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07" r:id="rId4"/>
    <p:sldMasterId id="2147484264" r:id="rId5"/>
  </p:sldMasterIdLst>
  <p:notesMasterIdLst>
    <p:notesMasterId r:id="rId38"/>
  </p:notesMasterIdLst>
  <p:handoutMasterIdLst>
    <p:handoutMasterId r:id="rId39"/>
  </p:handoutMasterIdLst>
  <p:sldIdLst>
    <p:sldId id="1269" r:id="rId6"/>
    <p:sldId id="1235" r:id="rId7"/>
    <p:sldId id="1236" r:id="rId8"/>
    <p:sldId id="1237" r:id="rId9"/>
    <p:sldId id="1238" r:id="rId10"/>
    <p:sldId id="1239" r:id="rId11"/>
    <p:sldId id="1242" r:id="rId12"/>
    <p:sldId id="1270" r:id="rId13"/>
    <p:sldId id="1240" r:id="rId14"/>
    <p:sldId id="1241" r:id="rId15"/>
    <p:sldId id="1243" r:id="rId16"/>
    <p:sldId id="1244" r:id="rId17"/>
    <p:sldId id="1245" r:id="rId18"/>
    <p:sldId id="1246" r:id="rId19"/>
    <p:sldId id="1247" r:id="rId20"/>
    <p:sldId id="1248" r:id="rId21"/>
    <p:sldId id="1249" r:id="rId22"/>
    <p:sldId id="1271" r:id="rId23"/>
    <p:sldId id="1250" r:id="rId24"/>
    <p:sldId id="1251" r:id="rId25"/>
    <p:sldId id="1252" r:id="rId26"/>
    <p:sldId id="1267" r:id="rId27"/>
    <p:sldId id="1253" r:id="rId28"/>
    <p:sldId id="1255" r:id="rId29"/>
    <p:sldId id="1256" r:id="rId30"/>
    <p:sldId id="1257" r:id="rId31"/>
    <p:sldId id="1258" r:id="rId32"/>
    <p:sldId id="1259" r:id="rId33"/>
    <p:sldId id="1260" r:id="rId34"/>
    <p:sldId id="1261" r:id="rId35"/>
    <p:sldId id="1272" r:id="rId36"/>
    <p:sldId id="1221" r:id="rId37"/>
  </p:sldIdLst>
  <p:sldSz cx="12436475" cy="6994525"/>
  <p:notesSz cx="9309100" cy="70231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0C236BF-D67C-40EF-904D-CBF74044B04C}">
          <p14:sldIdLst>
            <p14:sldId id="1269"/>
            <p14:sldId id="1235"/>
            <p14:sldId id="1236"/>
            <p14:sldId id="1237"/>
            <p14:sldId id="1238"/>
            <p14:sldId id="1239"/>
            <p14:sldId id="1242"/>
            <p14:sldId id="1270"/>
            <p14:sldId id="1240"/>
            <p14:sldId id="1241"/>
            <p14:sldId id="1243"/>
            <p14:sldId id="1244"/>
            <p14:sldId id="1245"/>
            <p14:sldId id="1246"/>
            <p14:sldId id="1247"/>
            <p14:sldId id="1248"/>
            <p14:sldId id="1249"/>
            <p14:sldId id="1271"/>
            <p14:sldId id="1250"/>
            <p14:sldId id="1251"/>
            <p14:sldId id="1252"/>
            <p14:sldId id="1267"/>
            <p14:sldId id="1253"/>
            <p14:sldId id="1255"/>
            <p14:sldId id="1256"/>
            <p14:sldId id="1257"/>
            <p14:sldId id="1258"/>
            <p14:sldId id="1259"/>
            <p14:sldId id="1260"/>
            <p14:sldId id="1261"/>
            <p14:sldId id="1272"/>
            <p14:sldId id="1221"/>
          </p14:sldIdLst>
        </p14:section>
      </p14:sectionLst>
    </p:ext>
    <p:ext uri="{EFAFB233-063F-42B5-8137-9DF3F51BA10A}">
      <p15:sldGuideLst xmlns:p15="http://schemas.microsoft.com/office/powerpoint/2012/main">
        <p15:guide id="1" orient="horz" pos="2179" userDrawn="1">
          <p15:clr>
            <a:srgbClr val="A4A3A4"/>
          </p15:clr>
        </p15:guide>
        <p15:guide id="2" orient="horz" pos="1051" userDrawn="1">
          <p15:clr>
            <a:srgbClr val="A4A3A4"/>
          </p15:clr>
        </p15:guide>
        <p15:guide id="3" pos="3917">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a:srgbClr val="242424"/>
    <a:srgbClr val="222222"/>
    <a:srgbClr val="1E1E1E"/>
    <a:srgbClr val="000000"/>
    <a:srgbClr val="00BCF2"/>
    <a:srgbClr val="DC3C00"/>
    <a:srgbClr val="505050"/>
    <a:srgbClr val="0072C6"/>
    <a:srgbClr val="BA1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30" autoAdjust="0"/>
    <p:restoredTop sz="61407" autoAdjust="0"/>
  </p:normalViewPr>
  <p:slideViewPr>
    <p:cSldViewPr snapToGrid="0" snapToObjects="1">
      <p:cViewPr varScale="1">
        <p:scale>
          <a:sx n="53" d="100"/>
          <a:sy n="53" d="100"/>
        </p:scale>
        <p:origin x="2146" y="58"/>
      </p:cViewPr>
      <p:guideLst>
        <p:guide orient="horz" pos="2179"/>
        <p:guide orient="horz" pos="1051"/>
        <p:guide pos="3917"/>
      </p:guideLst>
    </p:cSldViewPr>
  </p:slideViewPr>
  <p:outlineViewPr>
    <p:cViewPr>
      <p:scale>
        <a:sx n="33" d="100"/>
        <a:sy n="33" d="100"/>
      </p:scale>
      <p:origin x="0" y="-513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15" d="100"/>
          <a:sy n="115" d="100"/>
        </p:scale>
        <p:origin x="1488" y="102"/>
      </p:cViewPr>
      <p:guideLst>
        <p:guide orient="horz" pos="2212"/>
        <p:guide pos="2932"/>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r>
              <a:rPr lang="en-US" dirty="0"/>
              <a:t>One Marketing Template</a:t>
            </a:r>
          </a:p>
          <a:p>
            <a:endParaRPr lang="en-US" dirty="0">
              <a:latin typeface="Segoe UI" pitchFamily="34" charset="0"/>
            </a:endParaRPr>
          </a:p>
        </p:txBody>
      </p:sp>
      <p:sp>
        <p:nvSpPr>
          <p:cNvPr id="7" name="Date Placeholder 6"/>
          <p:cNvSpPr>
            <a:spLocks noGrp="1"/>
          </p:cNvSpPr>
          <p:nvPr>
            <p:ph type="dt" sz="quarter" idx="1"/>
          </p:nvPr>
        </p:nvSpPr>
        <p:spPr>
          <a:xfrm>
            <a:off x="5273004" y="0"/>
            <a:ext cx="4033943" cy="351155"/>
          </a:xfrm>
          <a:prstGeom prst="rect">
            <a:avLst/>
          </a:prstGeom>
        </p:spPr>
        <p:txBody>
          <a:bodyPr vert="horz" lIns="93324" tIns="46662" rIns="93324" bIns="46662" rtlCol="0"/>
          <a:lstStyle>
            <a:lvl1pPr algn="r">
              <a:defRPr sz="1200"/>
            </a:lvl1pPr>
          </a:lstStyle>
          <a:p>
            <a:fld id="{DE219B1A-AE41-483B-A766-69B9363DDA6A}" type="datetimeFigureOut">
              <a:rPr lang="en-US" smtClean="0">
                <a:latin typeface="Segoe UI" pitchFamily="34" charset="0"/>
              </a:rPr>
              <a:t>1/8/2016</a:t>
            </a:fld>
            <a:endParaRPr lang="en-US" dirty="0">
              <a:latin typeface="Segoe UI" pitchFamily="34" charset="0"/>
            </a:endParaRPr>
          </a:p>
        </p:txBody>
      </p:sp>
      <p:sp>
        <p:nvSpPr>
          <p:cNvPr id="8" name="Footer Placeholder 7"/>
          <p:cNvSpPr>
            <a:spLocks noGrp="1"/>
          </p:cNvSpPr>
          <p:nvPr>
            <p:ph type="ftr" sz="quarter" idx="2"/>
          </p:nvPr>
        </p:nvSpPr>
        <p:spPr>
          <a:xfrm>
            <a:off x="0" y="6670726"/>
            <a:ext cx="7866190" cy="255328"/>
          </a:xfrm>
          <a:prstGeom prst="rect">
            <a:avLst/>
          </a:prstGeom>
        </p:spPr>
        <p:txBody>
          <a:bodyPr vert="horz" lIns="93324" tIns="46662" rIns="93324" bIns="46662" rtlCol="0" anchor="b"/>
          <a:lstStyle>
            <a:lvl1pPr algn="l">
              <a:defRPr sz="1200"/>
            </a:lvl1pPr>
          </a:lstStyle>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7850674" y="6670726"/>
            <a:ext cx="1456271" cy="3511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atin typeface="Segoe UI" pitchFamily="34" charset="0"/>
              </a:defRPr>
            </a:lvl1pPr>
          </a:lstStyle>
          <a:p>
            <a:r>
              <a:rPr lang="en-US" dirty="0" smtClean="0"/>
              <a:t>One Marketing Template</a:t>
            </a:r>
          </a:p>
          <a:p>
            <a:endParaRPr lang="en-US" dirty="0"/>
          </a:p>
        </p:txBody>
      </p:sp>
      <p:sp>
        <p:nvSpPr>
          <p:cNvPr id="9" name="Slide Image Placeholder 8"/>
          <p:cNvSpPr>
            <a:spLocks noGrp="1" noRot="1" noChangeAspect="1"/>
          </p:cNvSpPr>
          <p:nvPr>
            <p:ph type="sldImg" idx="2"/>
          </p:nvPr>
        </p:nvSpPr>
        <p:spPr>
          <a:xfrm>
            <a:off x="2312988" y="527050"/>
            <a:ext cx="4683125" cy="2633663"/>
          </a:xfrm>
          <a:prstGeom prst="rect">
            <a:avLst/>
          </a:prstGeom>
          <a:noFill/>
          <a:ln w="12700">
            <a:solidFill>
              <a:prstClr val="black"/>
            </a:solidFill>
          </a:ln>
        </p:spPr>
        <p:txBody>
          <a:bodyPr vert="horz" lIns="93324" tIns="46662" rIns="93324" bIns="46662" rtlCol="0" anchor="ctr"/>
          <a:lstStyle/>
          <a:p>
            <a:endParaRPr lang="en-US" dirty="0"/>
          </a:p>
        </p:txBody>
      </p:sp>
      <p:sp>
        <p:nvSpPr>
          <p:cNvPr id="10" name="Footer Placeholder 9"/>
          <p:cNvSpPr>
            <a:spLocks noGrp="1"/>
          </p:cNvSpPr>
          <p:nvPr>
            <p:ph type="ftr" sz="quarter" idx="4"/>
          </p:nvPr>
        </p:nvSpPr>
        <p:spPr>
          <a:xfrm>
            <a:off x="0" y="6671945"/>
            <a:ext cx="8036856" cy="273400"/>
          </a:xfrm>
          <a:prstGeom prst="rect">
            <a:avLst/>
          </a:prstGeom>
        </p:spPr>
        <p:txBody>
          <a:bodyPr vert="horz" lIns="93324" tIns="46662" rIns="93324" bIns="46662" rtlCol="0" anchor="b"/>
          <a:lstStyle>
            <a:lvl1pPr marL="583273" indent="0" algn="l">
              <a:defRPr sz="1200"/>
            </a:lvl1p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5273004" y="0"/>
            <a:ext cx="4033943" cy="351155"/>
          </a:xfrm>
          <a:prstGeom prst="rect">
            <a:avLst/>
          </a:prstGeom>
        </p:spPr>
        <p:txBody>
          <a:bodyPr vert="horz" lIns="93324" tIns="46662" rIns="93324" bIns="46662" rtlCol="0"/>
          <a:lstStyle>
            <a:lvl1pPr algn="r">
              <a:defRPr sz="1200">
                <a:latin typeface="Segoe UI" pitchFamily="34" charset="0"/>
              </a:defRPr>
            </a:lvl1pPr>
          </a:lstStyle>
          <a:p>
            <a:fld id="{D51B1278-D92B-4AF3-A9C1-71DD298190CE}" type="datetimeFigureOut">
              <a:rPr lang="en-US" smtClean="0"/>
              <a:pPr/>
              <a:t>1/8/2016</a:t>
            </a:fld>
            <a:endParaRPr lang="en-US" dirty="0"/>
          </a:p>
        </p:txBody>
      </p:sp>
      <p:sp>
        <p:nvSpPr>
          <p:cNvPr id="12" name="Notes Placeholder 11"/>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8021340" y="6670726"/>
            <a:ext cx="1285605" cy="3511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One Marketing Template</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2798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83273" marR="0" lvl="0" indent="0" algn="l" defTabSz="92798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D6E7FF-31A8-4898-8B67-71AE35B2AA65}"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9084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sz="900" b="1" kern="1200" dirty="0" smtClean="0">
                <a:solidFill>
                  <a:schemeClr val="tx1"/>
                </a:solidFill>
                <a:effectLst/>
                <a:latin typeface="Segoe UI Light" pitchFamily="34" charset="0"/>
                <a:ea typeface="+mn-ea"/>
                <a:cs typeface="+mn-cs"/>
              </a:rPr>
              <a:t>Sizes for virtual machines</a:t>
            </a:r>
            <a:r>
              <a:rPr lang="en-US" sz="900" kern="1200" dirty="0" smtClean="0">
                <a:solidFill>
                  <a:schemeClr val="tx1"/>
                </a:solidFill>
                <a:effectLst/>
                <a:latin typeface="Segoe UI Light" pitchFamily="34" charset="0"/>
                <a:ea typeface="+mn-ea"/>
                <a:cs typeface="+mn-cs"/>
              </a:rPr>
              <a:t> at </a:t>
            </a:r>
            <a:br>
              <a:rPr lang="en-US" sz="900" kern="1200" dirty="0" smtClean="0">
                <a:solidFill>
                  <a:schemeClr val="tx1"/>
                </a:solidFill>
                <a:effectLst/>
                <a:latin typeface="Segoe UI Light" pitchFamily="34" charset="0"/>
                <a:ea typeface="+mn-ea"/>
                <a:cs typeface="+mn-cs"/>
              </a:rPr>
            </a:br>
            <a:r>
              <a:rPr lang="en-US" sz="900" kern="1200" dirty="0" smtClean="0">
                <a:solidFill>
                  <a:schemeClr val="tx1"/>
                </a:solidFill>
                <a:effectLst/>
                <a:latin typeface="Segoe UI Light" pitchFamily="34" charset="0"/>
                <a:ea typeface="+mn-ea"/>
                <a:cs typeface="+mn-cs"/>
              </a:rPr>
              <a:t>https://azure.microsoft.com/en-us/documentation/articles/virtual-machines-size-specs/</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smtClean="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4177970-3267-493D-800B-90E491EF66FD}"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4059649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Basic: Shared…</a:t>
            </a:r>
          </a:p>
          <a:p>
            <a:r>
              <a:rPr lang="en-US" b="1" dirty="0" smtClean="0"/>
              <a:t>Standard… good-great</a:t>
            </a:r>
          </a:p>
          <a:p>
            <a:r>
              <a:rPr lang="en-US" b="1" dirty="0" smtClean="0"/>
              <a:t>Premium --- the best</a:t>
            </a:r>
          </a:p>
          <a:p>
            <a:endParaRPr lang="en-US" b="1" dirty="0" smtClean="0"/>
          </a:p>
          <a:p>
            <a:r>
              <a:rPr lang="en-US" b="1" dirty="0" smtClean="0"/>
              <a:t>Virtual Machines Pricing</a:t>
            </a:r>
          </a:p>
          <a:p>
            <a:r>
              <a:rPr lang="en-US" dirty="0" smtClean="0"/>
              <a:t>https://azure.microsoft.com/en-us/pricing/details/virtual-machines/</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b="1" kern="1200" dirty="0" smtClean="0">
                <a:solidFill>
                  <a:schemeClr val="tx1"/>
                </a:solidFill>
                <a:effectLst/>
                <a:latin typeface="Segoe UI Light" pitchFamily="34" charset="0"/>
                <a:ea typeface="+mn-ea"/>
                <a:cs typeface="+mn-cs"/>
              </a:rPr>
              <a:t>New D-Series Virtual Machine Sizes</a:t>
            </a:r>
            <a:r>
              <a:rPr lang="en-US" sz="900" kern="1200" dirty="0" smtClean="0">
                <a:solidFill>
                  <a:schemeClr val="tx1"/>
                </a:solidFill>
                <a:effectLst/>
                <a:latin typeface="Segoe UI Light" pitchFamily="34" charset="0"/>
                <a:ea typeface="+mn-ea"/>
                <a:cs typeface="+mn-cs"/>
              </a:rPr>
              <a:t/>
            </a:r>
            <a:br>
              <a:rPr lang="en-US" sz="900" kern="1200" dirty="0" smtClean="0">
                <a:solidFill>
                  <a:schemeClr val="tx1"/>
                </a:solidFill>
                <a:effectLst/>
                <a:latin typeface="Segoe UI Light" pitchFamily="34" charset="0"/>
                <a:ea typeface="+mn-ea"/>
                <a:cs typeface="+mn-cs"/>
              </a:rPr>
            </a:br>
            <a:r>
              <a:rPr lang="en-US" sz="900" u="none" kern="1200" dirty="0" smtClean="0">
                <a:solidFill>
                  <a:schemeClr val="tx1"/>
                </a:solidFill>
                <a:effectLst/>
                <a:latin typeface="Segoe UI Light" pitchFamily="34" charset="0"/>
                <a:ea typeface="+mn-ea"/>
                <a:cs typeface="+mn-cs"/>
              </a:rPr>
              <a:t>https://azure.microsoft.com/en-us/blog/new-d-series-virtual-machine-sizes/</a:t>
            </a:r>
            <a:endParaRPr lang="en-US" dirty="0" smtClean="0"/>
          </a:p>
          <a:p>
            <a:endParaRPr lang="en-US" dirty="0" smtClean="0"/>
          </a:p>
          <a:p>
            <a:r>
              <a:rPr lang="en-US" b="1" dirty="0" smtClean="0"/>
              <a:t>Largest</a:t>
            </a:r>
            <a:r>
              <a:rPr lang="en-US" b="1" baseline="0" dirty="0" smtClean="0"/>
              <a:t> VM in the Cloud</a:t>
            </a:r>
            <a:endParaRPr lang="en-US" b="1" dirty="0" smtClean="0"/>
          </a:p>
          <a:p>
            <a:r>
              <a:rPr lang="en-US" dirty="0" smtClean="0"/>
              <a:t>https://azure.microsoft.com/en-us/blog/largest-vm-in-the-cloud/</a:t>
            </a:r>
          </a:p>
          <a:p>
            <a:endParaRPr lang="en-US" dirty="0" smtClean="0"/>
          </a:p>
          <a:p>
            <a:r>
              <a:rPr lang="en-US" b="1" dirty="0" smtClean="0">
                <a:effectLst/>
              </a:rPr>
              <a:t>How to choose scale unit</a:t>
            </a:r>
            <a:endParaRPr lang="en-US" dirty="0" smtClean="0">
              <a:effectLst/>
            </a:endParaRPr>
          </a:p>
          <a:p>
            <a:r>
              <a:rPr lang="en-US" dirty="0" smtClean="0">
                <a:effectLst/>
              </a:rPr>
              <a:t>To ensure you get a SU that will meet your needs for scaling up, ensure the first VM deployed in that Cloud Service (or legacy Affinity Group) is in the upper range. So if you want SU2, deploy an S5 or above (S6 or S7) and you will be in SU2 at that point for all subsequent allocations.  When you deploy a smaller size, like A2, you can get put into many different scale units. You won’t necessarily be in SU1.</a:t>
            </a: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58B23D3-A7FD-4E9D-B22D-4BE34EDD8F3B}"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25087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Premium</a:t>
            </a:r>
            <a:r>
              <a:rPr lang="en-US" baseline="0" dirty="0" smtClean="0"/>
              <a:t> storage does not have 20k IOP limit but it does have 35TB storage capacity Limit</a:t>
            </a: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16610F7-021A-43C0-A609-86F89BFA9B4C}"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14360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85AE67E-1B46-486A-A20A-F518E6B31EB5}"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13728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Azure pricing works</a:t>
            </a:r>
          </a:p>
          <a:p>
            <a:r>
              <a:rPr lang="en-US" dirty="0" smtClean="0"/>
              <a:t>https://azure.microsoft.com/en-us/pricing/details/storage/</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F6B3AF1-8D4A-427A-BD11-E747237DF2BD}"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102027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Virtual Machines Documentation</a:t>
            </a:r>
          </a:p>
          <a:p>
            <a:r>
              <a:rPr lang="en-US" dirty="0" smtClean="0"/>
              <a:t>https://azure.microsoft.com/en-us/documentation/services/virtual-machines/</a:t>
            </a: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41F5B65-682B-4103-BE34-500F6CF89BC5}"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82069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sz="900" b="1" kern="1200" dirty="0" smtClean="0">
                <a:solidFill>
                  <a:schemeClr val="tx1"/>
                </a:solidFill>
                <a:effectLst/>
                <a:latin typeface="Segoe UI Light" pitchFamily="34" charset="0"/>
                <a:ea typeface="+mn-ea"/>
                <a:cs typeface="+mn-cs"/>
              </a:rPr>
              <a:t>TEMP</a:t>
            </a:r>
            <a:r>
              <a:rPr lang="en-US" sz="900" b="1" kern="1200" baseline="0" dirty="0" smtClean="0">
                <a:solidFill>
                  <a:schemeClr val="tx1"/>
                </a:solidFill>
                <a:effectLst/>
                <a:latin typeface="Segoe UI Light" pitchFamily="34" charset="0"/>
                <a:ea typeface="+mn-ea"/>
                <a:cs typeface="+mn-cs"/>
              </a:rPr>
              <a:t> DRIVE IS A LOCAL DRIVE </a:t>
            </a:r>
            <a:r>
              <a:rPr lang="en-US" sz="900" b="0" kern="1200" baseline="0" dirty="0" smtClean="0">
                <a:solidFill>
                  <a:schemeClr val="tx1"/>
                </a:solidFill>
                <a:effectLst/>
                <a:latin typeface="Segoe UI Light" pitchFamily="34" charset="0"/>
                <a:ea typeface="+mn-ea"/>
                <a:cs typeface="+mn-cs"/>
              </a:rPr>
              <a:t> so it is not tied to the 20K IOPs of a storage account, it does not go across the network to talk to the storage array</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b="1" kern="1200" dirty="0" smtClean="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b="1" kern="1200" dirty="0" smtClean="0">
                <a:solidFill>
                  <a:schemeClr val="tx1"/>
                </a:solidFill>
                <a:effectLst/>
                <a:latin typeface="Segoe UI Light" pitchFamily="34" charset="0"/>
                <a:ea typeface="+mn-ea"/>
                <a:cs typeface="+mn-cs"/>
              </a:rPr>
              <a:t>Azure Storage Scalability and Performance Targets</a:t>
            </a:r>
            <a:r>
              <a:rPr lang="en-US" sz="900" kern="1200" dirty="0" smtClean="0">
                <a:solidFill>
                  <a:schemeClr val="tx1"/>
                </a:solidFill>
                <a:effectLst/>
                <a:latin typeface="Segoe UI Light" pitchFamily="34" charset="0"/>
                <a:ea typeface="+mn-ea"/>
                <a:cs typeface="+mn-cs"/>
              </a:rPr>
              <a:t/>
            </a:r>
            <a:br>
              <a:rPr lang="en-US" sz="900" kern="1200" dirty="0" smtClean="0">
                <a:solidFill>
                  <a:schemeClr val="tx1"/>
                </a:solidFill>
                <a:effectLst/>
                <a:latin typeface="Segoe UI Light" pitchFamily="34" charset="0"/>
                <a:ea typeface="+mn-ea"/>
                <a:cs typeface="+mn-cs"/>
              </a:rPr>
            </a:br>
            <a:r>
              <a:rPr lang="en-US" sz="900" kern="1200" dirty="0" smtClean="0">
                <a:solidFill>
                  <a:schemeClr val="tx1"/>
                </a:solidFill>
                <a:effectLst/>
                <a:latin typeface="Segoe UI Light" pitchFamily="34" charset="0"/>
                <a:ea typeface="+mn-ea"/>
                <a:cs typeface="+mn-cs"/>
              </a:rPr>
              <a:t>https://azure.microsoft.com/en-us/documentation/articles/storage-scalability-targets/</a:t>
            </a: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BAA2BC0-3F16-445F-8772-9F55B2783A5E}"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2339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applies to Service Manager environment, no need to spend time on it … historical reasons only</a:t>
            </a:r>
          </a:p>
          <a:p>
            <a:r>
              <a:rPr lang="en-US" baseline="0" dirty="0" smtClean="0"/>
              <a:t>Does not take into account premium storage</a:t>
            </a: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3D514E6-851D-44CF-A41E-1E2733C064CA}"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227480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can be increased easily with a support</a:t>
            </a:r>
            <a:r>
              <a:rPr lang="en-US" baseline="0" dirty="0" smtClean="0"/>
              <a:t> request on a per region basis</a:t>
            </a:r>
          </a:p>
          <a:p>
            <a:r>
              <a:rPr lang="en-US" baseline="0" dirty="0" smtClean="0"/>
              <a:t>2 requires additional subscription</a:t>
            </a: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7FB4F79-FCDF-4FE8-AB77-9A94DBD1EBE2}"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686266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Best Practices for Large Deployments of Azure Nodes with Microsoft HPC Pack</a:t>
            </a:r>
          </a:p>
          <a:p>
            <a:r>
              <a:rPr lang="en-US" dirty="0" smtClean="0"/>
              <a:t>https://technet.microsoft.com/en-us/library/jj994092.aspx</a:t>
            </a:r>
          </a:p>
          <a:p>
            <a:endParaRPr lang="en-US" dirty="0" smtClean="0"/>
          </a:p>
          <a:p>
            <a:r>
              <a:rPr lang="en-US" b="1" dirty="0" smtClean="0"/>
              <a:t>Designing for Big Scale in Azure</a:t>
            </a:r>
          </a:p>
          <a:p>
            <a:r>
              <a:rPr lang="en-US" dirty="0" smtClean="0"/>
              <a:t>http://blogs.msdn.com/b/kdot/archive/2014/10/09/designing-for-big-scale-in-azure.aspx</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C57597-0D15-4798-8A5E-F7EBB52D9011}"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426259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3E6001-695C-40A8-AA70-97CB111600BF}"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47245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http://www.iometer.org/</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F026EA3-1881-4833-B009-D926A9431A9B}"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590153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53C6634-C9C0-47B2-A6B6-63891A2ED36E}"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571547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6DA55A3-A663-4C34-A685-EEE9D92C76BA}" type="datetime1">
              <a:rPr lang="en-US" smtClean="0">
                <a:solidFill>
                  <a:prstClr val="black"/>
                </a:solidFill>
              </a:rPr>
              <a:pPr/>
              <a:t>1/8/2016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98012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39FFB99-5D5B-4F13-B5DF-B0678EECAA68}"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243487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27BE09-D178-490D-86FA-B00770DF16FE}"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212592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Designing for appropriate workloads requires that performance benefits are relevant to the workloads and are cost-effective. Different applications will have different workloads. Some will be write-intensive, while others may be more read-intensive. And, the data that comprises the workloads can be vary from small to large. Within an Azure subscription, there is a cost associated with storage, compute, and other resources. Furthermore, software licensing models may  be directly related to resources. For example, some database applications are licensed on a per CPU basis; the greater the number of CPUs, the greater the cost.</a:t>
            </a:r>
          </a:p>
          <a:p>
            <a:r>
              <a:rPr lang="en-US" sz="900" kern="1200" dirty="0" smtClean="0">
                <a:solidFill>
                  <a:schemeClr val="tx1"/>
                </a:solidFill>
                <a:effectLst/>
                <a:latin typeface="Segoe UI Light" pitchFamily="34" charset="0"/>
                <a:ea typeface="+mn-ea"/>
                <a:cs typeface="+mn-cs"/>
              </a:rPr>
              <a:t> </a:t>
            </a:r>
          </a:p>
          <a:p>
            <a:r>
              <a:rPr lang="en-US" sz="900" kern="1200" dirty="0" smtClean="0">
                <a:solidFill>
                  <a:schemeClr val="tx1"/>
                </a:solidFill>
                <a:effectLst/>
                <a:latin typeface="Segoe UI Light" pitchFamily="34" charset="0"/>
                <a:ea typeface="+mn-ea"/>
                <a:cs typeface="+mn-cs"/>
              </a:rPr>
              <a:t>Windows Azure offers many choices for designing compute, storage, and other resources to provide an optimal fit for a particular workload or set of workloads. Designing resources for particular workloads requires an understanding, not only of the capabilities and cost associated with particular resources, but also the subscription and service limits, quotas, and constraints.</a:t>
            </a: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EE255C5-6366-4728-B7C4-CCC2ECBC09A4}"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029203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6C6A8F-4047-4B61-BC54-663E8495006F}"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996968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6F326B4-24EB-4858-A571-E47DA204F3FD}"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24969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21EFAEF-209C-4440-835F-616D2FA4CCE9}"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758148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53C6634-C9C0-47B2-A6B6-63891A2ED36E}"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10532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76C28F5-F10F-4273-9E63-2F69D762ABC9}"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082322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pPr/>
              <a:t>1/8/2016</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30</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536588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3E6001-695C-40A8-AA70-97CB111600BF}" type="datetime1">
              <a:rPr lang="en-US" smtClean="0">
                <a:solidFill>
                  <a:prstClr val="black"/>
                </a:solidFill>
              </a:rPr>
              <a:pPr/>
              <a:t>1/8/2016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12019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6DBEFBF-D77C-4C63-BD21-CE40BE28ADBC}"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17018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0E8B8B-B550-4DE9-8E6D-5B3473A5A082}"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07612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53C6634-C9C0-47B2-A6B6-63891A2ED36E}"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58019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Resource</a:t>
            </a:r>
            <a:r>
              <a:rPr lang="en-US" baseline="0" dirty="0" smtClean="0"/>
              <a:t> Groups and how they are different from Service Groups (Classic)</a:t>
            </a:r>
          </a:p>
          <a:p>
            <a:r>
              <a:rPr lang="en-US" baseline="0" dirty="0" smtClean="0"/>
              <a:t>Lots of ways you can use Resource Groups, Some examples: Per Project? Per Tier? </a:t>
            </a:r>
          </a:p>
          <a:p>
            <a:endParaRPr lang="en-US" baseline="0" dirty="0" smtClean="0"/>
          </a:p>
          <a:p>
            <a:r>
              <a:rPr lang="en-US" baseline="0" dirty="0" smtClean="0"/>
              <a:t>You can associate tags with the resource group which is integrated with Billing so it can be used as a custom identifier for your organization and billing</a:t>
            </a:r>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D643321-11AE-460E-A8E9-481C08E2B029}"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20769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DV2 </a:t>
            </a:r>
            <a:r>
              <a:rPr lang="en-US" dirty="0" err="1" smtClean="0"/>
              <a:t>Vm</a:t>
            </a:r>
            <a:r>
              <a:rPr lang="en-US" dirty="0" smtClean="0"/>
              <a:t> family is not yet available, but announced at Azure Con… </a:t>
            </a:r>
          </a:p>
          <a:p>
            <a:r>
              <a:rPr lang="en-US" dirty="0" smtClean="0"/>
              <a:t>New N family is not yet available, but announced at Azure Con</a:t>
            </a:r>
          </a:p>
          <a:p>
            <a:r>
              <a:rPr lang="en-US" dirty="0" smtClean="0"/>
              <a:t>S</a:t>
            </a:r>
            <a:r>
              <a:rPr lang="en-US" baseline="0" dirty="0" smtClean="0"/>
              <a:t> nomenclature means you can connect to premium storage</a:t>
            </a: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EF30878-521F-41E4-B7D9-A9A05C93D48B}" type="datetime1">
              <a:rPr lang="en-US" smtClean="0"/>
              <a:t>1/8/2016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80708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DV2 </a:t>
            </a:r>
            <a:r>
              <a:rPr lang="en-US" dirty="0" err="1" smtClean="0"/>
              <a:t>Vm</a:t>
            </a:r>
            <a:r>
              <a:rPr lang="en-US" dirty="0" smtClean="0"/>
              <a:t> family is not yet available, but announced at Azure Con… </a:t>
            </a:r>
          </a:p>
          <a:p>
            <a:r>
              <a:rPr lang="en-US" dirty="0" smtClean="0"/>
              <a:t>New N family is not yet available, but announced at Azure Con</a:t>
            </a:r>
          </a:p>
          <a:p>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8</a:t>
            </a:fld>
            <a:endParaRPr lang="en-US" dirty="0"/>
          </a:p>
        </p:txBody>
      </p:sp>
    </p:spTree>
    <p:extLst>
      <p:ext uri="{BB962C8B-B14F-4D97-AF65-F5344CB8AC3E}">
        <p14:creationId xmlns:p14="http://schemas.microsoft.com/office/powerpoint/2010/main" val="135143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Light" pitchFamily="34" charset="0"/>
                <a:ea typeface="+mn-ea"/>
                <a:cs typeface="+mn-cs"/>
              </a:rPr>
              <a:t>Premium Storage: High-Performance Storage for Azure Virtual Machine Workloads%</a:t>
            </a:r>
            <a:endParaRPr lang="en-US" sz="900" b="0" kern="1200" dirty="0" smtClean="0">
              <a:solidFill>
                <a:schemeClr val="tx1"/>
              </a:solidFill>
              <a:effectLst/>
              <a:latin typeface="Segoe UI Light" pitchFamily="34" charset="0"/>
              <a:ea typeface="+mn-ea"/>
              <a:cs typeface="+mn-cs"/>
            </a:endParaRPr>
          </a:p>
          <a:p>
            <a:r>
              <a:rPr lang="en-US" dirty="0" smtClean="0"/>
              <a:t>https://azure.microsoft.com/en-us/documentation/articles/storage-premium-storage-preview-portal/</a:t>
            </a:r>
          </a:p>
          <a:p>
            <a:endParaRPr lang="en-US" dirty="0" smtClean="0"/>
          </a:p>
          <a:p>
            <a:r>
              <a:rPr lang="en-US" sz="3200" kern="1200" dirty="0" smtClean="0">
                <a:solidFill>
                  <a:schemeClr val="tx1"/>
                </a:solidFill>
                <a:latin typeface="Segoe UI Light" pitchFamily="34" charset="0"/>
                <a:ea typeface="+mn-ea"/>
                <a:cs typeface="+mn-cs"/>
              </a:rPr>
              <a:t>You can use Premium Storage for Disks in one of two ways:</a:t>
            </a:r>
          </a:p>
          <a:p>
            <a:pPr lvl="1"/>
            <a:r>
              <a:rPr lang="en-US" dirty="0" smtClean="0"/>
              <a:t>Create a new premium storage account first and then use it when creating the VM</a:t>
            </a:r>
          </a:p>
          <a:p>
            <a:pPr lvl="1"/>
            <a:r>
              <a:rPr lang="en-US" dirty="0" smtClean="0"/>
              <a:t>Create a new DS-series or GS-series VM </a:t>
            </a:r>
          </a:p>
          <a:p>
            <a:pPr lvl="2"/>
            <a:r>
              <a:rPr lang="en-US" dirty="0" smtClean="0"/>
              <a:t>While creating the VM, you can select a previously created Premium Storage account, create a new one, or let the Azure Portal to create a default premium account</a:t>
            </a:r>
          </a:p>
          <a:p>
            <a:pPr marL="466298" lvl="1" indent="0">
              <a:buNone/>
            </a:pPr>
            <a:endParaRPr lang="en-US" sz="1050" u="sng" dirty="0" smtClean="0"/>
          </a:p>
          <a:p>
            <a:pPr marL="914400" lvl="1" indent="0">
              <a:buNone/>
            </a:pPr>
            <a:r>
              <a:rPr lang="en-US" sz="1800" u="sng" dirty="0" smtClean="0"/>
              <a:t>Tip</a:t>
            </a:r>
            <a:r>
              <a:rPr lang="en-US" sz="1800" dirty="0" smtClean="0"/>
              <a:t>:  To leverage the benefit of Premium Storage, create a Premium Storage account using an account type of </a:t>
            </a:r>
            <a:r>
              <a:rPr lang="en-US" sz="1800" dirty="0" err="1" smtClean="0"/>
              <a:t>Premium_LRS</a:t>
            </a:r>
            <a:r>
              <a:rPr lang="en-US" sz="1800" dirty="0" smtClean="0"/>
              <a:t> first.  To do this, you can use the Microsoft Azure Preview Portal, Azure PowerShell, or the Service Management REST API</a:t>
            </a:r>
          </a:p>
          <a:p>
            <a:endParaRPr lang="en-US" sz="3200" kern="1200" dirty="0" smtClean="0">
              <a:solidFill>
                <a:schemeClr val="tx1"/>
              </a:solidFill>
              <a:latin typeface="Segoe UI Light" pitchFamily="34" charset="0"/>
              <a:ea typeface="+mn-ea"/>
              <a:cs typeface="+mn-cs"/>
            </a:endParaRPr>
          </a:p>
          <a:p>
            <a:r>
              <a:rPr lang="en-US" sz="3200" kern="1200" dirty="0" smtClean="0">
                <a:solidFill>
                  <a:schemeClr val="tx1"/>
                </a:solidFill>
                <a:latin typeface="Segoe UI Light" pitchFamily="34" charset="0"/>
                <a:ea typeface="+mn-ea"/>
                <a:cs typeface="+mn-cs"/>
              </a:rPr>
              <a:t>Azure uses the storage account as a container for your operating system (OS) and data disks </a:t>
            </a:r>
          </a:p>
          <a:p>
            <a:pPr lvl="1"/>
            <a:r>
              <a:rPr lang="en-US" dirty="0" smtClean="0"/>
              <a:t>If you create an Azure DS-series or GS-series VM and select an Azure Premium Storage account, your operating system and data disks are stored in that storage account</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1/8/2016 1:00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732535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2"/>
          </p:nvPr>
        </p:nvSpPr>
        <p:spPr>
          <a:xfrm>
            <a:off x="276540" y="4348157"/>
            <a:ext cx="6399213" cy="1264677"/>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
        <p:nvSpPr>
          <p:cNvPr id="9" name="Title 1"/>
          <p:cNvSpPr>
            <a:spLocks noGrp="1"/>
          </p:cNvSpPr>
          <p:nvPr>
            <p:ph type="title"/>
          </p:nvPr>
        </p:nvSpPr>
        <p:spPr>
          <a:xfrm>
            <a:off x="274703" y="2336799"/>
            <a:ext cx="6621397" cy="2011358"/>
          </a:xfrm>
          <a:noFill/>
        </p:spPr>
        <p:txBody>
          <a:bodyPr anchorCtr="0"/>
          <a:lstStyle>
            <a:lvl1pPr>
              <a:defRPr sz="6000" spc="-100" baseline="0">
                <a:gradFill>
                  <a:gsLst>
                    <a:gs pos="0">
                      <a:srgbClr val="FFFFFF"/>
                    </a:gs>
                    <a:gs pos="100000">
                      <a:srgbClr val="FFFFFF"/>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24427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0" y="296897"/>
            <a:ext cx="11887518" cy="2297013"/>
          </a:xfrm>
        </p:spPr>
        <p:txBody>
          <a:bodyPr/>
          <a:lstStyle>
            <a:lvl1pPr>
              <a:defRPr sz="5800">
                <a:gradFill>
                  <a:gsLst>
                    <a:gs pos="6195">
                      <a:schemeClr val="tx1"/>
                    </a:gs>
                    <a:gs pos="26000">
                      <a:schemeClr val="tx1"/>
                    </a:gs>
                  </a:gsLst>
                  <a:lin ang="5400000" scaled="0"/>
                </a:gra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74638" y="2928096"/>
            <a:ext cx="11887200" cy="627864"/>
          </a:xfrm>
        </p:spPr>
        <p:txBody>
          <a:bodyPr/>
          <a:lstStyle>
            <a:lvl1pPr marL="285750" indent="-285750">
              <a:buFont typeface="Arial" panose="020B0604020202020204" pitchFamily="34" charset="0"/>
              <a:buChar char="•"/>
              <a:defRPr sz="3200">
                <a:gradFill>
                  <a:gsLst>
                    <a:gs pos="94690">
                      <a:schemeClr val="tx1"/>
                    </a:gs>
                    <a:gs pos="86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dirty="0" smtClean="0"/>
              <a:t>Click to edit Master text styles</a:t>
            </a:r>
          </a:p>
        </p:txBody>
      </p:sp>
    </p:spTree>
    <p:extLst>
      <p:ext uri="{BB962C8B-B14F-4D97-AF65-F5344CB8AC3E}">
        <p14:creationId xmlns:p14="http://schemas.microsoft.com/office/powerpoint/2010/main" val="30548987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8042987" y="968"/>
            <a:ext cx="4393488" cy="6994526"/>
          </a:xfrm>
        </p:spPr>
        <p:txBody>
          <a:bodyPr/>
          <a:lstStyle>
            <a:lvl1pPr marL="0" indent="0">
              <a:buNone/>
              <a:defRPr/>
            </a:lvl1pPr>
          </a:lstStyle>
          <a:p>
            <a:r>
              <a:rPr lang="en-US" dirty="0" smtClean="0"/>
              <a:t>Click icon to add picture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697" y="1958800"/>
            <a:ext cx="2897810" cy="5035726"/>
          </a:xfrm>
          <a:prstGeom prst="rect">
            <a:avLst/>
          </a:prstGeom>
        </p:spPr>
      </p:pic>
    </p:spTree>
    <p:extLst>
      <p:ext uri="{BB962C8B-B14F-4D97-AF65-F5344CB8AC3E}">
        <p14:creationId xmlns:p14="http://schemas.microsoft.com/office/powerpoint/2010/main" val="14458928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07897"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0" y="968"/>
            <a:ext cx="4391899" cy="6994526"/>
          </a:xfrm>
        </p:spPr>
        <p:txBody>
          <a:bodyPr/>
          <a:lstStyle>
            <a:lvl1pPr marL="0" indent="0">
              <a:buNone/>
              <a:defRPr/>
            </a:lvl1pPr>
          </a:lstStyle>
          <a:p>
            <a:r>
              <a:rPr lang="en-US" dirty="0" smtClean="0"/>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958800"/>
            <a:ext cx="2897810" cy="5035726"/>
          </a:xfrm>
          <a:prstGeom prst="rect">
            <a:avLst/>
          </a:prstGeom>
        </p:spPr>
      </p:pic>
    </p:spTree>
    <p:extLst>
      <p:ext uri="{BB962C8B-B14F-4D97-AF65-F5344CB8AC3E}">
        <p14:creationId xmlns:p14="http://schemas.microsoft.com/office/powerpoint/2010/main" val="1409230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94690">
                      <a:schemeClr val="accent2"/>
                    </a:gs>
                    <a:gs pos="86000">
                      <a:schemeClr val="accent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179058"/>
          </a:xfrm>
        </p:spPr>
        <p:txBody>
          <a:bodyPr/>
          <a:lstStyle>
            <a:lvl1pPr marL="0" indent="0">
              <a:spcBef>
                <a:spcPts val="1000"/>
              </a:spcBef>
              <a:spcAft>
                <a:spcPts val="1200"/>
              </a:spcAft>
              <a:buNone/>
              <a:defRPr>
                <a:gradFill>
                  <a:gsLst>
                    <a:gs pos="94690">
                      <a:schemeClr val="tx1"/>
                    </a:gs>
                    <a:gs pos="88000">
                      <a:schemeClr val="tx1"/>
                    </a:gs>
                  </a:gsLst>
                  <a:lin ang="5400000" scaled="0"/>
                </a:gradFill>
              </a:defRPr>
            </a:lvl1pPr>
            <a:lvl2pPr marL="0" indent="0">
              <a:buFontTx/>
              <a:buNone/>
              <a:defRPr sz="2000">
                <a:gradFill>
                  <a:gsLst>
                    <a:gs pos="94690">
                      <a:schemeClr val="tx1"/>
                    </a:gs>
                    <a:gs pos="88000">
                      <a:schemeClr val="tx1"/>
                    </a:gs>
                  </a:gsLst>
                  <a:lin ang="5400000" scaled="0"/>
                </a:gradFill>
              </a:defRPr>
            </a:lvl2pPr>
            <a:lvl3pPr marL="228600" indent="0">
              <a:buNone/>
              <a:defRPr>
                <a:gradFill>
                  <a:gsLst>
                    <a:gs pos="94690">
                      <a:schemeClr val="tx1"/>
                    </a:gs>
                    <a:gs pos="88000">
                      <a:schemeClr val="tx1"/>
                    </a:gs>
                  </a:gsLst>
                  <a:lin ang="5400000" scaled="0"/>
                </a:gradFill>
              </a:defRPr>
            </a:lvl3pPr>
            <a:lvl4pPr marL="457200" indent="0">
              <a:buNone/>
              <a:defRPr>
                <a:gradFill>
                  <a:gsLst>
                    <a:gs pos="94690">
                      <a:schemeClr val="tx1"/>
                    </a:gs>
                    <a:gs pos="88000">
                      <a:schemeClr val="tx1"/>
                    </a:gs>
                  </a:gsLst>
                  <a:lin ang="5400000" scaled="0"/>
                </a:gradFill>
              </a:defRPr>
            </a:lvl4pPr>
            <a:lvl5pPr marL="685800" indent="0">
              <a:buNone/>
              <a:defRPr>
                <a:gradFill>
                  <a:gsLst>
                    <a:gs pos="94690">
                      <a:schemeClr val="tx1"/>
                    </a:gs>
                    <a:gs pos="8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25399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030813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87253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5929">
                      <a:schemeClr val="accent2"/>
                    </a:gs>
                    <a:gs pos="32000">
                      <a:schemeClr val="accent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14893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86974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gradFill>
                  <a:gsLst>
                    <a:gs pos="1250">
                      <a:schemeClr val="accent4"/>
                    </a:gs>
                    <a:gs pos="100000">
                      <a:schemeClr val="accent4"/>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407860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31518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88332746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087152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603671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53850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662461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gradFill>
              </a:defRPr>
            </a:lvl1pPr>
          </a:lstStyle>
          <a:p>
            <a:r>
              <a:rPr lang="en-US" dirty="0" smtClean="0"/>
              <a:t>Click to edit Master title style</a:t>
            </a:r>
            <a:endParaRPr lang="en-US" dirty="0"/>
          </a:p>
        </p:txBody>
      </p:sp>
      <p:sp>
        <p:nvSpPr>
          <p:cNvPr id="3" name="Title 1"/>
          <p:cNvSpPr txBox="1">
            <a:spLocks/>
          </p:cNvSpPr>
          <p:nvPr userDrawn="1"/>
        </p:nvSpPr>
        <p:spPr>
          <a:xfrm>
            <a:off x="274320" y="1677796"/>
            <a:ext cx="4572318" cy="4572000"/>
          </a:xfrm>
          <a:prstGeom prst="rect">
            <a:avLst/>
          </a:prstGeom>
          <a:solidFill>
            <a:schemeClr val="accent2"/>
          </a:solidFill>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en-US" dirty="0">
              <a:solidFill>
                <a:schemeClr val="bg1"/>
              </a:solidFill>
            </a:endParaRPr>
          </a:p>
        </p:txBody>
      </p:sp>
      <p:sp>
        <p:nvSpPr>
          <p:cNvPr id="5" name="Text Placeholder 4"/>
          <p:cNvSpPr>
            <a:spLocks noGrp="1"/>
          </p:cNvSpPr>
          <p:nvPr>
            <p:ph type="body" sz="quarter" idx="10" hasCustomPrompt="1"/>
          </p:nvPr>
        </p:nvSpPr>
        <p:spPr>
          <a:xfrm>
            <a:off x="5291138" y="1677988"/>
            <a:ext cx="6408737" cy="697627"/>
          </a:xfrm>
        </p:spPr>
        <p:txBody>
          <a:bodyPr/>
          <a:lstStyle>
            <a:lvl1pPr marL="0" marR="0" indent="0" algn="l" defTabSz="931863" rtl="0" eaLnBrk="1" fontAlgn="base" latinLnBrk="0" hangingPunct="1">
              <a:lnSpc>
                <a:spcPts val="4000"/>
              </a:lnSpc>
              <a:spcBef>
                <a:spcPts val="1000"/>
              </a:spcBef>
              <a:spcAft>
                <a:spcPts val="2000"/>
              </a:spcAft>
              <a:buClrTx/>
              <a:buSzPct val="90000"/>
              <a:buFont typeface="Arial" pitchFamily="34" charset="0"/>
              <a:buNone/>
              <a:tabLst/>
              <a:defRPr sz="3200"/>
            </a:lvl1pPr>
          </a:lstStyle>
          <a:p>
            <a:pPr lvl="0"/>
            <a:r>
              <a:rPr lang="en-US" dirty="0" smtClean="0"/>
              <a:t>Segoe UI light 32pt</a:t>
            </a:r>
          </a:p>
        </p:txBody>
      </p:sp>
      <p:sp>
        <p:nvSpPr>
          <p:cNvPr id="6" name="Text Placeholder 5"/>
          <p:cNvSpPr>
            <a:spLocks noGrp="1"/>
          </p:cNvSpPr>
          <p:nvPr>
            <p:ph type="body" sz="quarter" idx="11" hasCustomPrompt="1"/>
          </p:nvPr>
        </p:nvSpPr>
        <p:spPr>
          <a:xfrm>
            <a:off x="515938" y="1897063"/>
            <a:ext cx="4056062" cy="1292662"/>
          </a:xfrm>
        </p:spPr>
        <p:txBody>
          <a:bodyPr/>
          <a:lstStyle>
            <a:lvl1pPr marL="0" indent="0">
              <a:buNone/>
              <a:defRPr baseline="0">
                <a:gradFill>
                  <a:gsLst>
                    <a:gs pos="1250">
                      <a:schemeClr val="bg1"/>
                    </a:gs>
                    <a:gs pos="100000">
                      <a:schemeClr val="bg1"/>
                    </a:gs>
                  </a:gsLst>
                  <a:lin ang="5400000" scaled="0"/>
                </a:gradFill>
              </a:defRPr>
            </a:lvl1pPr>
          </a:lstStyle>
          <a:p>
            <a:pPr lvl="0"/>
            <a:r>
              <a:rPr lang="en-US" dirty="0" smtClean="0"/>
              <a:t>Segoe UI light 40pt</a:t>
            </a:r>
            <a:endParaRPr lang="en-US" dirty="0"/>
          </a:p>
        </p:txBody>
      </p:sp>
    </p:spTree>
    <p:extLst>
      <p:ext uri="{BB962C8B-B14F-4D97-AF65-F5344CB8AC3E}">
        <p14:creationId xmlns:p14="http://schemas.microsoft.com/office/powerpoint/2010/main" val="8018525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8" y="1343025"/>
            <a:ext cx="5053012" cy="627864"/>
          </a:xfrm>
        </p:spPr>
        <p:txBody>
          <a:bodyPr/>
          <a:lstStyle>
            <a:lvl1pPr marL="0" indent="0">
              <a:buNone/>
              <a:defRPr sz="3200">
                <a:gradFill>
                  <a:gsLst>
                    <a:gs pos="1250">
                      <a:schemeClr val="tx1"/>
                    </a:gs>
                    <a:gs pos="100000">
                      <a:schemeClr val="tx1"/>
                    </a:gs>
                  </a:gsLst>
                  <a:lin ang="5400000" scaled="0"/>
                </a:gradFill>
              </a:defRPr>
            </a:lvl1pPr>
            <a:lvl2pPr marL="342900" indent="0">
              <a:buNone/>
              <a:defRPr/>
            </a:lvl2pPr>
            <a:lvl3pPr marL="571500" indent="0">
              <a:buNone/>
              <a:defRPr/>
            </a:lvl3pPr>
            <a:lvl4pPr marL="800100" indent="0">
              <a:buNone/>
              <a:defRPr/>
            </a:lvl4pPr>
            <a:lvl5pPr marL="1028700" indent="0">
              <a:buNone/>
              <a:defRPr/>
            </a:lvl5pPr>
          </a:lstStyle>
          <a:p>
            <a:pPr lvl="0"/>
            <a:r>
              <a:rPr lang="en-US" dirty="0" smtClean="0"/>
              <a:t>Click to edit Master</a:t>
            </a:r>
            <a:endParaRPr lang="en-US" dirty="0"/>
          </a:p>
        </p:txBody>
      </p:sp>
    </p:spTree>
    <p:extLst>
      <p:ext uri="{BB962C8B-B14F-4D97-AF65-F5344CB8AC3E}">
        <p14:creationId xmlns:p14="http://schemas.microsoft.com/office/powerpoint/2010/main" val="16680296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1347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880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3863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32502" rtl="0" eaLnBrk="1" latinLnBrk="0" hangingPunct="1">
              <a:lnSpc>
                <a:spcPct val="90000"/>
              </a:lnSpc>
              <a:spcBef>
                <a:spcPct val="0"/>
              </a:spcBef>
              <a:buNone/>
              <a:defRPr lang="en-US" sz="4599" b="0" kern="1200" cap="none" spc="-102" baseline="0" dirty="0">
                <a:ln w="3175">
                  <a:noFill/>
                </a:ln>
                <a:solidFill>
                  <a:schemeClr val="accent1"/>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290784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09878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2"/>
          </p:nvPr>
        </p:nvSpPr>
        <p:spPr>
          <a:xfrm>
            <a:off x="276540" y="4348157"/>
            <a:ext cx="6399213" cy="1264677"/>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74703" y="2336799"/>
            <a:ext cx="6621397" cy="2011358"/>
          </a:xfrm>
          <a:noFill/>
        </p:spPr>
        <p:txBody>
          <a:bodyPr anchorCtr="0"/>
          <a:lstStyle>
            <a:lvl1pPr>
              <a:defRPr sz="6000" spc="-100" baseline="0">
                <a:gradFill>
                  <a:gsLst>
                    <a:gs pos="0">
                      <a:srgbClr val="FFFFFF"/>
                    </a:gs>
                    <a:gs pos="100000">
                      <a:srgbClr val="FFFFFF"/>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65932959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2078210179"/>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6624414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7281702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77375"/>
          </a:xfrm>
          <a:noFill/>
        </p:spPr>
        <p:txBody>
          <a:bodyPr anchorCtr="0"/>
          <a:lstStyle>
            <a:lvl1pPr>
              <a:defRPr sz="72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3672920"/>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7090190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00980"/>
          </a:xfrm>
          <a:noFill/>
        </p:spPr>
        <p:txBody>
          <a:bodyPr anchorCtr="0"/>
          <a:lstStyle>
            <a:lvl1pPr>
              <a:defRPr sz="72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4596525"/>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4801116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9343298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6714478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703" y="2125663"/>
            <a:ext cx="5486335" cy="3657600"/>
          </a:xfrm>
          <a:solidFill>
            <a:schemeClr val="accent2"/>
          </a:solidFill>
        </p:spPr>
        <p:txBody>
          <a:bodyPr lIns="146304" tIns="91440" rIns="146304" bIns="91440" anchor="t" anchorCtr="0"/>
          <a:lstStyle>
            <a:lvl1pPr>
              <a:defRPr sz="6000" spc="-100" baseline="0">
                <a:gradFill>
                  <a:gsLst>
                    <a:gs pos="100000">
                      <a:schemeClr val="bg1"/>
                    </a:gs>
                    <a:gs pos="0">
                      <a:schemeClr val="bg1"/>
                    </a:gs>
                  </a:gsLst>
                  <a:lin ang="5400000" scaled="0"/>
                </a:gradFill>
              </a:defRPr>
            </a:lvl1pPr>
          </a:lstStyle>
          <a:p>
            <a:r>
              <a:rPr lang="en-US" dirty="0" smtClean="0"/>
              <a:t>Pull quote</a:t>
            </a:r>
            <a:endParaRPr lang="en-US" dirty="0"/>
          </a:p>
        </p:txBody>
      </p:sp>
    </p:spTree>
    <p:extLst>
      <p:ext uri="{BB962C8B-B14F-4D97-AF65-F5344CB8AC3E}">
        <p14:creationId xmlns:p14="http://schemas.microsoft.com/office/powerpoint/2010/main" val="352500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0" y="296897"/>
            <a:ext cx="11887518" cy="2297013"/>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2928096"/>
            <a:ext cx="11887200" cy="627864"/>
          </a:xfrm>
        </p:spPr>
        <p:txBody>
          <a:bodyPr/>
          <a:lstStyle>
            <a:lvl1pPr marL="285750" indent="-285750">
              <a:buFont typeface="Arial" panose="020B0604020202020204" pitchFamily="34" charset="0"/>
              <a:buChar char="•"/>
              <a:defRPr sz="3200">
                <a:gradFill>
                  <a:gsLst>
                    <a:gs pos="94690">
                      <a:schemeClr val="tx1"/>
                    </a:gs>
                    <a:gs pos="86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942146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28798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8042987" y="968"/>
            <a:ext cx="4393488" cy="6994526"/>
          </a:xfrm>
        </p:spPr>
        <p:txBody>
          <a:bodyPr/>
          <a:lstStyle>
            <a:lvl1pPr marL="0" indent="0">
              <a:buNone/>
              <a:defRPr/>
            </a:lvl1pPr>
          </a:lstStyle>
          <a:p>
            <a:r>
              <a:rPr lang="en-US" smtClean="0"/>
              <a:t>Click icon to add picture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697" y="1958800"/>
            <a:ext cx="2897810" cy="5035726"/>
          </a:xfrm>
          <a:prstGeom prst="rect">
            <a:avLst/>
          </a:prstGeom>
        </p:spPr>
      </p:pic>
    </p:spTree>
    <p:extLst>
      <p:ext uri="{BB962C8B-B14F-4D97-AF65-F5344CB8AC3E}">
        <p14:creationId xmlns:p14="http://schemas.microsoft.com/office/powerpoint/2010/main" val="12348815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07897"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0" y="968"/>
            <a:ext cx="4391899" cy="6994526"/>
          </a:xfrm>
        </p:spPr>
        <p:txBody>
          <a:bodyPr/>
          <a:lstStyle>
            <a:lvl1pPr marL="0" indent="0">
              <a:buNone/>
              <a:defRPr/>
            </a:lvl1pPr>
          </a:lstStyle>
          <a:p>
            <a:r>
              <a:rPr lang="en-US" smtClean="0"/>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958800"/>
            <a:ext cx="2897810" cy="5035726"/>
          </a:xfrm>
          <a:prstGeom prst="rect">
            <a:avLst/>
          </a:prstGeom>
        </p:spPr>
      </p:pic>
    </p:spTree>
    <p:extLst>
      <p:ext uri="{BB962C8B-B14F-4D97-AF65-F5344CB8AC3E}">
        <p14:creationId xmlns:p14="http://schemas.microsoft.com/office/powerpoint/2010/main" val="11203306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179058"/>
          </a:xfrm>
        </p:spPr>
        <p:txBody>
          <a:bodyPr/>
          <a:lstStyle>
            <a:lvl1pPr marL="0" indent="0">
              <a:spcBef>
                <a:spcPts val="1000"/>
              </a:spcBef>
              <a:spcAft>
                <a:spcPts val="1200"/>
              </a:spcAft>
              <a:buNone/>
              <a:defRPr>
                <a:gradFill>
                  <a:gsLst>
                    <a:gs pos="94690">
                      <a:schemeClr val="tx1"/>
                    </a:gs>
                    <a:gs pos="88000">
                      <a:schemeClr val="tx1"/>
                    </a:gs>
                  </a:gsLst>
                  <a:lin ang="5400000" scaled="0"/>
                </a:gradFill>
              </a:defRPr>
            </a:lvl1pPr>
            <a:lvl2pPr marL="0" indent="0">
              <a:buFontTx/>
              <a:buNone/>
              <a:defRPr sz="2000">
                <a:gradFill>
                  <a:gsLst>
                    <a:gs pos="94690">
                      <a:schemeClr val="tx1"/>
                    </a:gs>
                    <a:gs pos="88000">
                      <a:schemeClr val="tx1"/>
                    </a:gs>
                  </a:gsLst>
                  <a:lin ang="5400000" scaled="0"/>
                </a:gradFill>
              </a:defRPr>
            </a:lvl2pPr>
            <a:lvl3pPr marL="228600" indent="0">
              <a:buNone/>
              <a:defRPr>
                <a:gradFill>
                  <a:gsLst>
                    <a:gs pos="94690">
                      <a:schemeClr val="tx1"/>
                    </a:gs>
                    <a:gs pos="88000">
                      <a:schemeClr val="tx1"/>
                    </a:gs>
                  </a:gsLst>
                  <a:lin ang="5400000" scaled="0"/>
                </a:gradFill>
              </a:defRPr>
            </a:lvl3pPr>
            <a:lvl4pPr marL="457200" indent="0">
              <a:buNone/>
              <a:defRPr>
                <a:gradFill>
                  <a:gsLst>
                    <a:gs pos="94690">
                      <a:schemeClr val="tx1"/>
                    </a:gs>
                    <a:gs pos="88000">
                      <a:schemeClr val="tx1"/>
                    </a:gs>
                  </a:gsLst>
                  <a:lin ang="5400000" scaled="0"/>
                </a:gradFill>
              </a:defRPr>
            </a:lvl4pPr>
            <a:lvl5pPr marL="685800" indent="0">
              <a:buNone/>
              <a:defRPr>
                <a:gradFill>
                  <a:gsLst>
                    <a:gs pos="94690">
                      <a:schemeClr val="tx1"/>
                    </a:gs>
                    <a:gs pos="88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442677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240046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706481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48975507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gradFill>
                  <a:gsLst>
                    <a:gs pos="1250">
                      <a:schemeClr val="accent4"/>
                    </a:gs>
                    <a:gs pos="100000">
                      <a:schemeClr val="accent4"/>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2420699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289255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555536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11089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77375"/>
          </a:xfrm>
          <a:noFill/>
        </p:spPr>
        <p:txBody>
          <a:bodyPr anchorCtr="0"/>
          <a:lstStyle>
            <a:lvl1pPr>
              <a:defRPr sz="7200" spc="-100" baseline="0">
                <a:gradFill>
                  <a:gsLst>
                    <a:gs pos="100000">
                      <a:schemeClr val="tx1"/>
                    </a:gs>
                    <a:gs pos="0">
                      <a:schemeClr val="tx1"/>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8" y="3672920"/>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29244386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887835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19553722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gradFill>
              </a:defRPr>
            </a:lvl1pPr>
          </a:lstStyle>
          <a:p>
            <a:r>
              <a:rPr lang="en-US" smtClean="0"/>
              <a:t>Click to edit Master title style</a:t>
            </a:r>
            <a:endParaRPr lang="en-US" dirty="0"/>
          </a:p>
        </p:txBody>
      </p:sp>
      <p:sp>
        <p:nvSpPr>
          <p:cNvPr id="3" name="Title 1"/>
          <p:cNvSpPr txBox="1">
            <a:spLocks/>
          </p:cNvSpPr>
          <p:nvPr userDrawn="1"/>
        </p:nvSpPr>
        <p:spPr>
          <a:xfrm>
            <a:off x="274320" y="1677796"/>
            <a:ext cx="4572318" cy="4572000"/>
          </a:xfrm>
          <a:prstGeom prst="rect">
            <a:avLst/>
          </a:prstGeom>
          <a:solidFill>
            <a:schemeClr val="accent2"/>
          </a:solidFill>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endParaRPr kumimoji="0" lang="en-US" sz="4800" b="0" i="0" u="none" strike="noStrike" kern="1200" cap="none" spc="-102" normalizeH="0" baseline="0" noProof="0" dirty="0">
              <a:ln w="3175">
                <a:noFill/>
              </a:ln>
              <a:solidFill>
                <a:srgbClr val="FFFFFF"/>
              </a:solidFill>
              <a:effectLst/>
              <a:uLnTx/>
              <a:uFillTx/>
              <a:latin typeface="Segoe UI Light"/>
              <a:ea typeface="MS PGothic" pitchFamily="34" charset="-128"/>
              <a:cs typeface="Segoe UI" pitchFamily="34" charset="0"/>
            </a:endParaRPr>
          </a:p>
        </p:txBody>
      </p:sp>
      <p:sp>
        <p:nvSpPr>
          <p:cNvPr id="5" name="Text Placeholder 4"/>
          <p:cNvSpPr>
            <a:spLocks noGrp="1"/>
          </p:cNvSpPr>
          <p:nvPr>
            <p:ph type="body" sz="quarter" idx="10" hasCustomPrompt="1"/>
          </p:nvPr>
        </p:nvSpPr>
        <p:spPr>
          <a:xfrm>
            <a:off x="5291138" y="1677988"/>
            <a:ext cx="6408737" cy="697627"/>
          </a:xfrm>
        </p:spPr>
        <p:txBody>
          <a:bodyPr/>
          <a:lstStyle>
            <a:lvl1pPr marL="0" marR="0" indent="0" algn="l" defTabSz="931863" rtl="0" eaLnBrk="1" fontAlgn="base" latinLnBrk="0" hangingPunct="1">
              <a:lnSpc>
                <a:spcPts val="4000"/>
              </a:lnSpc>
              <a:spcBef>
                <a:spcPts val="1000"/>
              </a:spcBef>
              <a:spcAft>
                <a:spcPts val="2000"/>
              </a:spcAft>
              <a:buClrTx/>
              <a:buSzPct val="90000"/>
              <a:buFont typeface="Arial" pitchFamily="34" charset="0"/>
              <a:buNone/>
              <a:tabLst/>
              <a:defRPr sz="3200"/>
            </a:lvl1pPr>
          </a:lstStyle>
          <a:p>
            <a:pPr lvl="0"/>
            <a:r>
              <a:rPr lang="en-US" dirty="0" smtClean="0"/>
              <a:t>Segoe UI light 32pt</a:t>
            </a:r>
          </a:p>
        </p:txBody>
      </p:sp>
      <p:sp>
        <p:nvSpPr>
          <p:cNvPr id="6" name="Text Placeholder 5"/>
          <p:cNvSpPr>
            <a:spLocks noGrp="1"/>
          </p:cNvSpPr>
          <p:nvPr>
            <p:ph type="body" sz="quarter" idx="11" hasCustomPrompt="1"/>
          </p:nvPr>
        </p:nvSpPr>
        <p:spPr>
          <a:xfrm>
            <a:off x="515938" y="1897063"/>
            <a:ext cx="4056062" cy="1292662"/>
          </a:xfrm>
        </p:spPr>
        <p:txBody>
          <a:bodyPr/>
          <a:lstStyle>
            <a:lvl1pPr marL="0" indent="0">
              <a:buNone/>
              <a:defRPr baseline="0">
                <a:gradFill>
                  <a:gsLst>
                    <a:gs pos="1250">
                      <a:schemeClr val="bg1"/>
                    </a:gs>
                    <a:gs pos="100000">
                      <a:schemeClr val="bg1"/>
                    </a:gs>
                  </a:gsLst>
                  <a:lin ang="5400000" scaled="0"/>
                </a:gradFill>
              </a:defRPr>
            </a:lvl1pPr>
          </a:lstStyle>
          <a:p>
            <a:pPr lvl="0"/>
            <a:r>
              <a:rPr lang="en-US" dirty="0" smtClean="0"/>
              <a:t>Segoe UI light 40pt</a:t>
            </a:r>
            <a:endParaRPr lang="en-US" dirty="0"/>
          </a:p>
        </p:txBody>
      </p:sp>
    </p:spTree>
    <p:extLst>
      <p:ext uri="{BB962C8B-B14F-4D97-AF65-F5344CB8AC3E}">
        <p14:creationId xmlns:p14="http://schemas.microsoft.com/office/powerpoint/2010/main" val="56860310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343025"/>
            <a:ext cx="5053012" cy="627864"/>
          </a:xfrm>
        </p:spPr>
        <p:txBody>
          <a:bodyPr/>
          <a:lstStyle>
            <a:lvl1pPr marL="0" indent="0">
              <a:buNone/>
              <a:defRPr sz="3200">
                <a:gradFill>
                  <a:gsLst>
                    <a:gs pos="1250">
                      <a:schemeClr val="tx1"/>
                    </a:gs>
                    <a:gs pos="100000">
                      <a:schemeClr val="tx1"/>
                    </a:gs>
                  </a:gsLst>
                  <a:lin ang="5400000" scaled="0"/>
                </a:gradFill>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252214573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38976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947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2496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00980"/>
          </a:xfrm>
          <a:noFill/>
        </p:spPr>
        <p:txBody>
          <a:bodyPr anchorCtr="0"/>
          <a:lstStyle>
            <a:lvl1pPr>
              <a:defRPr sz="7200" spc="-100" baseline="0">
                <a:gradFill>
                  <a:gsLst>
                    <a:gs pos="100000">
                      <a:schemeClr val="tx1"/>
                    </a:gs>
                    <a:gs pos="0">
                      <a:schemeClr val="tx1"/>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8" y="4596525"/>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41908486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2329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073054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703" y="2125663"/>
            <a:ext cx="5486335" cy="3657600"/>
          </a:xfrm>
          <a:solidFill>
            <a:schemeClr val="accent2"/>
          </a:solidFill>
        </p:spPr>
        <p:txBody>
          <a:bodyPr lIns="146304" tIns="91440" rIns="146304" bIns="91440" anchor="t" anchorCtr="0"/>
          <a:lstStyle>
            <a:lvl1pPr>
              <a:defRPr sz="6000" spc="-100" baseline="0">
                <a:gradFill>
                  <a:gsLst>
                    <a:gs pos="100000">
                      <a:schemeClr val="bg1"/>
                    </a:gs>
                    <a:gs pos="0">
                      <a:schemeClr val="bg1"/>
                    </a:gs>
                  </a:gsLst>
                  <a:lin ang="5400000" scaled="0"/>
                </a:gradFill>
              </a:defRPr>
            </a:lvl1pPr>
          </a:lstStyle>
          <a:p>
            <a:r>
              <a:rPr lang="en-US" dirty="0" smtClean="0"/>
              <a:t>Pull quote</a:t>
            </a:r>
            <a:endParaRPr lang="en-US" dirty="0"/>
          </a:p>
        </p:txBody>
      </p:sp>
    </p:spTree>
    <p:extLst>
      <p:ext uri="{BB962C8B-B14F-4D97-AF65-F5344CB8AC3E}">
        <p14:creationId xmlns:p14="http://schemas.microsoft.com/office/powerpoint/2010/main" val="2397374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7460438"/>
      </p:ext>
    </p:extLst>
  </p:cSld>
  <p:clrMap bg1="lt1" tx1="dk1" bg2="lt2" tx2="dk2" accent1="accent1" accent2="accent2" accent3="accent3" accent4="accent4" accent5="accent5" accent6="accent6" hlink="hlink" folHlink="folHlink"/>
  <p:sldLayoutIdLst>
    <p:sldLayoutId id="2147484262" r:id="rId1"/>
    <p:sldLayoutId id="2147484209" r:id="rId2"/>
    <p:sldLayoutId id="2147484210" r:id="rId3"/>
    <p:sldLayoutId id="2147484211" r:id="rId4"/>
    <p:sldLayoutId id="2147484260" r:id="rId5"/>
    <p:sldLayoutId id="2147484261" r:id="rId6"/>
    <p:sldLayoutId id="2147484212" r:id="rId7"/>
    <p:sldLayoutId id="2147484213" r:id="rId8"/>
    <p:sldLayoutId id="2147484254" r:id="rId9"/>
    <p:sldLayoutId id="2147484255" r:id="rId10"/>
    <p:sldLayoutId id="2147484257" r:id="rId11"/>
    <p:sldLayoutId id="2147484258" r:id="rId12"/>
    <p:sldLayoutId id="2147484214" r:id="rId13"/>
    <p:sldLayoutId id="2147484215" r:id="rId14"/>
    <p:sldLayoutId id="2147484216" r:id="rId15"/>
    <p:sldLayoutId id="2147484263" r:id="rId16"/>
    <p:sldLayoutId id="2147484217" r:id="rId17"/>
    <p:sldLayoutId id="2147484218" r:id="rId18"/>
    <p:sldLayoutId id="2147484219" r:id="rId19"/>
    <p:sldLayoutId id="2147484220" r:id="rId20"/>
    <p:sldLayoutId id="2147484221" r:id="rId21"/>
    <p:sldLayoutId id="2147484222" r:id="rId22"/>
    <p:sldLayoutId id="2147484223" r:id="rId23"/>
    <p:sldLayoutId id="2147484259" r:id="rId24"/>
    <p:sldLayoutId id="2147484256" r:id="rId25"/>
    <p:sldLayoutId id="2147484224" r:id="rId26"/>
    <p:sldLayoutId id="2147484225" r:id="rId27"/>
    <p:sldLayoutId id="2147484226" r:id="rId28"/>
    <p:sldLayoutId id="2147484292" r:id="rId29"/>
  </p:sldLayoutIdLst>
  <p:transition>
    <p:fade/>
  </p:transition>
  <p:txStyles>
    <p:title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fontAlgn="base">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fontAlgn="base">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fontAlgn="base">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834" userDrawn="1">
          <p15:clr>
            <a:srgbClr val="F26B43"/>
          </p15:clr>
        </p15:guide>
        <p15:guide id="3" orient="horz" pos="4219" userDrawn="1">
          <p15:clr>
            <a:srgbClr val="5ACBF0"/>
          </p15:clr>
        </p15:guide>
        <p15:guide id="4" orient="horz" userDrawn="1">
          <p15:clr>
            <a:srgbClr val="F26B43"/>
          </p15:clr>
        </p15:guide>
        <p15:guide id="5" orient="horz" pos="4406" userDrawn="1">
          <p15:clr>
            <a:srgbClr val="F26B43"/>
          </p15:clr>
        </p15:guide>
        <p15:guide id="6" orient="horz" pos="187" userDrawn="1">
          <p15:clr>
            <a:srgbClr val="5ACBF0"/>
          </p15:clr>
        </p15:guide>
        <p15:guide id="7" pos="173" userDrawn="1">
          <p15:clr>
            <a:srgbClr val="5ACBF0"/>
          </p15:clr>
        </p15:guide>
        <p15:guide id="8" pos="7661" userDrawn="1">
          <p15:clr>
            <a:srgbClr val="5ACBF0"/>
          </p15:clr>
        </p15:guide>
        <p15:guide id="9" pos="749" userDrawn="1">
          <p15:clr>
            <a:srgbClr val="A4A3A4"/>
          </p15:clr>
        </p15:guide>
        <p15:guide id="10" pos="1325" userDrawn="1">
          <p15:clr>
            <a:srgbClr val="A4A3A4"/>
          </p15:clr>
        </p15:guide>
        <p15:guide id="11" pos="1901" userDrawn="1">
          <p15:clr>
            <a:srgbClr val="A4A3A4"/>
          </p15:clr>
        </p15:guide>
        <p15:guide id="12" pos="2477" userDrawn="1">
          <p15:clr>
            <a:srgbClr val="A4A3A4"/>
          </p15:clr>
        </p15:guide>
        <p15:guide id="13" pos="3053" userDrawn="1">
          <p15:clr>
            <a:srgbClr val="A4A3A4"/>
          </p15:clr>
        </p15:guide>
        <p15:guide id="14" pos="3629" userDrawn="1">
          <p15:clr>
            <a:srgbClr val="A4A3A4"/>
          </p15:clr>
        </p15:guide>
        <p15:guide id="15" pos="4205" userDrawn="1">
          <p15:clr>
            <a:srgbClr val="A4A3A4"/>
          </p15:clr>
        </p15:guide>
        <p15:guide id="16" pos="4781" userDrawn="1">
          <p15:clr>
            <a:srgbClr val="A4A3A4"/>
          </p15:clr>
        </p15:guide>
        <p15:guide id="17" pos="5357" userDrawn="1">
          <p15:clr>
            <a:srgbClr val="A4A3A4"/>
          </p15:clr>
        </p15:guide>
        <p15:guide id="18" pos="5933" userDrawn="1">
          <p15:clr>
            <a:srgbClr val="A4A3A4"/>
          </p15:clr>
        </p15:guide>
        <p15:guide id="19" pos="6509" userDrawn="1">
          <p15:clr>
            <a:srgbClr val="A4A3A4"/>
          </p15:clr>
        </p15:guide>
        <p15:guide id="20" pos="7085" userDrawn="1">
          <p15:clr>
            <a:srgbClr val="A4A3A4"/>
          </p15:clr>
        </p15:guide>
        <p15:guide id="21" orient="horz" pos="1339" userDrawn="1">
          <p15:clr>
            <a:srgbClr val="A4A3A4"/>
          </p15:clr>
        </p15:guide>
        <p15:guide id="22" orient="horz" pos="763" userDrawn="1">
          <p15:clr>
            <a:srgbClr val="A4A3A4"/>
          </p15:clr>
        </p15:guide>
        <p15:guide id="23" orient="horz" pos="1915" userDrawn="1">
          <p15:clr>
            <a:srgbClr val="A4A3A4"/>
          </p15:clr>
        </p15:guide>
        <p15:guide id="24" orient="horz" pos="2491" userDrawn="1">
          <p15:clr>
            <a:srgbClr val="A4A3A4"/>
          </p15:clr>
        </p15:guide>
        <p15:guide id="25" orient="horz" pos="3067" userDrawn="1">
          <p15:clr>
            <a:srgbClr val="A4A3A4"/>
          </p15:clr>
        </p15:guide>
        <p15:guide id="26" orient="horz" pos="364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7537387"/>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 id="2147484285" r:id="rId21"/>
    <p:sldLayoutId id="2147484286" r:id="rId22"/>
    <p:sldLayoutId id="2147484287" r:id="rId23"/>
    <p:sldLayoutId id="2147484288" r:id="rId24"/>
    <p:sldLayoutId id="2147484289" r:id="rId25"/>
    <p:sldLayoutId id="2147484290" r:id="rId26"/>
    <p:sldLayoutId id="2147484291" r:id="rId27"/>
  </p:sldLayoutIdLst>
  <p:transition>
    <p:fade/>
  </p:transition>
  <p:txStyles>
    <p:titleStyle>
      <a:lvl1pPr algn="l" defTabSz="931863" rtl="0" eaLnBrk="1" fontAlgn="base" hangingPunct="1">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541">
          <p15:clr>
            <a:srgbClr val="F26B43"/>
          </p15:clr>
        </p15:guide>
        <p15:guide id="3" orient="horz" pos="4219">
          <p15:clr>
            <a:srgbClr val="5ACBF0"/>
          </p15:clr>
        </p15:guide>
        <p15:guide id="4" orient="horz" pos="283">
          <p15:clr>
            <a:srgbClr val="F26B43"/>
          </p15:clr>
        </p15:guide>
        <p15:guide id="5" orient="horz" pos="4123">
          <p15:clr>
            <a:srgbClr val="F26B43"/>
          </p15:clr>
        </p15:guide>
        <p15:guide id="6" orient="horz" pos="187">
          <p15:clr>
            <a:srgbClr val="5ACBF0"/>
          </p15:clr>
        </p15:guide>
        <p15:guide id="7" pos="173">
          <p15:clr>
            <a:srgbClr val="5ACBF0"/>
          </p15:clr>
        </p15:guide>
        <p15:guide id="8" pos="7661">
          <p15:clr>
            <a:srgbClr val="5ACBF0"/>
          </p15:clr>
        </p15:guide>
        <p15:guide id="9" pos="749">
          <p15:clr>
            <a:srgbClr val="A4A3A4"/>
          </p15:clr>
        </p15:guide>
        <p15:guide id="10" pos="1325">
          <p15:clr>
            <a:srgbClr val="A4A3A4"/>
          </p15:clr>
        </p15:guide>
        <p15:guide id="11" pos="1901">
          <p15:clr>
            <a:srgbClr val="A4A3A4"/>
          </p15:clr>
        </p15:guide>
        <p15:guide id="12" pos="2477">
          <p15:clr>
            <a:srgbClr val="A4A3A4"/>
          </p15:clr>
        </p15:guide>
        <p15:guide id="13" pos="3053">
          <p15:clr>
            <a:srgbClr val="A4A3A4"/>
          </p15:clr>
        </p15:guide>
        <p15:guide id="14" pos="3629">
          <p15:clr>
            <a:srgbClr val="A4A3A4"/>
          </p15:clr>
        </p15:guide>
        <p15:guide id="15" pos="4205">
          <p15:clr>
            <a:srgbClr val="A4A3A4"/>
          </p15:clr>
        </p15:guide>
        <p15:guide id="16" pos="4781">
          <p15:clr>
            <a:srgbClr val="A4A3A4"/>
          </p15:clr>
        </p15:guide>
        <p15:guide id="17" pos="5357">
          <p15:clr>
            <a:srgbClr val="A4A3A4"/>
          </p15:clr>
        </p15:guide>
        <p15:guide id="18" pos="5933">
          <p15:clr>
            <a:srgbClr val="A4A3A4"/>
          </p15:clr>
        </p15:guide>
        <p15:guide id="19" pos="6509">
          <p15:clr>
            <a:srgbClr val="A4A3A4"/>
          </p15:clr>
        </p15:guide>
        <p15:guide id="20" pos="7085">
          <p15:clr>
            <a:srgbClr val="A4A3A4"/>
          </p15:clr>
        </p15:guide>
        <p15:guide id="21" orient="horz" pos="1339">
          <p15:clr>
            <a:srgbClr val="A4A3A4"/>
          </p15:clr>
        </p15:guide>
        <p15:guide id="22" orient="horz" pos="763">
          <p15:clr>
            <a:srgbClr val="A4A3A4"/>
          </p15:clr>
        </p15:guide>
        <p15:guide id="23" orient="horz" pos="1915">
          <p15:clr>
            <a:srgbClr val="A4A3A4"/>
          </p15:clr>
        </p15:guide>
        <p15:guide id="24" orient="horz" pos="2491">
          <p15:clr>
            <a:srgbClr val="A4A3A4"/>
          </p15:clr>
        </p15:guide>
        <p15:guide id="25" orient="horz" pos="3067">
          <p15:clr>
            <a:srgbClr val="A4A3A4"/>
          </p15:clr>
        </p15:guide>
        <p15:guide id="26" orient="horz" pos="3643">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azure.microsoft.com/en-us/pricing/details/storage/"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blogs.technet.com/b/dataplatforminsider/archive/2014/09/25/using-ssds-in-azure-vms-to-store-sql-server-tempdb-and-buffer-pool-extensions.aspx"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azure.microsoft.com/blog/2014/10/06/d-series-performance-expectations/"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azure.microsoft.com/en-us/documentation/articles/azure-subscription-service-limits/"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msdn.microsoft.com/library/azure/hh531793.aspx"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hyperlink" Target="https://azure.microsoft.com/en-us/documentation/articles/resource-group-overview/" TargetMode="External"/><Relationship Id="rId5" Type="http://schemas.openxmlformats.org/officeDocument/2006/relationships/hyperlink" Target="https://azure.microsoft.com/en-us/documentation/articles/storage-create-storage-account/" TargetMode="External"/><Relationship Id="rId4" Type="http://schemas.openxmlformats.org/officeDocument/2006/relationships/hyperlink" Target="http://msdn.microsoft.com/library/azure/gg456328.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s://labondemand.com/Launch/E461682F"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www.aka.ms/itinnovation"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www.microsoftcloudroadshow.com/" TargetMode="External"/><Relationship Id="rId4" Type="http://schemas.openxmlformats.org/officeDocument/2006/relationships/hyperlink" Target="http://www.aka.ms/itinnovationresourc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mtClean="0"/>
              <a:t>Speaker Name</a:t>
            </a:r>
            <a:endParaRPr lang="en-US" dirty="0"/>
          </a:p>
        </p:txBody>
      </p:sp>
      <p:sp>
        <p:nvSpPr>
          <p:cNvPr id="3" name="Title 2"/>
          <p:cNvSpPr>
            <a:spLocks noGrp="1"/>
          </p:cNvSpPr>
          <p:nvPr>
            <p:ph type="title"/>
          </p:nvPr>
        </p:nvSpPr>
        <p:spPr/>
        <p:txBody>
          <a:bodyPr/>
          <a:lstStyle/>
          <a:p>
            <a:r>
              <a:rPr lang="en-US" smtClean="0"/>
              <a:t>Presentation title</a:t>
            </a:r>
            <a:endParaRPr lang="en-US" dirty="0"/>
          </a:p>
        </p:txBody>
      </p:sp>
      <p:sp>
        <p:nvSpPr>
          <p:cNvPr id="4" name="Rectangle 3"/>
          <p:cNvSpPr/>
          <p:nvPr/>
        </p:nvSpPr>
        <p:spPr bwMode="auto">
          <a:xfrm>
            <a:off x="7551174" y="0"/>
            <a:ext cx="4885301" cy="6994525"/>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Rectangle 4"/>
          <p:cNvSpPr/>
          <p:nvPr/>
        </p:nvSpPr>
        <p:spPr bwMode="auto">
          <a:xfrm>
            <a:off x="-1" y="1388992"/>
            <a:ext cx="12436475" cy="4834827"/>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Rectangle 9"/>
          <p:cNvSpPr/>
          <p:nvPr/>
        </p:nvSpPr>
        <p:spPr bwMode="auto">
          <a:xfrm>
            <a:off x="7828901" y="2061639"/>
            <a:ext cx="4607573" cy="69969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sp>
        <p:nvSpPr>
          <p:cNvPr id="11" name="TextBox 10"/>
          <p:cNvSpPr txBox="1"/>
          <p:nvPr/>
        </p:nvSpPr>
        <p:spPr>
          <a:xfrm>
            <a:off x="5797620" y="5563819"/>
            <a:ext cx="26316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#InnovateIT</a:t>
            </a:r>
          </a:p>
        </p:txBody>
      </p:sp>
      <p:sp>
        <p:nvSpPr>
          <p:cNvPr id="7" name="TextBox 6"/>
          <p:cNvSpPr txBox="1"/>
          <p:nvPr/>
        </p:nvSpPr>
        <p:spPr>
          <a:xfrm>
            <a:off x="648929" y="1764137"/>
            <a:ext cx="8123596" cy="4613571"/>
          </a:xfrm>
          <a:prstGeom prst="rect">
            <a:avLst/>
          </a:prstGeom>
          <a:noFill/>
        </p:spPr>
        <p:txBody>
          <a:bodyPr wrap="square" lIns="182880" tIns="146304" rIns="182880" bIns="146304" rtlCol="0">
            <a:spAutoFit/>
          </a:bodyPr>
          <a:lstStyle/>
          <a:p>
            <a:pPr lvl="0">
              <a:lnSpc>
                <a:spcPct val="90000"/>
              </a:lnSpc>
              <a:spcAft>
                <a:spcPts val="600"/>
              </a:spcAft>
            </a:pPr>
            <a:r>
              <a:rPr lang="en-US" sz="4400" dirty="0">
                <a:gradFill>
                  <a:gsLst>
                    <a:gs pos="1250">
                      <a:srgbClr val="FFFFFF"/>
                    </a:gs>
                    <a:gs pos="100000">
                      <a:srgbClr val="FFFFFF"/>
                    </a:gs>
                  </a:gsLst>
                  <a:lin ang="5400000" scaled="0"/>
                </a:gradFill>
                <a:latin typeface="+mj-lt"/>
              </a:rPr>
              <a:t>Designing Azure Compute and Storage Infrastructure for Advanced Performance</a:t>
            </a:r>
          </a:p>
          <a:p>
            <a:pPr lvl="0">
              <a:lnSpc>
                <a:spcPct val="90000"/>
              </a:lnSpc>
              <a:spcAft>
                <a:spcPts val="600"/>
              </a:spcAft>
            </a:pPr>
            <a:r>
              <a:rPr lang="en-US" sz="2400" dirty="0" smtClean="0">
                <a:gradFill>
                  <a:gsLst>
                    <a:gs pos="1250">
                      <a:srgbClr val="FFFFFF"/>
                    </a:gs>
                    <a:gs pos="100000">
                      <a:srgbClr val="FFFFFF"/>
                    </a:gs>
                  </a:gsLst>
                  <a:lin ang="5400000" scaled="0"/>
                </a:gradFill>
              </a:rPr>
              <a:t>IT Innovation Series</a:t>
            </a:r>
          </a:p>
          <a:p>
            <a:pPr lvl="0">
              <a:lnSpc>
                <a:spcPct val="90000"/>
              </a:lnSpc>
              <a:spcAft>
                <a:spcPts val="600"/>
              </a:spcAft>
            </a:pPr>
            <a:endParaRPr kumimoji="0" lang="en-US" sz="3200" b="0" i="0" u="none" strike="noStrike" kern="1200" cap="none" spc="0" normalizeH="0" baseline="0" noProof="0" dirty="0" smtClean="0">
              <a:ln>
                <a:noFill/>
              </a:ln>
              <a:solidFill>
                <a:srgbClr val="FFFFFF"/>
              </a:solidFill>
              <a:effectLst/>
              <a:uLnTx/>
              <a:uFillTx/>
              <a:latin typeface="Segoe UI Light"/>
              <a:ea typeface="+mn-ea"/>
              <a:cs typeface="+mn-cs"/>
            </a:endParaRPr>
          </a:p>
          <a:p>
            <a:pPr lvl="0">
              <a:lnSpc>
                <a:spcPct val="90000"/>
              </a:lnSpc>
              <a:spcAft>
                <a:spcPts val="600"/>
              </a:spcAft>
              <a:defRPr/>
            </a:pPr>
            <a:r>
              <a:rPr lang="en-US" sz="3200" dirty="0">
                <a:gradFill>
                  <a:gsLst>
                    <a:gs pos="1250">
                      <a:srgbClr val="FFFFFF"/>
                    </a:gs>
                    <a:gs pos="100000">
                      <a:srgbClr val="FFFFFF"/>
                    </a:gs>
                  </a:gsLst>
                  <a:lin ang="5400000" scaled="0"/>
                </a:gradFill>
              </a:rPr>
              <a:t>Dan Stolts, </a:t>
            </a:r>
            <a:r>
              <a:rPr lang="en-US" sz="2000" dirty="0">
                <a:gradFill>
                  <a:gsLst>
                    <a:gs pos="1250">
                      <a:srgbClr val="FFFFFF"/>
                    </a:gs>
                    <a:gs pos="100000">
                      <a:srgbClr val="FFFFFF"/>
                    </a:gs>
                  </a:gsLst>
                  <a:lin ang="5400000" scaled="0"/>
                </a:gradFill>
              </a:rPr>
              <a:t>Chief Technology Strategist</a:t>
            </a:r>
            <a:endParaRPr lang="en-US" sz="3200" dirty="0">
              <a:gradFill>
                <a:gsLst>
                  <a:gs pos="1250">
                    <a:srgbClr val="FFFFFF"/>
                  </a:gs>
                  <a:gs pos="100000">
                    <a:srgbClr val="FFFFFF"/>
                  </a:gs>
                </a:gsLst>
                <a:lin ang="5400000" scaled="0"/>
              </a:gradFill>
            </a:endParaRPr>
          </a:p>
          <a:p>
            <a:pPr lvl="0">
              <a:lnSpc>
                <a:spcPct val="90000"/>
              </a:lnSpc>
              <a:spcAft>
                <a:spcPts val="600"/>
              </a:spcAft>
              <a:defRPr/>
            </a:pPr>
            <a:r>
              <a:rPr lang="en-US" sz="3200" dirty="0">
                <a:gradFill>
                  <a:gsLst>
                    <a:gs pos="1250">
                      <a:srgbClr val="FFFFFF"/>
                    </a:gs>
                    <a:gs pos="100000">
                      <a:srgbClr val="FFFFFF"/>
                    </a:gs>
                  </a:gsLst>
                  <a:lin ang="5400000" scaled="0"/>
                </a:gradFill>
              </a:rPr>
              <a:t>Twitter: @ITProGuru</a:t>
            </a:r>
          </a:p>
          <a:p>
            <a:pPr lvl="0">
              <a:lnSpc>
                <a:spcPct val="90000"/>
              </a:lnSpc>
              <a:spcAft>
                <a:spcPts val="600"/>
              </a:spcAft>
              <a:defRPr/>
            </a:pPr>
            <a:r>
              <a:rPr lang="en-US" sz="3200" dirty="0">
                <a:gradFill>
                  <a:gsLst>
                    <a:gs pos="1250">
                      <a:srgbClr val="FFFFFF"/>
                    </a:gs>
                    <a:gs pos="100000">
                      <a:srgbClr val="FFFFFF"/>
                    </a:gs>
                  </a:gsLst>
                  <a:lin ang="5400000" scaled="0"/>
                </a:gradFill>
              </a:rPr>
              <a:t>Blog: http://ITProGuru</a:t>
            </a:r>
          </a:p>
        </p:txBody>
      </p:sp>
    </p:spTree>
    <p:extLst>
      <p:ext uri="{BB962C8B-B14F-4D97-AF65-F5344CB8AC3E}">
        <p14:creationId xmlns:p14="http://schemas.microsoft.com/office/powerpoint/2010/main" val="50353951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GNUM\Projects\Microsoft\Cloud Power FY12\Design\ICONS_PNG\Building.png"/>
          <p:cNvPicPr>
            <a:picLocks noChangeAspect="1" noChangeArrowheads="1"/>
          </p:cNvPicPr>
          <p:nvPr/>
        </p:nvPicPr>
        <p:blipFill rotWithShape="1">
          <a:blip r:embed="rId3" cstate="print">
            <a:duotone>
              <a:schemeClr val="bg2">
                <a:shade val="45000"/>
                <a:satMod val="135000"/>
              </a:schemeClr>
              <a:prstClr val="white"/>
            </a:duotone>
          </a:blip>
          <a:srcRect l="10333" t="12739" b="12053"/>
          <a:stretch/>
        </p:blipFill>
        <p:spPr bwMode="auto">
          <a:xfrm>
            <a:off x="7935245" y="1535663"/>
            <a:ext cx="1932978" cy="1621267"/>
          </a:xfrm>
          <a:prstGeom prst="rect">
            <a:avLst/>
          </a:prstGeom>
          <a:noFill/>
        </p:spPr>
      </p:pic>
      <p:sp>
        <p:nvSpPr>
          <p:cNvPr id="2" name="Title 1"/>
          <p:cNvSpPr>
            <a:spLocks noGrp="1"/>
          </p:cNvSpPr>
          <p:nvPr>
            <p:ph type="title"/>
          </p:nvPr>
        </p:nvSpPr>
        <p:spPr/>
        <p:txBody>
          <a:bodyPr/>
          <a:lstStyle/>
          <a:p>
            <a:r>
              <a:rPr lang="en-US" dirty="0" smtClean="0"/>
              <a:t>Azure scale unit (Azure Compute Cluster)</a:t>
            </a:r>
            <a:endParaRPr lang="en-US" dirty="0"/>
          </a:p>
        </p:txBody>
      </p:sp>
      <p:sp>
        <p:nvSpPr>
          <p:cNvPr id="3" name="Text Placeholder 2"/>
          <p:cNvSpPr>
            <a:spLocks noGrp="1"/>
          </p:cNvSpPr>
          <p:nvPr>
            <p:ph type="body" sz="quarter" idx="10"/>
          </p:nvPr>
        </p:nvSpPr>
        <p:spPr>
          <a:xfrm>
            <a:off x="274638" y="1668463"/>
            <a:ext cx="5486400" cy="4114800"/>
          </a:xfrm>
        </p:spPr>
        <p:txBody>
          <a:bodyPr/>
          <a:lstStyle/>
          <a:p>
            <a:pPr>
              <a:spcBef>
                <a:spcPts val="1800"/>
              </a:spcBef>
            </a:pPr>
            <a:r>
              <a:rPr lang="en-US" sz="3200" dirty="0" smtClean="0"/>
              <a:t>Definition</a:t>
            </a:r>
          </a:p>
          <a:p>
            <a:pPr lvl="1">
              <a:spcBef>
                <a:spcPts val="1200"/>
              </a:spcBef>
            </a:pPr>
            <a:r>
              <a:rPr lang="en-US" dirty="0" smtClean="0"/>
              <a:t>A compute unit capable of supporting </a:t>
            </a:r>
            <a:br>
              <a:rPr lang="en-US" dirty="0" smtClean="0"/>
            </a:br>
            <a:r>
              <a:rPr lang="en-US" dirty="0" smtClean="0"/>
              <a:t>a defined range of VM sizes</a:t>
            </a:r>
          </a:p>
          <a:p>
            <a:pPr lvl="1">
              <a:spcBef>
                <a:spcPts val="1200"/>
              </a:spcBef>
            </a:pPr>
            <a:r>
              <a:rPr lang="en-US" dirty="0" smtClean="0"/>
              <a:t>Each </a:t>
            </a:r>
            <a:r>
              <a:rPr lang="en-US" b="1" dirty="0" smtClean="0"/>
              <a:t>cloud service </a:t>
            </a:r>
            <a:r>
              <a:rPr lang="en-US" dirty="0" smtClean="0"/>
              <a:t>is bound to a </a:t>
            </a:r>
            <a:br>
              <a:rPr lang="en-US" dirty="0" smtClean="0"/>
            </a:br>
            <a:r>
              <a:rPr lang="en-US" dirty="0" smtClean="0"/>
              <a:t>single scale unit</a:t>
            </a:r>
          </a:p>
          <a:p>
            <a:pPr lvl="1">
              <a:spcBef>
                <a:spcPts val="1200"/>
              </a:spcBef>
            </a:pPr>
            <a:r>
              <a:rPr lang="en-US" dirty="0" smtClean="0"/>
              <a:t>Each </a:t>
            </a:r>
            <a:r>
              <a:rPr lang="en-US" b="1" dirty="0" smtClean="0"/>
              <a:t>affinity group </a:t>
            </a:r>
            <a:r>
              <a:rPr lang="en-US" dirty="0" smtClean="0"/>
              <a:t>with one or more </a:t>
            </a:r>
            <a:br>
              <a:rPr lang="en-US" dirty="0" smtClean="0"/>
            </a:br>
            <a:r>
              <a:rPr lang="en-US" dirty="0" smtClean="0"/>
              <a:t>VM is bound to a single scale unit</a:t>
            </a:r>
          </a:p>
          <a:p>
            <a:pPr>
              <a:spcBef>
                <a:spcPts val="1800"/>
              </a:spcBef>
            </a:pPr>
            <a:r>
              <a:rPr lang="en-US" sz="3200" dirty="0" smtClean="0"/>
              <a:t>Impact of resize</a:t>
            </a:r>
          </a:p>
          <a:p>
            <a:pPr lvl="1">
              <a:spcBef>
                <a:spcPts val="1200"/>
              </a:spcBef>
            </a:pPr>
            <a:r>
              <a:rPr lang="en-US" dirty="0" smtClean="0"/>
              <a:t>VMs can only be resized to a size supported </a:t>
            </a:r>
            <a:br>
              <a:rPr lang="en-US" dirty="0" smtClean="0"/>
            </a:br>
            <a:r>
              <a:rPr lang="en-US" dirty="0" smtClean="0"/>
              <a:t>on scale unit where the VM is deployed</a:t>
            </a:r>
          </a:p>
        </p:txBody>
      </p:sp>
      <p:sp>
        <p:nvSpPr>
          <p:cNvPr id="12" name="Freeform 127"/>
          <p:cNvSpPr>
            <a:spLocks noChangeAspect="1" noEditPoints="1"/>
          </p:cNvSpPr>
          <p:nvPr/>
        </p:nvSpPr>
        <p:spPr bwMode="auto">
          <a:xfrm>
            <a:off x="8039086" y="2742695"/>
            <a:ext cx="674941" cy="521007"/>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4" name="Picture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1099" y="5123258"/>
            <a:ext cx="1096858" cy="109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4326" y="4745885"/>
            <a:ext cx="1506888" cy="15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a:endCxn id="14" idx="0"/>
          </p:cNvCxnSpPr>
          <p:nvPr/>
        </p:nvCxnSpPr>
        <p:spPr>
          <a:xfrm flipH="1">
            <a:off x="7599528" y="3344636"/>
            <a:ext cx="717158" cy="1778622"/>
          </a:xfrm>
          <a:prstGeom prst="line">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653813" y="3344636"/>
            <a:ext cx="23587" cy="1500414"/>
          </a:xfrm>
          <a:prstGeom prst="line">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flipH="1">
            <a:off x="7828025" y="3874000"/>
            <a:ext cx="393192" cy="397268"/>
          </a:xfrm>
          <a:prstGeom prst="ellipse">
            <a:avLst/>
          </a:prstGeom>
          <a:solidFill>
            <a:schemeClr val="bg1"/>
          </a:solidFill>
          <a:ln w="57150">
            <a:solidFill>
              <a:schemeClr val="accent1"/>
            </a:solidFill>
          </a:ln>
        </p:spPr>
        <p:txBody>
          <a:bodyPr wrap="square" lIns="0" tIns="0" rIns="0" bIns="0" rtlCol="0" anchor="ctr">
            <a:spAutoFit/>
          </a:bodyPr>
          <a:lstStyle/>
          <a:p>
            <a:pPr algn="ctr" defTabSz="932597">
              <a:spcAft>
                <a:spcPts val="600"/>
              </a:spcAft>
            </a:pPr>
            <a:r>
              <a:rPr lang="en-US" b="1" dirty="0">
                <a:gradFill>
                  <a:gsLst>
                    <a:gs pos="0">
                      <a:srgbClr val="505050"/>
                    </a:gs>
                    <a:gs pos="100000">
                      <a:srgbClr val="505050"/>
                    </a:gs>
                  </a:gsLst>
                  <a:lin ang="5400000" scaled="0"/>
                </a:gradFill>
              </a:rPr>
              <a:t>1</a:t>
            </a:r>
            <a:endParaRPr lang="en-US" sz="2400" b="1" dirty="0">
              <a:gradFill>
                <a:gsLst>
                  <a:gs pos="0">
                    <a:srgbClr val="505050"/>
                  </a:gs>
                  <a:gs pos="100000">
                    <a:srgbClr val="505050"/>
                  </a:gs>
                </a:gsLst>
                <a:lin ang="5400000" scaled="0"/>
              </a:gradFill>
            </a:endParaRPr>
          </a:p>
        </p:txBody>
      </p:sp>
      <p:sp>
        <p:nvSpPr>
          <p:cNvPr id="29" name="TextBox 28"/>
          <p:cNvSpPr txBox="1"/>
          <p:nvPr/>
        </p:nvSpPr>
        <p:spPr>
          <a:xfrm flipH="1">
            <a:off x="9479026" y="3878036"/>
            <a:ext cx="389197" cy="393232"/>
          </a:xfrm>
          <a:prstGeom prst="ellipse">
            <a:avLst/>
          </a:prstGeom>
          <a:solidFill>
            <a:schemeClr val="bg1"/>
          </a:solidFill>
          <a:ln w="57150">
            <a:solidFill>
              <a:schemeClr val="accent1"/>
            </a:solidFill>
          </a:ln>
        </p:spPr>
        <p:txBody>
          <a:bodyPr wrap="square" lIns="0" tIns="0" rIns="0" bIns="0" rtlCol="0" anchor="ctr">
            <a:spAutoFit/>
          </a:bodyPr>
          <a:lstStyle/>
          <a:p>
            <a:pPr algn="ctr" defTabSz="932597">
              <a:spcAft>
                <a:spcPts val="600"/>
              </a:spcAft>
            </a:pPr>
            <a:r>
              <a:rPr lang="en-US" b="1" dirty="0" smtClean="0">
                <a:gradFill>
                  <a:gsLst>
                    <a:gs pos="0">
                      <a:srgbClr val="505050"/>
                    </a:gs>
                    <a:gs pos="100000">
                      <a:srgbClr val="505050"/>
                    </a:gs>
                  </a:gsLst>
                  <a:lin ang="5400000" scaled="0"/>
                </a:gradFill>
              </a:rPr>
              <a:t>2</a:t>
            </a:r>
            <a:endParaRPr lang="en-US" sz="2400" b="1" dirty="0">
              <a:gradFill>
                <a:gsLst>
                  <a:gs pos="0">
                    <a:srgbClr val="505050"/>
                  </a:gs>
                  <a:gs pos="100000">
                    <a:srgbClr val="505050"/>
                  </a:gs>
                </a:gsLst>
                <a:lin ang="5400000" scaled="0"/>
              </a:gradFill>
            </a:endParaRPr>
          </a:p>
        </p:txBody>
      </p:sp>
      <p:sp>
        <p:nvSpPr>
          <p:cNvPr id="35" name="Freeform 127"/>
          <p:cNvSpPr>
            <a:spLocks noChangeAspect="1" noEditPoints="1"/>
          </p:cNvSpPr>
          <p:nvPr/>
        </p:nvSpPr>
        <p:spPr bwMode="auto">
          <a:xfrm>
            <a:off x="9316343" y="2742695"/>
            <a:ext cx="674941" cy="521007"/>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Rectangle 197"/>
          <p:cNvSpPr>
            <a:spLocks noChangeArrowheads="1"/>
          </p:cNvSpPr>
          <p:nvPr/>
        </p:nvSpPr>
        <p:spPr bwMode="auto">
          <a:xfrm>
            <a:off x="6518777" y="3935413"/>
            <a:ext cx="13753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a:defRPr>
                <a:solidFill>
                  <a:schemeClr val="tx1"/>
                </a:solidFill>
                <a:latin typeface="Segoe UI" panose="020B0502040204020203" pitchFamily="34" charset="0"/>
                <a:ea typeface="MS PGothic" panose="020B0600070205080204" pitchFamily="34" charset="-128"/>
              </a:defRPr>
            </a:lvl1pPr>
            <a:lvl2pPr>
              <a:defRPr>
                <a:solidFill>
                  <a:schemeClr val="tx1"/>
                </a:solidFill>
                <a:latin typeface="Segoe UI" panose="020B0502040204020203" pitchFamily="34" charset="0"/>
                <a:ea typeface="MS PGothic" panose="020B0600070205080204" pitchFamily="34" charset="-128"/>
              </a:defRPr>
            </a:lvl2pPr>
            <a:lvl3pPr>
              <a:defRPr>
                <a:solidFill>
                  <a:schemeClr val="tx1"/>
                </a:solidFill>
                <a:latin typeface="Segoe UI" panose="020B0502040204020203" pitchFamily="34" charset="0"/>
                <a:ea typeface="MS PGothic" panose="020B0600070205080204" pitchFamily="34" charset="-128"/>
              </a:defRPr>
            </a:lvl3pPr>
            <a:lvl4pPr>
              <a:defRPr>
                <a:solidFill>
                  <a:schemeClr val="tx1"/>
                </a:solidFill>
                <a:latin typeface="Segoe UI" panose="020B0502040204020203" pitchFamily="34" charset="0"/>
                <a:ea typeface="MS PGothic" panose="020B0600070205080204" pitchFamily="34" charset="-128"/>
              </a:defRPr>
            </a:lvl4pPr>
            <a:lvl5pPr>
              <a:defRPr>
                <a:solidFill>
                  <a:schemeClr val="tx1"/>
                </a:solidFill>
                <a:latin typeface="Segoe UI" panose="020B0502040204020203" pitchFamily="34" charset="0"/>
                <a:ea typeface="MS PGothic" panose="020B0600070205080204" pitchFamily="34" charset="-128"/>
              </a:defRPr>
            </a:lvl5pPr>
            <a:lvl6pPr marL="23225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7797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2369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6941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14400"/>
            <a:r>
              <a:rPr lang="en-US" altLang="en-US" sz="2000" dirty="0" smtClean="0">
                <a:gradFill>
                  <a:gsLst>
                    <a:gs pos="1250">
                      <a:schemeClr val="tx1"/>
                    </a:gs>
                    <a:gs pos="100000">
                      <a:schemeClr val="tx1"/>
                    </a:gs>
                  </a:gsLst>
                  <a:lin ang="5400000" scaled="0"/>
                </a:gradFill>
                <a:latin typeface="+mn-lt"/>
              </a:rPr>
              <a:t>Scale unit</a:t>
            </a:r>
            <a:endParaRPr lang="en-US" altLang="en-US" sz="2000" dirty="0">
              <a:gradFill>
                <a:gsLst>
                  <a:gs pos="1250">
                    <a:schemeClr val="tx1"/>
                  </a:gs>
                  <a:gs pos="100000">
                    <a:schemeClr val="tx1"/>
                  </a:gs>
                </a:gsLst>
                <a:lin ang="5400000" scaled="0"/>
              </a:gradFill>
              <a:latin typeface="+mn-lt"/>
            </a:endParaRPr>
          </a:p>
          <a:p>
            <a:pPr defTabSz="914400"/>
            <a:r>
              <a:rPr lang="en-US" altLang="en-US" sz="1400" dirty="0">
                <a:solidFill>
                  <a:srgbClr val="000000"/>
                </a:solidFill>
                <a:latin typeface="Segoe UI"/>
              </a:rPr>
              <a:t> </a:t>
            </a:r>
            <a:endParaRPr lang="en-US" altLang="en-US" sz="2000" dirty="0">
              <a:solidFill>
                <a:srgbClr val="FFFFFF"/>
              </a:solidFill>
              <a:latin typeface="Segoe UI"/>
            </a:endParaRPr>
          </a:p>
        </p:txBody>
      </p:sp>
      <p:sp>
        <p:nvSpPr>
          <p:cNvPr id="39" name="Rectangle 197"/>
          <p:cNvSpPr>
            <a:spLocks noChangeArrowheads="1"/>
          </p:cNvSpPr>
          <p:nvPr/>
        </p:nvSpPr>
        <p:spPr bwMode="auto">
          <a:xfrm>
            <a:off x="10097437" y="3935413"/>
            <a:ext cx="13753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a:defRPr>
                <a:solidFill>
                  <a:schemeClr val="tx1"/>
                </a:solidFill>
                <a:latin typeface="Segoe UI" panose="020B0502040204020203" pitchFamily="34" charset="0"/>
                <a:ea typeface="MS PGothic" panose="020B0600070205080204" pitchFamily="34" charset="-128"/>
              </a:defRPr>
            </a:lvl1pPr>
            <a:lvl2pPr>
              <a:defRPr>
                <a:solidFill>
                  <a:schemeClr val="tx1"/>
                </a:solidFill>
                <a:latin typeface="Segoe UI" panose="020B0502040204020203" pitchFamily="34" charset="0"/>
                <a:ea typeface="MS PGothic" panose="020B0600070205080204" pitchFamily="34" charset="-128"/>
              </a:defRPr>
            </a:lvl2pPr>
            <a:lvl3pPr>
              <a:defRPr>
                <a:solidFill>
                  <a:schemeClr val="tx1"/>
                </a:solidFill>
                <a:latin typeface="Segoe UI" panose="020B0502040204020203" pitchFamily="34" charset="0"/>
                <a:ea typeface="MS PGothic" panose="020B0600070205080204" pitchFamily="34" charset="-128"/>
              </a:defRPr>
            </a:lvl3pPr>
            <a:lvl4pPr>
              <a:defRPr>
                <a:solidFill>
                  <a:schemeClr val="tx1"/>
                </a:solidFill>
                <a:latin typeface="Segoe UI" panose="020B0502040204020203" pitchFamily="34" charset="0"/>
                <a:ea typeface="MS PGothic" panose="020B0600070205080204" pitchFamily="34" charset="-128"/>
              </a:defRPr>
            </a:lvl4pPr>
            <a:lvl5pPr>
              <a:defRPr>
                <a:solidFill>
                  <a:schemeClr val="tx1"/>
                </a:solidFill>
                <a:latin typeface="Segoe UI" panose="020B0502040204020203" pitchFamily="34" charset="0"/>
                <a:ea typeface="MS PGothic" panose="020B0600070205080204" pitchFamily="34" charset="-128"/>
              </a:defRPr>
            </a:lvl5pPr>
            <a:lvl6pPr marL="23225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7797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2369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6941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14400"/>
            <a:r>
              <a:rPr lang="en-US" altLang="en-US" sz="2000" dirty="0" smtClean="0">
                <a:gradFill>
                  <a:gsLst>
                    <a:gs pos="1250">
                      <a:schemeClr val="tx1"/>
                    </a:gs>
                    <a:gs pos="100000">
                      <a:schemeClr val="tx1"/>
                    </a:gs>
                  </a:gsLst>
                  <a:lin ang="5400000" scaled="0"/>
                </a:gradFill>
                <a:latin typeface="+mn-lt"/>
              </a:rPr>
              <a:t>Scale unit</a:t>
            </a:r>
            <a:endParaRPr lang="en-US" altLang="en-US" sz="2000" dirty="0">
              <a:gradFill>
                <a:gsLst>
                  <a:gs pos="1250">
                    <a:schemeClr val="tx1"/>
                  </a:gs>
                  <a:gs pos="100000">
                    <a:schemeClr val="tx1"/>
                  </a:gs>
                </a:gsLst>
                <a:lin ang="5400000" scaled="0"/>
              </a:gradFill>
              <a:latin typeface="+mn-lt"/>
            </a:endParaRPr>
          </a:p>
          <a:p>
            <a:pPr defTabSz="914400"/>
            <a:r>
              <a:rPr lang="en-US" altLang="en-US" sz="1400" dirty="0">
                <a:solidFill>
                  <a:srgbClr val="000000"/>
                </a:solidFill>
                <a:latin typeface="Segoe UI"/>
              </a:rPr>
              <a:t> </a:t>
            </a:r>
            <a:endParaRPr lang="en-US" altLang="en-US" sz="2000" dirty="0">
              <a:solidFill>
                <a:srgbClr val="FFFFFF"/>
              </a:solidFill>
              <a:latin typeface="Segoe UI"/>
            </a:endParaRPr>
          </a:p>
        </p:txBody>
      </p:sp>
    </p:spTree>
    <p:extLst>
      <p:ext uri="{BB962C8B-B14F-4D97-AF65-F5344CB8AC3E}">
        <p14:creationId xmlns:p14="http://schemas.microsoft.com/office/powerpoint/2010/main" val="4147097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22" presetClass="entr" presetSubtype="1" fill="hold" grpId="0" nodeType="withEffect">
                                  <p:stCondLst>
                                    <p:cond delay="75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par>
                                <p:cTn id="17" presetID="22" presetClass="entr" presetSubtype="1" fill="hold" grpId="0" nodeType="withEffect">
                                  <p:stCondLst>
                                    <p:cond delay="75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par>
                                <p:cTn id="20" presetID="22" presetClass="entr" presetSubtype="1" fill="hold" nodeType="withEffect">
                                  <p:stCondLst>
                                    <p:cond delay="125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22" presetClass="entr" presetSubtype="1" fill="hold" nodeType="withEffect">
                                  <p:stCondLst>
                                    <p:cond delay="50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par>
                                <p:cTn id="31" presetID="22" presetClass="entr" presetSubtype="1" fill="hold" grpId="0" nodeType="withEffect">
                                  <p:stCondLst>
                                    <p:cond delay="75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nodeType="withEffect">
                                  <p:stCondLst>
                                    <p:cond delay="12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P spid="29" grpId="0" animBg="1"/>
      <p:bldP spid="35" grpId="0" animBg="1"/>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VM pricing tiers</a:t>
            </a:r>
            <a:endParaRPr lang="en-US" dirty="0"/>
          </a:p>
        </p:txBody>
      </p:sp>
      <p:sp>
        <p:nvSpPr>
          <p:cNvPr id="4" name="Text Placeholder 3"/>
          <p:cNvSpPr>
            <a:spLocks noGrp="1"/>
          </p:cNvSpPr>
          <p:nvPr>
            <p:ph type="body" sz="quarter" idx="10"/>
          </p:nvPr>
        </p:nvSpPr>
        <p:spPr>
          <a:xfrm>
            <a:off x="274639" y="1668460"/>
            <a:ext cx="3888694" cy="4572000"/>
          </a:xfrm>
          <a:solidFill>
            <a:schemeClr val="bg1">
              <a:lumMod val="95000"/>
            </a:schemeClr>
          </a:solidFill>
        </p:spPr>
        <p:txBody>
          <a:bodyPr/>
          <a:lstStyle/>
          <a:p>
            <a:pPr>
              <a:spcBef>
                <a:spcPts val="1800"/>
              </a:spcBef>
            </a:pPr>
            <a:r>
              <a:rPr lang="en-US" sz="3200" dirty="0" smtClean="0">
                <a:gradFill>
                  <a:gsLst>
                    <a:gs pos="7965">
                      <a:schemeClr val="accent2"/>
                    </a:gs>
                    <a:gs pos="93000">
                      <a:schemeClr val="accent2"/>
                    </a:gs>
                  </a:gsLst>
                  <a:lin ang="5400000" scaled="0"/>
                </a:gradFill>
              </a:rPr>
              <a:t>Basic</a:t>
            </a:r>
          </a:p>
          <a:p>
            <a:pPr lvl="1">
              <a:spcBef>
                <a:spcPts val="1200"/>
              </a:spcBef>
            </a:pPr>
            <a:r>
              <a:rPr lang="en-US" sz="1800" b="1" dirty="0" smtClean="0"/>
              <a:t>Scale Unit 1: </a:t>
            </a:r>
            <a:r>
              <a:rPr lang="en-US" sz="1800" dirty="0" smtClean="0"/>
              <a:t>A0-A4 </a:t>
            </a:r>
            <a:br>
              <a:rPr lang="en-US" sz="1800" dirty="0" smtClean="0"/>
            </a:br>
            <a:r>
              <a:rPr lang="en-US" sz="1800" dirty="0" smtClean="0"/>
              <a:t>(original VM sizes)</a:t>
            </a:r>
          </a:p>
          <a:p>
            <a:pPr marL="228600" lvl="1" indent="-228600">
              <a:spcBef>
                <a:spcPts val="600"/>
              </a:spcBef>
              <a:buFont typeface="Arial" panose="020B0604020202020204" pitchFamily="34" charset="0"/>
              <a:buChar char="•"/>
            </a:pPr>
            <a:r>
              <a:rPr lang="en-US" sz="1800" dirty="0" smtClean="0"/>
              <a:t>No load Balancing, no </a:t>
            </a:r>
            <a:r>
              <a:rPr lang="en-US" sz="1800" dirty="0" err="1" smtClean="0"/>
              <a:t>autoscale</a:t>
            </a:r>
            <a:r>
              <a:rPr lang="en-US" sz="1800" dirty="0" smtClean="0"/>
              <a:t> (can only scale between A0-A4)</a:t>
            </a:r>
          </a:p>
          <a:p>
            <a:pPr lvl="2" indent="-228600">
              <a:spcBef>
                <a:spcPts val="600"/>
              </a:spcBef>
              <a:buFont typeface="Arial" panose="020B0604020202020204" pitchFamily="34" charset="0"/>
              <a:buChar char="•"/>
            </a:pPr>
            <a:r>
              <a:rPr lang="en-US" sz="1800" dirty="0" smtClean="0"/>
              <a:t>For small to medium applications or workloads</a:t>
            </a:r>
          </a:p>
        </p:txBody>
      </p:sp>
      <p:sp>
        <p:nvSpPr>
          <p:cNvPr id="5" name="Text Placeholder 3"/>
          <p:cNvSpPr txBox="1">
            <a:spLocks/>
          </p:cNvSpPr>
          <p:nvPr/>
        </p:nvSpPr>
        <p:spPr>
          <a:xfrm>
            <a:off x="4273325" y="1668461"/>
            <a:ext cx="3888694" cy="4572000"/>
          </a:xfrm>
          <a:prstGeom prst="rect">
            <a:avLst/>
          </a:prstGeom>
          <a:solidFill>
            <a:schemeClr val="bg1">
              <a:lumMod val="95000"/>
            </a:schemeClr>
          </a:solidFill>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sz="3200" dirty="0" smtClean="0">
                <a:gradFill>
                  <a:gsLst>
                    <a:gs pos="7965">
                      <a:schemeClr val="accent2"/>
                    </a:gs>
                    <a:gs pos="93000">
                      <a:schemeClr val="accent2"/>
                    </a:gs>
                  </a:gsLst>
                  <a:lin ang="5400000" scaled="0"/>
                </a:gradFill>
              </a:rPr>
              <a:t>Standard</a:t>
            </a:r>
          </a:p>
          <a:p>
            <a:pPr lvl="1">
              <a:spcBef>
                <a:spcPts val="1200"/>
              </a:spcBef>
            </a:pPr>
            <a:r>
              <a:rPr lang="en-US" sz="1800" b="1" dirty="0" smtClean="0"/>
              <a:t>Scale Unit 2: </a:t>
            </a:r>
            <a:r>
              <a:rPr lang="en-US" sz="1800" dirty="0" smtClean="0"/>
              <a:t>A0-A7 </a:t>
            </a:r>
            <a:br>
              <a:rPr lang="en-US" sz="1800" dirty="0" smtClean="0"/>
            </a:br>
            <a:r>
              <a:rPr lang="en-US" sz="1800" dirty="0" smtClean="0"/>
              <a:t>(like SU1 but adds A5-A7)</a:t>
            </a:r>
          </a:p>
          <a:p>
            <a:pPr lvl="1">
              <a:spcBef>
                <a:spcPts val="1200"/>
              </a:spcBef>
            </a:pPr>
            <a:r>
              <a:rPr lang="en-US" sz="1800" b="1" dirty="0" smtClean="0"/>
              <a:t>Scale Unit 3: </a:t>
            </a:r>
            <a:r>
              <a:rPr lang="en-US" sz="1800" dirty="0" smtClean="0"/>
              <a:t>A8/A9 </a:t>
            </a:r>
            <a:br>
              <a:rPr lang="en-US" sz="1800" dirty="0" smtClean="0"/>
            </a:br>
            <a:r>
              <a:rPr lang="en-US" sz="1800" dirty="0" smtClean="0"/>
              <a:t>(“HPC” VMs, optimized networking with </a:t>
            </a:r>
            <a:r>
              <a:rPr lang="en-US" sz="1800" dirty="0" err="1" smtClean="0"/>
              <a:t>Infiniband</a:t>
            </a:r>
            <a:r>
              <a:rPr lang="en-US" sz="1800" dirty="0" smtClean="0"/>
              <a:t>)</a:t>
            </a:r>
          </a:p>
          <a:p>
            <a:pPr lvl="1">
              <a:spcBef>
                <a:spcPts val="1200"/>
              </a:spcBef>
            </a:pPr>
            <a:r>
              <a:rPr lang="en-US" sz="1800" b="1" dirty="0" smtClean="0"/>
              <a:t>Scale Unit 4: </a:t>
            </a:r>
            <a:r>
              <a:rPr lang="en-US" sz="1800" dirty="0" smtClean="0"/>
              <a:t>A0-A7 and D1-D14 (D’s series with SSDs and better CPUs, and all A0-A7)</a:t>
            </a:r>
          </a:p>
          <a:p>
            <a:pPr lvl="1">
              <a:spcBef>
                <a:spcPts val="1200"/>
              </a:spcBef>
            </a:pPr>
            <a:r>
              <a:rPr lang="en-US" sz="1800" b="1" dirty="0" smtClean="0"/>
              <a:t>Scale Unit 5: </a:t>
            </a:r>
            <a:r>
              <a:rPr lang="en-US" sz="1800" dirty="0" smtClean="0"/>
              <a:t>G1-G5 </a:t>
            </a:r>
            <a:br>
              <a:rPr lang="en-US" sz="1800" dirty="0" smtClean="0"/>
            </a:br>
            <a:r>
              <a:rPr lang="en-US" sz="1800" dirty="0" smtClean="0"/>
              <a:t>(monster powerful VMs up to 32 core Xeon CPUs/448 GB RAM/6596 GB SSD storage/64 data disks)</a:t>
            </a:r>
          </a:p>
        </p:txBody>
      </p:sp>
      <p:sp>
        <p:nvSpPr>
          <p:cNvPr id="6" name="Text Placeholder 3"/>
          <p:cNvSpPr txBox="1">
            <a:spLocks/>
          </p:cNvSpPr>
          <p:nvPr/>
        </p:nvSpPr>
        <p:spPr>
          <a:xfrm>
            <a:off x="8272011" y="1668460"/>
            <a:ext cx="3886200" cy="4572000"/>
          </a:xfrm>
          <a:prstGeom prst="rect">
            <a:avLst/>
          </a:prstGeom>
          <a:solidFill>
            <a:schemeClr val="bg1">
              <a:lumMod val="95000"/>
            </a:schemeClr>
          </a:solidFill>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sz="3200" dirty="0" smtClean="0">
                <a:gradFill>
                  <a:gsLst>
                    <a:gs pos="7965">
                      <a:schemeClr val="accent2"/>
                    </a:gs>
                    <a:gs pos="93000">
                      <a:schemeClr val="accent2"/>
                    </a:gs>
                  </a:gsLst>
                  <a:lin ang="5400000" scaled="0"/>
                </a:gradFill>
              </a:rPr>
              <a:t>Premium</a:t>
            </a:r>
          </a:p>
          <a:p>
            <a:pPr lvl="1">
              <a:spcBef>
                <a:spcPts val="1200"/>
              </a:spcBef>
            </a:pPr>
            <a:r>
              <a:rPr lang="en-US" sz="1800" b="1" dirty="0"/>
              <a:t>Available for DS and </a:t>
            </a:r>
            <a:br>
              <a:rPr lang="en-US" sz="1800" b="1" dirty="0"/>
            </a:br>
            <a:r>
              <a:rPr lang="en-US" sz="1800" b="1" dirty="0"/>
              <a:t>GS series VMs</a:t>
            </a:r>
          </a:p>
        </p:txBody>
      </p:sp>
    </p:spTree>
    <p:extLst>
      <p:ext uri="{BB962C8B-B14F-4D97-AF65-F5344CB8AC3E}">
        <p14:creationId xmlns:p14="http://schemas.microsoft.com/office/powerpoint/2010/main" val="3875564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Multiple storage accounts are often required!</a:t>
            </a:r>
            <a:endParaRPr lang="en-US" sz="4800" dirty="0"/>
          </a:p>
        </p:txBody>
      </p:sp>
      <p:sp>
        <p:nvSpPr>
          <p:cNvPr id="2" name="Text Placeholder 1"/>
          <p:cNvSpPr>
            <a:spLocks noGrp="1"/>
          </p:cNvSpPr>
          <p:nvPr>
            <p:ph type="body" sz="quarter" idx="10"/>
          </p:nvPr>
        </p:nvSpPr>
        <p:spPr>
          <a:xfrm>
            <a:off x="274638" y="1212850"/>
            <a:ext cx="6256791" cy="3887321"/>
          </a:xfrm>
        </p:spPr>
        <p:txBody>
          <a:bodyPr/>
          <a:lstStyle/>
          <a:p>
            <a:pPr>
              <a:spcBef>
                <a:spcPts val="1800"/>
              </a:spcBef>
              <a:spcAft>
                <a:spcPts val="0"/>
              </a:spcAft>
            </a:pPr>
            <a:r>
              <a:rPr lang="en-US" sz="3200" dirty="0" smtClean="0"/>
              <a:t>To avoid throttling bottlenecks determine account and disk needs</a:t>
            </a:r>
          </a:p>
          <a:p>
            <a:pPr>
              <a:spcBef>
                <a:spcPts val="1800"/>
              </a:spcBef>
              <a:spcAft>
                <a:spcPts val="0"/>
              </a:spcAft>
            </a:pPr>
            <a:r>
              <a:rPr lang="en-US" sz="3200" dirty="0" smtClean="0"/>
              <a:t>Throttling is done per disk </a:t>
            </a:r>
          </a:p>
          <a:p>
            <a:pPr lvl="1"/>
            <a:r>
              <a:rPr lang="en-US" dirty="0" smtClean="0"/>
              <a:t>By family and by storage</a:t>
            </a:r>
          </a:p>
          <a:p>
            <a:pPr>
              <a:spcBef>
                <a:spcPts val="1800"/>
              </a:spcBef>
              <a:spcAft>
                <a:spcPts val="0"/>
              </a:spcAft>
            </a:pPr>
            <a:r>
              <a:rPr lang="en-US" sz="3200" dirty="0" smtClean="0"/>
              <a:t>Max of 20,000 IOPS </a:t>
            </a:r>
            <a:r>
              <a:rPr lang="en-US" sz="1600" dirty="0" smtClean="0"/>
              <a:t>(standard Storage Account)</a:t>
            </a:r>
            <a:endParaRPr lang="en-US" sz="3200" dirty="0" smtClean="0"/>
          </a:p>
          <a:p>
            <a:pPr>
              <a:spcBef>
                <a:spcPts val="1800"/>
              </a:spcBef>
              <a:spcAft>
                <a:spcPts val="0"/>
              </a:spcAft>
            </a:pPr>
            <a:r>
              <a:rPr lang="en-US" sz="3200" dirty="0"/>
              <a:t>Max of </a:t>
            </a:r>
            <a:r>
              <a:rPr lang="en-US" sz="3200" dirty="0" smtClean="0"/>
              <a:t>35TB </a:t>
            </a:r>
            <a:r>
              <a:rPr lang="en-US" sz="1600" dirty="0" smtClean="0"/>
              <a:t>(Premium </a:t>
            </a:r>
            <a:r>
              <a:rPr lang="en-US" sz="1600" dirty="0"/>
              <a:t>Storage </a:t>
            </a:r>
            <a:r>
              <a:rPr lang="en-US" sz="1600" dirty="0" smtClean="0"/>
              <a:t>Account</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51871688"/>
              </p:ext>
            </p:extLst>
          </p:nvPr>
        </p:nvGraphicFramePr>
        <p:xfrm>
          <a:off x="6675437" y="1668463"/>
          <a:ext cx="5487988" cy="4616835"/>
        </p:xfrm>
        <a:graphic>
          <a:graphicData uri="http://schemas.openxmlformats.org/drawingml/2006/table">
            <a:tbl>
              <a:tblPr/>
              <a:tblGrid>
                <a:gridCol w="1236186">
                  <a:extLst>
                    <a:ext uri="{9D8B030D-6E8A-4147-A177-3AD203B41FA5}">
                      <a16:colId xmlns:a16="http://schemas.microsoft.com/office/drawing/2014/main" val="20000"/>
                    </a:ext>
                  </a:extLst>
                </a:gridCol>
                <a:gridCol w="856992">
                  <a:extLst>
                    <a:ext uri="{9D8B030D-6E8A-4147-A177-3AD203B41FA5}">
                      <a16:colId xmlns:a16="http://schemas.microsoft.com/office/drawing/2014/main" val="20001"/>
                    </a:ext>
                  </a:extLst>
                </a:gridCol>
                <a:gridCol w="1045901">
                  <a:extLst>
                    <a:ext uri="{9D8B030D-6E8A-4147-A177-3AD203B41FA5}">
                      <a16:colId xmlns:a16="http://schemas.microsoft.com/office/drawing/2014/main" val="20002"/>
                    </a:ext>
                  </a:extLst>
                </a:gridCol>
                <a:gridCol w="1463823">
                  <a:extLst>
                    <a:ext uri="{9D8B030D-6E8A-4147-A177-3AD203B41FA5}">
                      <a16:colId xmlns:a16="http://schemas.microsoft.com/office/drawing/2014/main" val="20003"/>
                    </a:ext>
                  </a:extLst>
                </a:gridCol>
                <a:gridCol w="885086">
                  <a:extLst>
                    <a:ext uri="{9D8B030D-6E8A-4147-A177-3AD203B41FA5}">
                      <a16:colId xmlns:a16="http://schemas.microsoft.com/office/drawing/2014/main" val="20004"/>
                    </a:ext>
                  </a:extLst>
                </a:gridCol>
              </a:tblGrid>
              <a:tr h="680255">
                <a:tc>
                  <a:txBody>
                    <a:bodyPr/>
                    <a:lstStyle/>
                    <a:p>
                      <a:pPr marL="0" marR="0" algn="l" defTabSz="932742" rtl="0" eaLnBrk="1" fontAlgn="t" latinLnBrk="0" hangingPunct="1">
                        <a:spcBef>
                          <a:spcPts val="0"/>
                        </a:spcBef>
                        <a:spcAft>
                          <a:spcPts val="0"/>
                        </a:spcAft>
                      </a:pPr>
                      <a:r>
                        <a:rPr lang="en-US" sz="1200" kern="1200" dirty="0">
                          <a:gradFill>
                            <a:gsLst>
                              <a:gs pos="12389">
                                <a:schemeClr val="bg1"/>
                              </a:gs>
                              <a:gs pos="46000">
                                <a:schemeClr val="bg1"/>
                              </a:gs>
                            </a:gsLst>
                            <a:lin ang="5400000" scaled="0"/>
                          </a:gradFill>
                          <a:latin typeface="+mn-lt"/>
                          <a:ea typeface="+mn-ea"/>
                          <a:cs typeface="+mn-cs"/>
                        </a:rPr>
                        <a:t>VM </a:t>
                      </a:r>
                      <a:r>
                        <a:rPr lang="en-US" sz="1200" kern="1200" dirty="0" smtClean="0">
                          <a:gradFill>
                            <a:gsLst>
                              <a:gs pos="12389">
                                <a:schemeClr val="bg1"/>
                              </a:gs>
                              <a:gs pos="46000">
                                <a:schemeClr val="bg1"/>
                              </a:gs>
                            </a:gsLst>
                            <a:lin ang="5400000" scaled="0"/>
                          </a:gradFill>
                          <a:latin typeface="+mn-lt"/>
                          <a:ea typeface="+mn-ea"/>
                          <a:cs typeface="+mn-cs"/>
                        </a:rPr>
                        <a:t>size</a:t>
                      </a:r>
                      <a:endParaRPr lang="en-US" sz="1200" kern="1200" dirty="0">
                        <a:gradFill>
                          <a:gsLst>
                            <a:gs pos="12389">
                              <a:schemeClr val="bg1"/>
                            </a:gs>
                            <a:gs pos="46000">
                              <a:schemeClr val="bg1"/>
                            </a:gs>
                          </a:gsLst>
                          <a:lin ang="5400000" scaled="0"/>
                        </a:gra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200" kern="1200" dirty="0">
                          <a:gradFill>
                            <a:gsLst>
                              <a:gs pos="12389">
                                <a:schemeClr val="bg1"/>
                              </a:gs>
                              <a:gs pos="46000">
                                <a:schemeClr val="bg1"/>
                              </a:gs>
                            </a:gsLst>
                            <a:lin ang="5400000" scaled="0"/>
                          </a:gradFill>
                          <a:latin typeface="+mn-lt"/>
                          <a:ea typeface="+mn-ea"/>
                          <a:cs typeface="+mn-cs"/>
                        </a:rPr>
                        <a:t>CPU cores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200" kern="1200" dirty="0" smtClean="0">
                          <a:gradFill>
                            <a:gsLst>
                              <a:gs pos="12389">
                                <a:schemeClr val="bg1"/>
                              </a:gs>
                              <a:gs pos="46000">
                                <a:schemeClr val="bg1"/>
                              </a:gs>
                            </a:gsLst>
                            <a:lin ang="5400000" scaled="0"/>
                          </a:gradFill>
                          <a:latin typeface="+mn-lt"/>
                          <a:ea typeface="+mn-ea"/>
                          <a:cs typeface="+mn-cs"/>
                        </a:rPr>
                        <a:t>Max disk IOPS </a:t>
                      </a:r>
                      <a:r>
                        <a:rPr lang="en-US" sz="1200" kern="1200" dirty="0">
                          <a:gradFill>
                            <a:gsLst>
                              <a:gs pos="12389">
                                <a:schemeClr val="bg1"/>
                              </a:gs>
                              <a:gs pos="46000">
                                <a:schemeClr val="bg1"/>
                              </a:gs>
                            </a:gsLst>
                            <a:lin ang="5400000" scaled="0"/>
                          </a:gradFill>
                          <a:latin typeface="+mn-lt"/>
                          <a:ea typeface="+mn-ea"/>
                          <a:cs typeface="+mn-cs"/>
                        </a:rPr>
                        <a:t/>
                      </a:r>
                      <a:br>
                        <a:rPr lang="en-US" sz="1200" kern="1200" dirty="0">
                          <a:gradFill>
                            <a:gsLst>
                              <a:gs pos="12389">
                                <a:schemeClr val="bg1"/>
                              </a:gs>
                              <a:gs pos="46000">
                                <a:schemeClr val="bg1"/>
                              </a:gs>
                            </a:gsLst>
                            <a:lin ang="5400000" scaled="0"/>
                          </a:gradFill>
                          <a:latin typeface="+mn-lt"/>
                          <a:ea typeface="+mn-ea"/>
                          <a:cs typeface="+mn-cs"/>
                        </a:rPr>
                      </a:br>
                      <a:r>
                        <a:rPr lang="en-US" sz="1200" kern="1200" dirty="0">
                          <a:gradFill>
                            <a:gsLst>
                              <a:gs pos="12389">
                                <a:schemeClr val="bg1"/>
                              </a:gs>
                              <a:gs pos="46000">
                                <a:schemeClr val="bg1"/>
                              </a:gs>
                            </a:gsLst>
                            <a:lin ang="5400000" scaled="0"/>
                          </a:gradFill>
                          <a:latin typeface="+mn-lt"/>
                          <a:ea typeface="+mn-ea"/>
                          <a:cs typeface="+mn-cs"/>
                        </a:rPr>
                        <a:t>(per VM)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200" kern="1200" dirty="0" smtClean="0">
                          <a:gradFill>
                            <a:gsLst>
                              <a:gs pos="12389">
                                <a:schemeClr val="bg1"/>
                              </a:gs>
                              <a:gs pos="46000">
                                <a:schemeClr val="bg1"/>
                              </a:gs>
                            </a:gsLst>
                            <a:lin ang="5400000" scaled="0"/>
                          </a:gradFill>
                          <a:latin typeface="+mn-lt"/>
                          <a:ea typeface="+mn-ea"/>
                          <a:cs typeface="+mn-cs"/>
                        </a:rPr>
                        <a:t>Max disk bandwidth</a:t>
                      </a:r>
                      <a:endParaRPr lang="en-US" sz="1200" kern="1200" dirty="0">
                        <a:gradFill>
                          <a:gsLst>
                            <a:gs pos="12389">
                              <a:schemeClr val="bg1"/>
                            </a:gs>
                            <a:gs pos="46000">
                              <a:schemeClr val="bg1"/>
                            </a:gs>
                          </a:gsLst>
                          <a:lin ang="5400000" scaled="0"/>
                        </a:gradFill>
                        <a:latin typeface="+mn-lt"/>
                        <a:ea typeface="+mn-ea"/>
                        <a:cs typeface="+mn-cs"/>
                      </a:endParaRPr>
                    </a:p>
                    <a:p>
                      <a:pPr marL="0" marR="0" algn="l" defTabSz="932742" rtl="0" eaLnBrk="1" fontAlgn="t" latinLnBrk="0" hangingPunct="1">
                        <a:spcBef>
                          <a:spcPts val="0"/>
                        </a:spcBef>
                        <a:spcAft>
                          <a:spcPts val="0"/>
                        </a:spcAft>
                      </a:pPr>
                      <a:r>
                        <a:rPr lang="en-US" sz="1200" kern="1200" dirty="0">
                          <a:gradFill>
                            <a:gsLst>
                              <a:gs pos="12389">
                                <a:schemeClr val="bg1"/>
                              </a:gs>
                              <a:gs pos="46000">
                                <a:schemeClr val="bg1"/>
                              </a:gs>
                            </a:gsLst>
                            <a:lin ang="5400000" scaled="0"/>
                          </a:gradFill>
                          <a:latin typeface="+mn-lt"/>
                          <a:ea typeface="+mn-ea"/>
                          <a:cs typeface="+mn-cs"/>
                        </a:rPr>
                        <a:t>(per VM)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200" kern="1200" dirty="0" smtClean="0">
                          <a:gradFill>
                            <a:gsLst>
                              <a:gs pos="12389">
                                <a:schemeClr val="bg1"/>
                              </a:gs>
                              <a:gs pos="46000">
                                <a:schemeClr val="bg1"/>
                              </a:gs>
                            </a:gsLst>
                            <a:lin ang="5400000" scaled="0"/>
                          </a:gradFill>
                          <a:latin typeface="+mn-lt"/>
                          <a:ea typeface="+mn-ea"/>
                          <a:cs typeface="+mn-cs"/>
                        </a:rPr>
                        <a:t>Cache </a:t>
                      </a:r>
                      <a:br>
                        <a:rPr lang="en-US" sz="1200" kern="1200" dirty="0" smtClean="0">
                          <a:gradFill>
                            <a:gsLst>
                              <a:gs pos="12389">
                                <a:schemeClr val="bg1"/>
                              </a:gs>
                              <a:gs pos="46000">
                                <a:schemeClr val="bg1"/>
                              </a:gs>
                            </a:gsLst>
                            <a:lin ang="5400000" scaled="0"/>
                          </a:gradFill>
                          <a:latin typeface="+mn-lt"/>
                          <a:ea typeface="+mn-ea"/>
                          <a:cs typeface="+mn-cs"/>
                        </a:rPr>
                      </a:br>
                      <a:r>
                        <a:rPr lang="en-US" sz="1200" kern="1200" dirty="0" smtClean="0">
                          <a:gradFill>
                            <a:gsLst>
                              <a:gs pos="12389">
                                <a:schemeClr val="bg1"/>
                              </a:gs>
                              <a:gs pos="46000">
                                <a:schemeClr val="bg1"/>
                              </a:gs>
                            </a:gsLst>
                            <a:lin ang="5400000" scaled="0"/>
                          </a:gradFill>
                          <a:latin typeface="+mn-lt"/>
                          <a:ea typeface="+mn-ea"/>
                          <a:cs typeface="+mn-cs"/>
                        </a:rPr>
                        <a:t>size</a:t>
                      </a:r>
                      <a:r>
                        <a:rPr lang="en-US" sz="1200" kern="1200" baseline="0" dirty="0">
                          <a:gradFill>
                            <a:gsLst>
                              <a:gs pos="12389">
                                <a:schemeClr val="bg1"/>
                              </a:gs>
                              <a:gs pos="46000">
                                <a:schemeClr val="bg1"/>
                              </a:gs>
                            </a:gsLst>
                            <a:lin ang="5400000" scaled="0"/>
                          </a:gradFill>
                          <a:latin typeface="+mn-lt"/>
                          <a:ea typeface="+mn-ea"/>
                          <a:cs typeface="+mn-cs"/>
                        </a:rPr>
                        <a:t> </a:t>
                      </a:r>
                      <a:r>
                        <a:rPr lang="en-US" sz="1200" kern="1200" dirty="0" smtClean="0">
                          <a:gradFill>
                            <a:gsLst>
                              <a:gs pos="12389">
                                <a:schemeClr val="bg1"/>
                              </a:gs>
                              <a:gs pos="46000">
                                <a:schemeClr val="bg1"/>
                              </a:gs>
                            </a:gsLst>
                            <a:lin ang="5400000" scaled="0"/>
                          </a:gradFill>
                          <a:latin typeface="+mn-lt"/>
                          <a:ea typeface="+mn-ea"/>
                          <a:cs typeface="+mn-cs"/>
                        </a:rPr>
                        <a:t>(GB</a:t>
                      </a:r>
                      <a:r>
                        <a:rPr lang="en-US" sz="1200" kern="1200" dirty="0">
                          <a:gradFill>
                            <a:gsLst>
                              <a:gs pos="12389">
                                <a:schemeClr val="bg1"/>
                              </a:gs>
                              <a:gs pos="46000">
                                <a:schemeClr val="bg1"/>
                              </a:gs>
                            </a:gsLst>
                            <a:lin ang="5400000" scaled="0"/>
                          </a:gradFill>
                          <a:latin typeface="+mn-lt"/>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61460">
                <a:tc>
                  <a:txBody>
                    <a:bodyPr/>
                    <a:lstStyle/>
                    <a:p>
                      <a:pPr marL="0" marR="0" algn="l" defTabSz="932742" rtl="0" eaLnBrk="1" fontAlgn="t" latinLnBrk="0" hangingPunct="1">
                        <a:spcBef>
                          <a:spcPts val="0"/>
                        </a:spcBef>
                        <a:spcAft>
                          <a:spcPts val="0"/>
                        </a:spcAft>
                      </a:pPr>
                      <a:r>
                        <a:rPr lang="en-US" sz="1000" kern="1200" dirty="0" smtClean="0">
                          <a:gradFill>
                            <a:gsLst>
                              <a:gs pos="78761">
                                <a:schemeClr val="tx1"/>
                              </a:gs>
                              <a:gs pos="57000">
                                <a:schemeClr val="tx1"/>
                              </a:gs>
                            </a:gsLst>
                            <a:lin ang="5400000" scaled="0"/>
                          </a:gradFill>
                          <a:latin typeface="+mn-lt"/>
                          <a:ea typeface="+mn-ea"/>
                          <a:cs typeface="+mn-cs"/>
                        </a:rPr>
                        <a:t>STANDARD_DS1</a:t>
                      </a:r>
                      <a:endParaRPr lang="en-US" sz="1000" kern="1200" dirty="0">
                        <a:gradFill>
                          <a:gsLst>
                            <a:gs pos="78761">
                              <a:schemeClr val="tx1"/>
                            </a:gs>
                            <a:gs pos="57000">
                              <a:schemeClr val="tx1"/>
                            </a:gs>
                          </a:gsLst>
                          <a:lin ang="5400000" scaled="0"/>
                        </a:gra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smtClean="0">
                          <a:gradFill>
                            <a:gsLst>
                              <a:gs pos="78761">
                                <a:schemeClr val="tx1"/>
                              </a:gs>
                              <a:gs pos="57000">
                                <a:schemeClr val="tx1"/>
                              </a:gs>
                            </a:gsLst>
                            <a:lin ang="5400000" scaled="0"/>
                          </a:gradFill>
                          <a:latin typeface="+mn-lt"/>
                          <a:ea typeface="+mn-ea"/>
                          <a:cs typeface="+mn-cs"/>
                        </a:rPr>
                        <a:t>3,200</a:t>
                      </a:r>
                      <a:endParaRPr lang="en-US" sz="1000" kern="1200" dirty="0">
                        <a:gradFill>
                          <a:gsLst>
                            <a:gs pos="78761">
                              <a:schemeClr val="tx1"/>
                            </a:gs>
                            <a:gs pos="57000">
                              <a:schemeClr val="tx1"/>
                            </a:gs>
                          </a:gsLst>
                          <a:lin ang="5400000" scaled="0"/>
                        </a:gra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32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6,400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64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12,800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a:gradFill>
                            <a:gsLst>
                              <a:gs pos="78761">
                                <a:schemeClr val="tx1"/>
                              </a:gs>
                              <a:gs pos="57000">
                                <a:schemeClr val="tx1"/>
                              </a:gs>
                            </a:gsLst>
                            <a:lin ang="5400000" scaled="0"/>
                          </a:gradFill>
                          <a:latin typeface="+mn-lt"/>
                          <a:ea typeface="+mn-ea"/>
                          <a:cs typeface="+mn-cs"/>
                        </a:rPr>
                        <a:t>128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25,600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a:gradFill>
                            <a:gsLst>
                              <a:gs pos="78761">
                                <a:schemeClr val="tx1"/>
                              </a:gs>
                              <a:gs pos="57000">
                                <a:schemeClr val="tx1"/>
                              </a:gs>
                            </a:gsLst>
                            <a:lin ang="5400000" scaled="0"/>
                          </a:gradFill>
                          <a:latin typeface="+mn-lt"/>
                          <a:ea typeface="+mn-ea"/>
                          <a:cs typeface="+mn-cs"/>
                        </a:rPr>
                        <a:t>256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344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958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6,400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64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958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12,800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128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958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25,600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256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288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958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512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STANDARD_GS1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125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STANDARD_GS2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250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STANDARD_GS3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a:gradFill>
                            <a:gsLst>
                              <a:gs pos="78761">
                                <a:schemeClr val="tx1"/>
                              </a:gs>
                              <a:gs pos="57000">
                                <a:schemeClr val="tx1"/>
                              </a:gs>
                            </a:gsLst>
                            <a:lin ang="5400000" scaled="0"/>
                          </a:gradFill>
                          <a:latin typeface="+mn-lt"/>
                          <a:ea typeface="+mn-ea"/>
                          <a:cs typeface="+mn-cs"/>
                        </a:rPr>
                        <a:t>20,000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500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1056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STANDARD_GS4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a:gradFill>
                            <a:gsLst>
                              <a:gs pos="78761">
                                <a:schemeClr val="tx1"/>
                              </a:gs>
                              <a:gs pos="57000">
                                <a:schemeClr val="tx1"/>
                              </a:gs>
                            </a:gsLst>
                            <a:lin ang="5400000" scaled="0"/>
                          </a:gradFill>
                          <a:latin typeface="+mn-lt"/>
                          <a:ea typeface="+mn-ea"/>
                          <a:cs typeface="+mn-cs"/>
                        </a:rPr>
                        <a:t>40,000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1,000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2112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STANDARD_GS5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80,000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2,000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4224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12453005"/>
              </p:ext>
            </p:extLst>
          </p:nvPr>
        </p:nvGraphicFramePr>
        <p:xfrm>
          <a:off x="274638" y="4887017"/>
          <a:ext cx="5943600" cy="1398280"/>
        </p:xfrm>
        <a:graphic>
          <a:graphicData uri="http://schemas.openxmlformats.org/drawingml/2006/table">
            <a:tbl>
              <a:tblPr/>
              <a:tblGrid>
                <a:gridCol w="1689145">
                  <a:extLst>
                    <a:ext uri="{9D8B030D-6E8A-4147-A177-3AD203B41FA5}">
                      <a16:colId xmlns:a16="http://schemas.microsoft.com/office/drawing/2014/main" val="20000"/>
                    </a:ext>
                  </a:extLst>
                </a:gridCol>
                <a:gridCol w="1402976">
                  <a:extLst>
                    <a:ext uri="{9D8B030D-6E8A-4147-A177-3AD203B41FA5}">
                      <a16:colId xmlns:a16="http://schemas.microsoft.com/office/drawing/2014/main" val="20001"/>
                    </a:ext>
                  </a:extLst>
                </a:gridCol>
                <a:gridCol w="1402976">
                  <a:extLst>
                    <a:ext uri="{9D8B030D-6E8A-4147-A177-3AD203B41FA5}">
                      <a16:colId xmlns:a16="http://schemas.microsoft.com/office/drawing/2014/main" val="20002"/>
                    </a:ext>
                  </a:extLst>
                </a:gridCol>
                <a:gridCol w="1448503">
                  <a:extLst>
                    <a:ext uri="{9D8B030D-6E8A-4147-A177-3AD203B41FA5}">
                      <a16:colId xmlns:a16="http://schemas.microsoft.com/office/drawing/2014/main" val="20003"/>
                    </a:ext>
                  </a:extLst>
                </a:gridCol>
              </a:tblGrid>
              <a:tr h="411259">
                <a:tc>
                  <a:txBody>
                    <a:bodyPr/>
                    <a:lstStyle/>
                    <a:p>
                      <a:pPr marL="0" marR="0" algn="l" defTabSz="932742" rtl="0" eaLnBrk="1" fontAlgn="t" latinLnBrk="0" hangingPunct="1">
                        <a:spcBef>
                          <a:spcPts val="0"/>
                        </a:spcBef>
                        <a:spcAft>
                          <a:spcPts val="0"/>
                        </a:spcAft>
                      </a:pPr>
                      <a:r>
                        <a:rPr lang="en-US" sz="1400" kern="1200" dirty="0">
                          <a:gradFill>
                            <a:gsLst>
                              <a:gs pos="12389">
                                <a:schemeClr val="bg1"/>
                              </a:gs>
                              <a:gs pos="46000">
                                <a:schemeClr val="bg1"/>
                              </a:gs>
                            </a:gsLst>
                            <a:lin ang="5400000" scaled="0"/>
                          </a:gradFill>
                          <a:latin typeface="+mn-lt"/>
                          <a:ea typeface="+mn-ea"/>
                          <a:cs typeface="+mn-cs"/>
                        </a:rPr>
                        <a:t>Storage </a:t>
                      </a:r>
                      <a:r>
                        <a:rPr lang="en-US" sz="1400" kern="1200" dirty="0" smtClean="0">
                          <a:gradFill>
                            <a:gsLst>
                              <a:gs pos="12389">
                                <a:schemeClr val="bg1"/>
                              </a:gs>
                              <a:gs pos="46000">
                                <a:schemeClr val="bg1"/>
                              </a:gs>
                            </a:gsLst>
                            <a:lin ang="5400000" scaled="0"/>
                          </a:gradFill>
                          <a:latin typeface="+mn-lt"/>
                          <a:ea typeface="+mn-ea"/>
                          <a:cs typeface="+mn-cs"/>
                        </a:rPr>
                        <a:t>disk type</a:t>
                      </a:r>
                      <a:endParaRPr lang="en-US" sz="1400" kern="1200" dirty="0">
                        <a:gradFill>
                          <a:gsLst>
                            <a:gs pos="12389">
                              <a:schemeClr val="bg1"/>
                            </a:gs>
                            <a:gs pos="46000">
                              <a:schemeClr val="bg1"/>
                            </a:gs>
                          </a:gsLst>
                          <a:lin ang="5400000" scaled="0"/>
                        </a:gra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400" kern="1200" dirty="0">
                          <a:gradFill>
                            <a:gsLst>
                              <a:gs pos="12389">
                                <a:schemeClr val="bg1"/>
                              </a:gs>
                              <a:gs pos="46000">
                                <a:schemeClr val="bg1"/>
                              </a:gs>
                            </a:gsLst>
                            <a:lin ang="5400000" scaled="0"/>
                          </a:gradFill>
                          <a:latin typeface="+mn-lt"/>
                          <a:ea typeface="+mn-ea"/>
                          <a:cs typeface="+mn-cs"/>
                        </a:rPr>
                        <a:t>P10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400" kern="1200" dirty="0">
                          <a:gradFill>
                            <a:gsLst>
                              <a:gs pos="12389">
                                <a:schemeClr val="bg1"/>
                              </a:gs>
                              <a:gs pos="46000">
                                <a:schemeClr val="bg1"/>
                              </a:gs>
                            </a:gsLst>
                            <a:lin ang="5400000" scaled="0"/>
                          </a:gradFill>
                          <a:latin typeface="+mn-lt"/>
                          <a:ea typeface="+mn-ea"/>
                          <a:cs typeface="+mn-cs"/>
                        </a:rPr>
                        <a:t>P20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400" kern="1200" dirty="0">
                          <a:gradFill>
                            <a:gsLst>
                              <a:gs pos="12389">
                                <a:schemeClr val="bg1"/>
                              </a:gs>
                              <a:gs pos="46000">
                                <a:schemeClr val="bg1"/>
                              </a:gs>
                            </a:gsLst>
                            <a:lin ang="5400000" scaled="0"/>
                          </a:gradFill>
                          <a:latin typeface="+mn-lt"/>
                          <a:ea typeface="+mn-ea"/>
                          <a:cs typeface="+mn-cs"/>
                        </a:rPr>
                        <a:t>P30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29007">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Disk size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128 </a:t>
                      </a:r>
                      <a:r>
                        <a:rPr lang="en-US" sz="1000" kern="1200" dirty="0" err="1">
                          <a:gradFill>
                            <a:gsLst>
                              <a:gs pos="78761">
                                <a:schemeClr val="tx1"/>
                              </a:gs>
                              <a:gs pos="57000">
                                <a:schemeClr val="tx1"/>
                              </a:gs>
                            </a:gsLst>
                            <a:lin ang="5400000" scaled="0"/>
                          </a:gradFill>
                          <a:latin typeface="+mn-lt"/>
                          <a:ea typeface="+mn-ea"/>
                          <a:cs typeface="+mn-cs"/>
                        </a:rPr>
                        <a:t>GiB</a:t>
                      </a:r>
                      <a:endParaRPr lang="en-US" sz="1000" kern="1200" dirty="0">
                        <a:gradFill>
                          <a:gsLst>
                            <a:gs pos="78761">
                              <a:schemeClr val="tx1"/>
                            </a:gs>
                            <a:gs pos="57000">
                              <a:schemeClr val="tx1"/>
                            </a:gs>
                          </a:gsLst>
                          <a:lin ang="5400000" scaled="0"/>
                        </a:gra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512 </a:t>
                      </a:r>
                      <a:r>
                        <a:rPr lang="en-US" sz="1000" kern="1200" dirty="0" err="1">
                          <a:gradFill>
                            <a:gsLst>
                              <a:gs pos="78761">
                                <a:schemeClr val="tx1"/>
                              </a:gs>
                              <a:gs pos="57000">
                                <a:schemeClr val="tx1"/>
                              </a:gs>
                            </a:gsLst>
                            <a:lin ang="5400000" scaled="0"/>
                          </a:gradFill>
                          <a:latin typeface="+mn-lt"/>
                          <a:ea typeface="+mn-ea"/>
                          <a:cs typeface="+mn-cs"/>
                        </a:rPr>
                        <a:t>GiB</a:t>
                      </a:r>
                      <a:endParaRPr lang="en-US" sz="1000" kern="1200" dirty="0">
                        <a:gradFill>
                          <a:gsLst>
                            <a:gs pos="78761">
                              <a:schemeClr val="tx1"/>
                            </a:gs>
                            <a:gs pos="57000">
                              <a:schemeClr val="tx1"/>
                            </a:gs>
                          </a:gsLst>
                          <a:lin ang="5400000" scaled="0"/>
                        </a:gra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1024 </a:t>
                      </a:r>
                      <a:r>
                        <a:rPr lang="en-US" sz="1000" kern="1200" dirty="0" err="1">
                          <a:gradFill>
                            <a:gsLst>
                              <a:gs pos="78761">
                                <a:schemeClr val="tx1"/>
                              </a:gs>
                              <a:gs pos="57000">
                                <a:schemeClr val="tx1"/>
                              </a:gs>
                            </a:gsLst>
                            <a:lin ang="5400000" scaled="0"/>
                          </a:gradFill>
                          <a:latin typeface="+mn-lt"/>
                          <a:ea typeface="+mn-ea"/>
                          <a:cs typeface="+mn-cs"/>
                        </a:rPr>
                        <a:t>GiB</a:t>
                      </a:r>
                      <a:r>
                        <a:rPr lang="en-US" sz="1000" kern="1200" dirty="0">
                          <a:gradFill>
                            <a:gsLst>
                              <a:gs pos="78761">
                                <a:schemeClr val="tx1"/>
                              </a:gs>
                              <a:gs pos="57000">
                                <a:schemeClr val="tx1"/>
                              </a:gs>
                            </a:gsLst>
                            <a:lin ang="5400000" scaled="0"/>
                          </a:gradFill>
                          <a:latin typeface="+mn-lt"/>
                          <a:ea typeface="+mn-ea"/>
                          <a:cs typeface="+mn-cs"/>
                        </a:rPr>
                        <a:t> (</a:t>
                      </a:r>
                      <a:r>
                        <a:rPr lang="en-US" sz="1000" kern="1200" dirty="0" smtClean="0">
                          <a:gradFill>
                            <a:gsLst>
                              <a:gs pos="78761">
                                <a:schemeClr val="tx1"/>
                              </a:gs>
                              <a:gs pos="57000">
                                <a:schemeClr val="tx1"/>
                              </a:gs>
                            </a:gsLst>
                            <a:lin ang="5400000" scaled="0"/>
                          </a:gradFill>
                          <a:latin typeface="+mn-lt"/>
                          <a:ea typeface="+mn-ea"/>
                          <a:cs typeface="+mn-cs"/>
                        </a:rPr>
                        <a:t>1 TB</a:t>
                      </a:r>
                      <a:r>
                        <a:rPr lang="en-US" sz="1000" kern="1200" dirty="0">
                          <a:gradFill>
                            <a:gsLst>
                              <a:gs pos="78761">
                                <a:schemeClr val="tx1"/>
                              </a:gs>
                              <a:gs pos="57000">
                                <a:schemeClr val="tx1"/>
                              </a:gs>
                            </a:gsLst>
                            <a:lin ang="5400000" scaled="0"/>
                          </a:gradFill>
                          <a:latin typeface="+mn-lt"/>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29007">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IOPS per disk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29007">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Throughput per disk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smtClean="0">
                          <a:gradFill>
                            <a:gsLst>
                              <a:gs pos="78761">
                                <a:schemeClr val="tx1"/>
                              </a:gs>
                              <a:gs pos="57000">
                                <a:schemeClr val="tx1"/>
                              </a:gs>
                            </a:gsLst>
                            <a:lin ang="5400000" scaled="0"/>
                          </a:gradFill>
                          <a:latin typeface="+mn-lt"/>
                          <a:ea typeface="+mn-ea"/>
                          <a:cs typeface="+mn-cs"/>
                        </a:rPr>
                        <a:t>100 MB </a:t>
                      </a:r>
                      <a:r>
                        <a:rPr lang="en-US" sz="1000" kern="1200" dirty="0">
                          <a:gradFill>
                            <a:gsLst>
                              <a:gs pos="78761">
                                <a:schemeClr val="tx1"/>
                              </a:gs>
                              <a:gs pos="57000">
                                <a:schemeClr val="tx1"/>
                              </a:gs>
                            </a:gsLst>
                            <a:lin ang="5400000" scaled="0"/>
                          </a:gradFill>
                          <a:latin typeface="+mn-lt"/>
                          <a:ea typeface="+mn-ea"/>
                          <a:cs typeface="+mn-cs"/>
                        </a:rPr>
                        <a:t>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a:gradFill>
                            <a:gsLst>
                              <a:gs pos="78761">
                                <a:schemeClr val="tx1"/>
                              </a:gs>
                              <a:gs pos="57000">
                                <a:schemeClr val="tx1"/>
                              </a:gs>
                            </a:gsLst>
                            <a:lin ang="5400000" scaled="0"/>
                          </a:gradFill>
                          <a:latin typeface="+mn-lt"/>
                          <a:ea typeface="+mn-ea"/>
                          <a:cs typeface="+mn-cs"/>
                        </a:rPr>
                        <a:t>150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200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214217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many storage accounts?</a:t>
            </a:r>
            <a:endParaRPr lang="en-US" dirty="0"/>
          </a:p>
        </p:txBody>
      </p:sp>
      <p:sp>
        <p:nvSpPr>
          <p:cNvPr id="2" name="Text Placeholder 1"/>
          <p:cNvSpPr>
            <a:spLocks noGrp="1"/>
          </p:cNvSpPr>
          <p:nvPr>
            <p:ph type="body" sz="quarter" idx="10"/>
          </p:nvPr>
        </p:nvSpPr>
        <p:spPr>
          <a:xfrm>
            <a:off x="274638" y="1668462"/>
            <a:ext cx="11931876" cy="4780796"/>
          </a:xfrm>
        </p:spPr>
        <p:txBody>
          <a:bodyPr/>
          <a:lstStyle/>
          <a:p>
            <a:pPr>
              <a:spcBef>
                <a:spcPts val="1800"/>
              </a:spcBef>
              <a:spcAft>
                <a:spcPts val="0"/>
              </a:spcAft>
            </a:pPr>
            <a:r>
              <a:rPr lang="en-US" sz="3200" dirty="0" smtClean="0"/>
              <a:t>It depends… what is the limiting factor (disk or VM)?</a:t>
            </a:r>
          </a:p>
          <a:p>
            <a:pPr marL="4119563" lvl="1">
              <a:spcBef>
                <a:spcPts val="1800"/>
              </a:spcBef>
            </a:pPr>
            <a:r>
              <a:rPr lang="en-US" sz="1800" b="1" spc="50" dirty="0" smtClean="0"/>
              <a:t>EXAMPLE:  </a:t>
            </a:r>
          </a:p>
          <a:p>
            <a:pPr marL="4119563" lvl="1">
              <a:spcBef>
                <a:spcPts val="600"/>
              </a:spcBef>
            </a:pPr>
            <a:r>
              <a:rPr lang="en-US" sz="1800" dirty="0" smtClean="0"/>
              <a:t>5 VMs on P30 storage disk (5000 IOPS max). </a:t>
            </a:r>
            <a:r>
              <a:rPr lang="en-US" sz="1800" b="1" dirty="0" smtClean="0"/>
              <a:t>OR</a:t>
            </a:r>
          </a:p>
          <a:p>
            <a:pPr marL="4119563" lvl="1">
              <a:spcBef>
                <a:spcPts val="600"/>
              </a:spcBef>
            </a:pPr>
            <a:r>
              <a:rPr lang="en-US" sz="1800" dirty="0" smtClean="0"/>
              <a:t>A single VM with 5 P30 disks striped = 25,000 IOPS</a:t>
            </a:r>
          </a:p>
          <a:p>
            <a:pPr marL="4119563" lvl="1">
              <a:spcBef>
                <a:spcPts val="600"/>
              </a:spcBef>
            </a:pPr>
            <a:r>
              <a:rPr lang="en-US" sz="1800" dirty="0" smtClean="0"/>
              <a:t>So, in both cases 2 storage accounts are required to achieve 25,000 IOPS</a:t>
            </a:r>
          </a:p>
          <a:p>
            <a:pPr marL="4119563" lvl="1">
              <a:spcBef>
                <a:spcPts val="2400"/>
              </a:spcBef>
            </a:pPr>
            <a:r>
              <a:rPr lang="en-US" sz="1800" b="1" spc="50" dirty="0" smtClean="0"/>
              <a:t>EXAMPLE:</a:t>
            </a:r>
          </a:p>
          <a:p>
            <a:pPr marL="4119563" lvl="1">
              <a:spcBef>
                <a:spcPts val="600"/>
              </a:spcBef>
            </a:pPr>
            <a:r>
              <a:rPr lang="en-US" sz="1800" dirty="0" smtClean="0"/>
              <a:t>VMs </a:t>
            </a:r>
            <a:r>
              <a:rPr lang="en-US" sz="1800" dirty="0"/>
              <a:t>capable of achieving </a:t>
            </a:r>
            <a:r>
              <a:rPr lang="en-US" sz="1800" dirty="0" smtClean="0"/>
              <a:t>12,000 IOPS/disk. </a:t>
            </a:r>
            <a:r>
              <a:rPr lang="en-US" sz="1800" b="1" dirty="0" smtClean="0"/>
              <a:t>Assuming </a:t>
            </a:r>
            <a:r>
              <a:rPr lang="en-US" sz="1800" b="1" dirty="0"/>
              <a:t>they do…</a:t>
            </a:r>
          </a:p>
          <a:p>
            <a:pPr marL="4119563" lvl="1">
              <a:spcBef>
                <a:spcPts val="600"/>
              </a:spcBef>
            </a:pPr>
            <a:r>
              <a:rPr lang="en-US" sz="1800" dirty="0"/>
              <a:t>(3 x </a:t>
            </a:r>
            <a:r>
              <a:rPr lang="en-US" sz="1800" dirty="0" smtClean="0"/>
              <a:t>12,000=36,000</a:t>
            </a:r>
            <a:r>
              <a:rPr lang="en-US" sz="1800" dirty="0"/>
              <a:t>)\</a:t>
            </a:r>
            <a:r>
              <a:rPr lang="en-US" sz="1800" dirty="0" smtClean="0"/>
              <a:t>20,000 = </a:t>
            </a:r>
            <a:r>
              <a:rPr lang="en-US" sz="1800" dirty="0"/>
              <a:t>2 </a:t>
            </a:r>
            <a:r>
              <a:rPr lang="en-US" sz="1800" dirty="0" smtClean="0"/>
              <a:t>storage accounts</a:t>
            </a:r>
          </a:p>
          <a:p>
            <a:pPr marL="4119563" lvl="1">
              <a:spcBef>
                <a:spcPts val="2400"/>
              </a:spcBef>
            </a:pPr>
            <a:r>
              <a:rPr lang="en-US" sz="1800" b="1" spc="50" dirty="0" smtClean="0"/>
              <a:t>EXAMPLE:</a:t>
            </a:r>
          </a:p>
          <a:p>
            <a:pPr marL="4119563" lvl="1">
              <a:spcBef>
                <a:spcPts val="600"/>
              </a:spcBef>
            </a:pPr>
            <a:r>
              <a:rPr lang="en-US" sz="1800" dirty="0" smtClean="0"/>
              <a:t>Maximum </a:t>
            </a:r>
            <a:r>
              <a:rPr lang="en-US" sz="1800" dirty="0"/>
              <a:t>allowable disk capacity for </a:t>
            </a:r>
            <a:r>
              <a:rPr lang="en-US" sz="1800" dirty="0" smtClean="0"/>
              <a:t>premium storage accounts is </a:t>
            </a:r>
            <a:r>
              <a:rPr lang="en-US" sz="1800" dirty="0"/>
              <a:t>35 TB</a:t>
            </a:r>
          </a:p>
          <a:p>
            <a:pPr marL="4119563" lvl="1">
              <a:spcBef>
                <a:spcPts val="600"/>
              </a:spcBef>
            </a:pPr>
            <a:r>
              <a:rPr lang="en-US" sz="1800" dirty="0"/>
              <a:t>To accommodate the 64 </a:t>
            </a:r>
            <a:r>
              <a:rPr lang="en-US" sz="1800" dirty="0" smtClean="0"/>
              <a:t>1 TB </a:t>
            </a:r>
            <a:r>
              <a:rPr lang="en-US" sz="1800" dirty="0"/>
              <a:t>disks allowed for a G5 VM, you would need </a:t>
            </a:r>
            <a:r>
              <a:rPr lang="en-US" sz="1800" dirty="0" smtClean="0"/>
              <a:t/>
            </a:r>
            <a:br>
              <a:rPr lang="en-US" sz="1800" dirty="0" smtClean="0"/>
            </a:br>
            <a:r>
              <a:rPr lang="en-US" sz="1800" dirty="0" smtClean="0"/>
              <a:t>2 storage accounts</a:t>
            </a:r>
            <a:endParaRPr lang="en-US" sz="1800" dirty="0"/>
          </a:p>
        </p:txBody>
      </p:sp>
      <p:grpSp>
        <p:nvGrpSpPr>
          <p:cNvPr id="29" name="Group 28"/>
          <p:cNvGrpSpPr/>
          <p:nvPr/>
        </p:nvGrpSpPr>
        <p:grpSpPr>
          <a:xfrm>
            <a:off x="333376" y="2429539"/>
            <a:ext cx="3031955" cy="550015"/>
            <a:chOff x="333376" y="2429539"/>
            <a:chExt cx="3031955" cy="550015"/>
          </a:xfrm>
        </p:grpSpPr>
        <p:pic>
          <p:nvPicPr>
            <p:cNvPr id="4"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76" y="2429539"/>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861" y="2429539"/>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4346" y="2429539"/>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4831" y="2429539"/>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5316" y="2429539"/>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p:cNvGrpSpPr/>
          <p:nvPr/>
        </p:nvGrpSpPr>
        <p:grpSpPr>
          <a:xfrm>
            <a:off x="2281459" y="3121985"/>
            <a:ext cx="1083872" cy="550015"/>
            <a:chOff x="2281459" y="3121985"/>
            <a:chExt cx="1083872" cy="550015"/>
          </a:xfrm>
        </p:grpSpPr>
        <p:pic>
          <p:nvPicPr>
            <p:cNvPr id="9"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5316" y="3121985"/>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281459" y="3212326"/>
              <a:ext cx="521036" cy="338554"/>
            </a:xfrm>
            <a:prstGeom prst="rect">
              <a:avLst/>
            </a:prstGeom>
          </p:spPr>
          <p:txBody>
            <a:bodyPr wrap="square" anchor="t">
              <a:spAutoFit/>
            </a:bodyPr>
            <a:lstStyle/>
            <a:p>
              <a:pPr marL="0" lvl="1">
                <a:spcBef>
                  <a:spcPts val="600"/>
                </a:spcBef>
              </a:pPr>
              <a:r>
                <a:rPr lang="en-US" sz="1600" b="1" dirty="0"/>
                <a:t>OR</a:t>
              </a:r>
            </a:p>
          </p:txBody>
        </p:sp>
      </p:grpSp>
      <p:cxnSp>
        <p:nvCxnSpPr>
          <p:cNvPr id="22" name="Straight Connector 21"/>
          <p:cNvCxnSpPr/>
          <p:nvPr/>
        </p:nvCxnSpPr>
        <p:spPr>
          <a:xfrm flipH="1">
            <a:off x="285249" y="3761821"/>
            <a:ext cx="11727079" cy="0"/>
          </a:xfrm>
          <a:prstGeom prst="line">
            <a:avLst/>
          </a:prstGeom>
          <a:ln>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5249" y="4974604"/>
            <a:ext cx="11727079" cy="0"/>
          </a:xfrm>
          <a:prstGeom prst="line">
            <a:avLst/>
          </a:prstGeom>
          <a:ln>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77306" y="3848439"/>
            <a:ext cx="2997414" cy="1039548"/>
            <a:chOff x="477306" y="3848439"/>
            <a:chExt cx="2997414" cy="1039548"/>
          </a:xfrm>
        </p:grpSpPr>
        <p:grpSp>
          <p:nvGrpSpPr>
            <p:cNvPr id="16" name="Group 15"/>
            <p:cNvGrpSpPr/>
            <p:nvPr/>
          </p:nvGrpSpPr>
          <p:grpSpPr>
            <a:xfrm>
              <a:off x="2339067" y="4167739"/>
              <a:ext cx="1135653" cy="409332"/>
              <a:chOff x="1881315" y="4103358"/>
              <a:chExt cx="1389031" cy="500659"/>
            </a:xfrm>
          </p:grpSpPr>
          <p:sp>
            <p:nvSpPr>
              <p:cNvPr id="12" name="Freeform 9"/>
              <p:cNvSpPr>
                <a:spLocks noEditPoints="1"/>
              </p:cNvSpPr>
              <p:nvPr/>
            </p:nvSpPr>
            <p:spPr bwMode="auto">
              <a:xfrm flipH="1">
                <a:off x="1881315" y="4103358"/>
                <a:ext cx="627031" cy="500659"/>
              </a:xfrm>
              <a:custGeom>
                <a:avLst/>
                <a:gdLst>
                  <a:gd name="T0" fmla="*/ 2085 w 2085"/>
                  <a:gd name="T1" fmla="*/ 370 h 1664"/>
                  <a:gd name="T2" fmla="*/ 2085 w 2085"/>
                  <a:gd name="T3" fmla="*/ 1588 h 1664"/>
                  <a:gd name="T4" fmla="*/ 2010 w 2085"/>
                  <a:gd name="T5" fmla="*/ 1664 h 1664"/>
                  <a:gd name="T6" fmla="*/ 75 w 2085"/>
                  <a:gd name="T7" fmla="*/ 1664 h 1664"/>
                  <a:gd name="T8" fmla="*/ 0 w 2085"/>
                  <a:gd name="T9" fmla="*/ 1588 h 1664"/>
                  <a:gd name="T10" fmla="*/ 0 w 2085"/>
                  <a:gd name="T11" fmla="*/ 227 h 1664"/>
                  <a:gd name="T12" fmla="*/ 75 w 2085"/>
                  <a:gd name="T13" fmla="*/ 152 h 1664"/>
                  <a:gd name="T14" fmla="*/ 887 w 2085"/>
                  <a:gd name="T15" fmla="*/ 152 h 1664"/>
                  <a:gd name="T16" fmla="*/ 1046 w 2085"/>
                  <a:gd name="T17" fmla="*/ 294 h 1664"/>
                  <a:gd name="T18" fmla="*/ 2010 w 2085"/>
                  <a:gd name="T19" fmla="*/ 294 h 1664"/>
                  <a:gd name="T20" fmla="*/ 2085 w 2085"/>
                  <a:gd name="T21" fmla="*/ 370 h 1664"/>
                  <a:gd name="T22" fmla="*/ 2010 w 2085"/>
                  <a:gd name="T23" fmla="*/ 9 h 1664"/>
                  <a:gd name="T24" fmla="*/ 1197 w 2085"/>
                  <a:gd name="T25" fmla="*/ 9 h 1664"/>
                  <a:gd name="T26" fmla="*/ 1055 w 2085"/>
                  <a:gd name="T27" fmla="*/ 152 h 1664"/>
                  <a:gd name="T28" fmla="*/ 1541 w 2085"/>
                  <a:gd name="T29" fmla="*/ 152 h 1664"/>
                  <a:gd name="T30" fmla="*/ 1541 w 2085"/>
                  <a:gd name="T31" fmla="*/ 269 h 1664"/>
                  <a:gd name="T32" fmla="*/ 2085 w 2085"/>
                  <a:gd name="T33" fmla="*/ 269 h 1664"/>
                  <a:gd name="T34" fmla="*/ 2085 w 2085"/>
                  <a:gd name="T35" fmla="*/ 76 h 1664"/>
                  <a:gd name="T36" fmla="*/ 2010 w 2085"/>
                  <a:gd name="T37" fmla="*/ 9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664">
                    <a:moveTo>
                      <a:pt x="2085" y="370"/>
                    </a:moveTo>
                    <a:cubicBezTo>
                      <a:pt x="2085" y="1588"/>
                      <a:pt x="2085" y="1588"/>
                      <a:pt x="2085" y="1588"/>
                    </a:cubicBezTo>
                    <a:cubicBezTo>
                      <a:pt x="2085" y="1630"/>
                      <a:pt x="2051" y="1664"/>
                      <a:pt x="2010" y="1664"/>
                    </a:cubicBezTo>
                    <a:cubicBezTo>
                      <a:pt x="75" y="1664"/>
                      <a:pt x="75" y="1664"/>
                      <a:pt x="75" y="1664"/>
                    </a:cubicBezTo>
                    <a:cubicBezTo>
                      <a:pt x="33" y="1664"/>
                      <a:pt x="0" y="1630"/>
                      <a:pt x="0" y="1588"/>
                    </a:cubicBezTo>
                    <a:cubicBezTo>
                      <a:pt x="0" y="227"/>
                      <a:pt x="0" y="227"/>
                      <a:pt x="0" y="227"/>
                    </a:cubicBezTo>
                    <a:cubicBezTo>
                      <a:pt x="0" y="185"/>
                      <a:pt x="33" y="152"/>
                      <a:pt x="75" y="152"/>
                    </a:cubicBezTo>
                    <a:cubicBezTo>
                      <a:pt x="75" y="152"/>
                      <a:pt x="812" y="152"/>
                      <a:pt x="887" y="152"/>
                    </a:cubicBezTo>
                    <a:cubicBezTo>
                      <a:pt x="971" y="152"/>
                      <a:pt x="979" y="294"/>
                      <a:pt x="1046" y="294"/>
                    </a:cubicBezTo>
                    <a:cubicBezTo>
                      <a:pt x="1113" y="294"/>
                      <a:pt x="2010" y="294"/>
                      <a:pt x="2010" y="294"/>
                    </a:cubicBezTo>
                    <a:cubicBezTo>
                      <a:pt x="2051" y="294"/>
                      <a:pt x="2085" y="328"/>
                      <a:pt x="2085" y="370"/>
                    </a:cubicBezTo>
                    <a:close/>
                    <a:moveTo>
                      <a:pt x="2010" y="9"/>
                    </a:moveTo>
                    <a:cubicBezTo>
                      <a:pt x="2010" y="9"/>
                      <a:pt x="1281" y="0"/>
                      <a:pt x="1197" y="9"/>
                    </a:cubicBezTo>
                    <a:cubicBezTo>
                      <a:pt x="1122" y="9"/>
                      <a:pt x="1105" y="135"/>
                      <a:pt x="1055" y="152"/>
                    </a:cubicBezTo>
                    <a:cubicBezTo>
                      <a:pt x="1541" y="152"/>
                      <a:pt x="1541" y="152"/>
                      <a:pt x="1541" y="152"/>
                    </a:cubicBezTo>
                    <a:cubicBezTo>
                      <a:pt x="1541" y="269"/>
                      <a:pt x="1541" y="269"/>
                      <a:pt x="1541" y="269"/>
                    </a:cubicBezTo>
                    <a:cubicBezTo>
                      <a:pt x="2085" y="269"/>
                      <a:pt x="2085" y="269"/>
                      <a:pt x="2085" y="269"/>
                    </a:cubicBezTo>
                    <a:cubicBezTo>
                      <a:pt x="2085" y="76"/>
                      <a:pt x="2085" y="76"/>
                      <a:pt x="2085" y="76"/>
                    </a:cubicBezTo>
                    <a:cubicBezTo>
                      <a:pt x="2085" y="42"/>
                      <a:pt x="2051" y="9"/>
                      <a:pt x="2010" y="9"/>
                    </a:cubicBezTo>
                    <a:close/>
                  </a:path>
                </a:pathLst>
              </a:custGeom>
              <a:solidFill>
                <a:schemeClr val="accent1"/>
              </a:solidFill>
              <a:ln>
                <a:solidFill>
                  <a:schemeClr val="bg2"/>
                </a:solid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sp>
            <p:nvSpPr>
              <p:cNvPr id="13" name="Freeform 9"/>
              <p:cNvSpPr>
                <a:spLocks noEditPoints="1"/>
              </p:cNvSpPr>
              <p:nvPr/>
            </p:nvSpPr>
            <p:spPr bwMode="auto">
              <a:xfrm flipH="1">
                <a:off x="2643315" y="4103358"/>
                <a:ext cx="627031" cy="500659"/>
              </a:xfrm>
              <a:custGeom>
                <a:avLst/>
                <a:gdLst>
                  <a:gd name="T0" fmla="*/ 2085 w 2085"/>
                  <a:gd name="T1" fmla="*/ 370 h 1664"/>
                  <a:gd name="T2" fmla="*/ 2085 w 2085"/>
                  <a:gd name="T3" fmla="*/ 1588 h 1664"/>
                  <a:gd name="T4" fmla="*/ 2010 w 2085"/>
                  <a:gd name="T5" fmla="*/ 1664 h 1664"/>
                  <a:gd name="T6" fmla="*/ 75 w 2085"/>
                  <a:gd name="T7" fmla="*/ 1664 h 1664"/>
                  <a:gd name="T8" fmla="*/ 0 w 2085"/>
                  <a:gd name="T9" fmla="*/ 1588 h 1664"/>
                  <a:gd name="T10" fmla="*/ 0 w 2085"/>
                  <a:gd name="T11" fmla="*/ 227 h 1664"/>
                  <a:gd name="T12" fmla="*/ 75 w 2085"/>
                  <a:gd name="T13" fmla="*/ 152 h 1664"/>
                  <a:gd name="T14" fmla="*/ 887 w 2085"/>
                  <a:gd name="T15" fmla="*/ 152 h 1664"/>
                  <a:gd name="T16" fmla="*/ 1046 w 2085"/>
                  <a:gd name="T17" fmla="*/ 294 h 1664"/>
                  <a:gd name="T18" fmla="*/ 2010 w 2085"/>
                  <a:gd name="T19" fmla="*/ 294 h 1664"/>
                  <a:gd name="T20" fmla="*/ 2085 w 2085"/>
                  <a:gd name="T21" fmla="*/ 370 h 1664"/>
                  <a:gd name="T22" fmla="*/ 2010 w 2085"/>
                  <a:gd name="T23" fmla="*/ 9 h 1664"/>
                  <a:gd name="T24" fmla="*/ 1197 w 2085"/>
                  <a:gd name="T25" fmla="*/ 9 h 1664"/>
                  <a:gd name="T26" fmla="*/ 1055 w 2085"/>
                  <a:gd name="T27" fmla="*/ 152 h 1664"/>
                  <a:gd name="T28" fmla="*/ 1541 w 2085"/>
                  <a:gd name="T29" fmla="*/ 152 h 1664"/>
                  <a:gd name="T30" fmla="*/ 1541 w 2085"/>
                  <a:gd name="T31" fmla="*/ 269 h 1664"/>
                  <a:gd name="T32" fmla="*/ 2085 w 2085"/>
                  <a:gd name="T33" fmla="*/ 269 h 1664"/>
                  <a:gd name="T34" fmla="*/ 2085 w 2085"/>
                  <a:gd name="T35" fmla="*/ 76 h 1664"/>
                  <a:gd name="T36" fmla="*/ 2010 w 2085"/>
                  <a:gd name="T37" fmla="*/ 9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664">
                    <a:moveTo>
                      <a:pt x="2085" y="370"/>
                    </a:moveTo>
                    <a:cubicBezTo>
                      <a:pt x="2085" y="1588"/>
                      <a:pt x="2085" y="1588"/>
                      <a:pt x="2085" y="1588"/>
                    </a:cubicBezTo>
                    <a:cubicBezTo>
                      <a:pt x="2085" y="1630"/>
                      <a:pt x="2051" y="1664"/>
                      <a:pt x="2010" y="1664"/>
                    </a:cubicBezTo>
                    <a:cubicBezTo>
                      <a:pt x="75" y="1664"/>
                      <a:pt x="75" y="1664"/>
                      <a:pt x="75" y="1664"/>
                    </a:cubicBezTo>
                    <a:cubicBezTo>
                      <a:pt x="33" y="1664"/>
                      <a:pt x="0" y="1630"/>
                      <a:pt x="0" y="1588"/>
                    </a:cubicBezTo>
                    <a:cubicBezTo>
                      <a:pt x="0" y="227"/>
                      <a:pt x="0" y="227"/>
                      <a:pt x="0" y="227"/>
                    </a:cubicBezTo>
                    <a:cubicBezTo>
                      <a:pt x="0" y="185"/>
                      <a:pt x="33" y="152"/>
                      <a:pt x="75" y="152"/>
                    </a:cubicBezTo>
                    <a:cubicBezTo>
                      <a:pt x="75" y="152"/>
                      <a:pt x="812" y="152"/>
                      <a:pt x="887" y="152"/>
                    </a:cubicBezTo>
                    <a:cubicBezTo>
                      <a:pt x="971" y="152"/>
                      <a:pt x="979" y="294"/>
                      <a:pt x="1046" y="294"/>
                    </a:cubicBezTo>
                    <a:cubicBezTo>
                      <a:pt x="1113" y="294"/>
                      <a:pt x="2010" y="294"/>
                      <a:pt x="2010" y="294"/>
                    </a:cubicBezTo>
                    <a:cubicBezTo>
                      <a:pt x="2051" y="294"/>
                      <a:pt x="2085" y="328"/>
                      <a:pt x="2085" y="370"/>
                    </a:cubicBezTo>
                    <a:close/>
                    <a:moveTo>
                      <a:pt x="2010" y="9"/>
                    </a:moveTo>
                    <a:cubicBezTo>
                      <a:pt x="2010" y="9"/>
                      <a:pt x="1281" y="0"/>
                      <a:pt x="1197" y="9"/>
                    </a:cubicBezTo>
                    <a:cubicBezTo>
                      <a:pt x="1122" y="9"/>
                      <a:pt x="1105" y="135"/>
                      <a:pt x="1055" y="152"/>
                    </a:cubicBezTo>
                    <a:cubicBezTo>
                      <a:pt x="1541" y="152"/>
                      <a:pt x="1541" y="152"/>
                      <a:pt x="1541" y="152"/>
                    </a:cubicBezTo>
                    <a:cubicBezTo>
                      <a:pt x="1541" y="269"/>
                      <a:pt x="1541" y="269"/>
                      <a:pt x="1541" y="269"/>
                    </a:cubicBezTo>
                    <a:cubicBezTo>
                      <a:pt x="2085" y="269"/>
                      <a:pt x="2085" y="269"/>
                      <a:pt x="2085" y="269"/>
                    </a:cubicBezTo>
                    <a:cubicBezTo>
                      <a:pt x="2085" y="76"/>
                      <a:pt x="2085" y="76"/>
                      <a:pt x="2085" y="76"/>
                    </a:cubicBezTo>
                    <a:cubicBezTo>
                      <a:pt x="2085" y="42"/>
                      <a:pt x="2051" y="9"/>
                      <a:pt x="2010" y="9"/>
                    </a:cubicBezTo>
                    <a:close/>
                  </a:path>
                </a:pathLst>
              </a:custGeom>
              <a:solidFill>
                <a:schemeClr val="accent1"/>
              </a:solidFill>
              <a:ln>
                <a:solidFill>
                  <a:schemeClr val="bg2"/>
                </a:solid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grpSp>
          <p:nvGrpSpPr>
            <p:cNvPr id="17" name="Group 16"/>
            <p:cNvGrpSpPr/>
            <p:nvPr/>
          </p:nvGrpSpPr>
          <p:grpSpPr>
            <a:xfrm>
              <a:off x="477306" y="3848439"/>
              <a:ext cx="1647055" cy="1039548"/>
              <a:chOff x="149678" y="3897684"/>
              <a:chExt cx="1647055" cy="1039548"/>
            </a:xfrm>
          </p:grpSpPr>
          <p:pic>
            <p:nvPicPr>
              <p:cNvPr id="11"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904" y="3897684"/>
                <a:ext cx="831730" cy="8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9678" y="4629455"/>
                <a:ext cx="1647055" cy="307777"/>
              </a:xfrm>
              <a:prstGeom prst="rect">
                <a:avLst/>
              </a:prstGeom>
            </p:spPr>
            <p:txBody>
              <a:bodyPr wrap="square" anchor="t">
                <a:spAutoFit/>
              </a:bodyPr>
              <a:lstStyle/>
              <a:p>
                <a:r>
                  <a:rPr lang="en-US" sz="1400" dirty="0" smtClean="0">
                    <a:gradFill>
                      <a:gsLst>
                        <a:gs pos="1250">
                          <a:schemeClr val="tx1"/>
                        </a:gs>
                        <a:gs pos="100000">
                          <a:schemeClr val="tx1"/>
                        </a:gs>
                      </a:gsLst>
                      <a:lin ang="5400000" scaled="0"/>
                    </a:gradFill>
                  </a:rPr>
                  <a:t>12,000 </a:t>
                </a:r>
                <a:r>
                  <a:rPr lang="en-US" sz="1400" dirty="0">
                    <a:gradFill>
                      <a:gsLst>
                        <a:gs pos="1250">
                          <a:schemeClr val="tx1"/>
                        </a:gs>
                        <a:gs pos="100000">
                          <a:schemeClr val="tx1"/>
                        </a:gs>
                      </a:gsLst>
                      <a:lin ang="5400000" scaled="0"/>
                    </a:gradFill>
                  </a:rPr>
                  <a:t>IOPS/disk</a:t>
                </a:r>
              </a:p>
            </p:txBody>
          </p:sp>
        </p:grpSp>
        <p:sp>
          <p:nvSpPr>
            <p:cNvPr id="24" name="Rectangle 23"/>
            <p:cNvSpPr/>
            <p:nvPr/>
          </p:nvSpPr>
          <p:spPr>
            <a:xfrm>
              <a:off x="1792000" y="3967875"/>
              <a:ext cx="500458" cy="646331"/>
            </a:xfrm>
            <a:prstGeom prst="rect">
              <a:avLst/>
            </a:prstGeom>
          </p:spPr>
          <p:txBody>
            <a:bodyPr wrap="none">
              <a:spAutoFit/>
            </a:bodyPr>
            <a:lstStyle/>
            <a:p>
              <a:r>
                <a:rPr lang="en-US" sz="3600" dirty="0"/>
                <a:t>=</a:t>
              </a:r>
            </a:p>
          </p:txBody>
        </p:sp>
      </p:grpSp>
      <p:grpSp>
        <p:nvGrpSpPr>
          <p:cNvPr id="32" name="Group 31"/>
          <p:cNvGrpSpPr/>
          <p:nvPr/>
        </p:nvGrpSpPr>
        <p:grpSpPr>
          <a:xfrm>
            <a:off x="524885" y="5135158"/>
            <a:ext cx="2949835" cy="1245715"/>
            <a:chOff x="524885" y="5135158"/>
            <a:chExt cx="2949835" cy="1245715"/>
          </a:xfrm>
        </p:grpSpPr>
        <p:grpSp>
          <p:nvGrpSpPr>
            <p:cNvPr id="18" name="Group 17"/>
            <p:cNvGrpSpPr/>
            <p:nvPr/>
          </p:nvGrpSpPr>
          <p:grpSpPr>
            <a:xfrm>
              <a:off x="524885" y="5135158"/>
              <a:ext cx="1856598" cy="1245715"/>
              <a:chOff x="149678" y="3826271"/>
              <a:chExt cx="1856598" cy="1245715"/>
            </a:xfrm>
          </p:grpSpPr>
          <p:pic>
            <p:nvPicPr>
              <p:cNvPr id="19"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491" y="3826271"/>
                <a:ext cx="974556" cy="97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49678" y="4764209"/>
                <a:ext cx="1856598" cy="307777"/>
              </a:xfrm>
              <a:prstGeom prst="rect">
                <a:avLst/>
              </a:prstGeom>
            </p:spPr>
            <p:txBody>
              <a:bodyPr wrap="square" anchor="t">
                <a:spAutoFit/>
              </a:bodyPr>
              <a:lstStyle/>
              <a:p>
                <a:r>
                  <a:rPr lang="en-US" sz="1400" b="1" dirty="0" smtClean="0">
                    <a:gradFill>
                      <a:gsLst>
                        <a:gs pos="1250">
                          <a:schemeClr val="tx1"/>
                        </a:gs>
                        <a:gs pos="100000">
                          <a:schemeClr val="tx1"/>
                        </a:gs>
                      </a:gsLst>
                      <a:lin ang="5400000" scaled="0"/>
                    </a:gradFill>
                  </a:rPr>
                  <a:t>Maximum: </a:t>
                </a:r>
                <a:r>
                  <a:rPr lang="en-US" sz="1400" dirty="0" smtClean="0">
                    <a:gradFill>
                      <a:gsLst>
                        <a:gs pos="1250">
                          <a:schemeClr val="tx1"/>
                        </a:gs>
                        <a:gs pos="100000">
                          <a:schemeClr val="tx1"/>
                        </a:gs>
                      </a:gsLst>
                      <a:lin ang="5400000" scaled="0"/>
                    </a:gradFill>
                  </a:rPr>
                  <a:t>35 </a:t>
                </a:r>
                <a:r>
                  <a:rPr lang="en-US" sz="1400" dirty="0">
                    <a:gradFill>
                      <a:gsLst>
                        <a:gs pos="1250">
                          <a:schemeClr val="tx1"/>
                        </a:gs>
                        <a:gs pos="100000">
                          <a:schemeClr val="tx1"/>
                        </a:gs>
                      </a:gsLst>
                      <a:lin ang="5400000" scaled="0"/>
                    </a:gradFill>
                  </a:rPr>
                  <a:t>TB</a:t>
                </a:r>
              </a:p>
            </p:txBody>
          </p:sp>
        </p:grpSp>
        <p:grpSp>
          <p:nvGrpSpPr>
            <p:cNvPr id="25" name="Group 24"/>
            <p:cNvGrpSpPr/>
            <p:nvPr/>
          </p:nvGrpSpPr>
          <p:grpSpPr>
            <a:xfrm>
              <a:off x="2339067" y="5452084"/>
              <a:ext cx="1135653" cy="409332"/>
              <a:chOff x="1881315" y="4103358"/>
              <a:chExt cx="1389031" cy="500659"/>
            </a:xfrm>
          </p:grpSpPr>
          <p:sp>
            <p:nvSpPr>
              <p:cNvPr id="26" name="Freeform 9"/>
              <p:cNvSpPr>
                <a:spLocks noEditPoints="1"/>
              </p:cNvSpPr>
              <p:nvPr/>
            </p:nvSpPr>
            <p:spPr bwMode="auto">
              <a:xfrm flipH="1">
                <a:off x="1881315" y="4103358"/>
                <a:ext cx="627031" cy="500659"/>
              </a:xfrm>
              <a:custGeom>
                <a:avLst/>
                <a:gdLst>
                  <a:gd name="T0" fmla="*/ 2085 w 2085"/>
                  <a:gd name="T1" fmla="*/ 370 h 1664"/>
                  <a:gd name="T2" fmla="*/ 2085 w 2085"/>
                  <a:gd name="T3" fmla="*/ 1588 h 1664"/>
                  <a:gd name="T4" fmla="*/ 2010 w 2085"/>
                  <a:gd name="T5" fmla="*/ 1664 h 1664"/>
                  <a:gd name="T6" fmla="*/ 75 w 2085"/>
                  <a:gd name="T7" fmla="*/ 1664 h 1664"/>
                  <a:gd name="T8" fmla="*/ 0 w 2085"/>
                  <a:gd name="T9" fmla="*/ 1588 h 1664"/>
                  <a:gd name="T10" fmla="*/ 0 w 2085"/>
                  <a:gd name="T11" fmla="*/ 227 h 1664"/>
                  <a:gd name="T12" fmla="*/ 75 w 2085"/>
                  <a:gd name="T13" fmla="*/ 152 h 1664"/>
                  <a:gd name="T14" fmla="*/ 887 w 2085"/>
                  <a:gd name="T15" fmla="*/ 152 h 1664"/>
                  <a:gd name="T16" fmla="*/ 1046 w 2085"/>
                  <a:gd name="T17" fmla="*/ 294 h 1664"/>
                  <a:gd name="T18" fmla="*/ 2010 w 2085"/>
                  <a:gd name="T19" fmla="*/ 294 h 1664"/>
                  <a:gd name="T20" fmla="*/ 2085 w 2085"/>
                  <a:gd name="T21" fmla="*/ 370 h 1664"/>
                  <a:gd name="T22" fmla="*/ 2010 w 2085"/>
                  <a:gd name="T23" fmla="*/ 9 h 1664"/>
                  <a:gd name="T24" fmla="*/ 1197 w 2085"/>
                  <a:gd name="T25" fmla="*/ 9 h 1664"/>
                  <a:gd name="T26" fmla="*/ 1055 w 2085"/>
                  <a:gd name="T27" fmla="*/ 152 h 1664"/>
                  <a:gd name="T28" fmla="*/ 1541 w 2085"/>
                  <a:gd name="T29" fmla="*/ 152 h 1664"/>
                  <a:gd name="T30" fmla="*/ 1541 w 2085"/>
                  <a:gd name="T31" fmla="*/ 269 h 1664"/>
                  <a:gd name="T32" fmla="*/ 2085 w 2085"/>
                  <a:gd name="T33" fmla="*/ 269 h 1664"/>
                  <a:gd name="T34" fmla="*/ 2085 w 2085"/>
                  <a:gd name="T35" fmla="*/ 76 h 1664"/>
                  <a:gd name="T36" fmla="*/ 2010 w 2085"/>
                  <a:gd name="T37" fmla="*/ 9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664">
                    <a:moveTo>
                      <a:pt x="2085" y="370"/>
                    </a:moveTo>
                    <a:cubicBezTo>
                      <a:pt x="2085" y="1588"/>
                      <a:pt x="2085" y="1588"/>
                      <a:pt x="2085" y="1588"/>
                    </a:cubicBezTo>
                    <a:cubicBezTo>
                      <a:pt x="2085" y="1630"/>
                      <a:pt x="2051" y="1664"/>
                      <a:pt x="2010" y="1664"/>
                    </a:cubicBezTo>
                    <a:cubicBezTo>
                      <a:pt x="75" y="1664"/>
                      <a:pt x="75" y="1664"/>
                      <a:pt x="75" y="1664"/>
                    </a:cubicBezTo>
                    <a:cubicBezTo>
                      <a:pt x="33" y="1664"/>
                      <a:pt x="0" y="1630"/>
                      <a:pt x="0" y="1588"/>
                    </a:cubicBezTo>
                    <a:cubicBezTo>
                      <a:pt x="0" y="227"/>
                      <a:pt x="0" y="227"/>
                      <a:pt x="0" y="227"/>
                    </a:cubicBezTo>
                    <a:cubicBezTo>
                      <a:pt x="0" y="185"/>
                      <a:pt x="33" y="152"/>
                      <a:pt x="75" y="152"/>
                    </a:cubicBezTo>
                    <a:cubicBezTo>
                      <a:pt x="75" y="152"/>
                      <a:pt x="812" y="152"/>
                      <a:pt x="887" y="152"/>
                    </a:cubicBezTo>
                    <a:cubicBezTo>
                      <a:pt x="971" y="152"/>
                      <a:pt x="979" y="294"/>
                      <a:pt x="1046" y="294"/>
                    </a:cubicBezTo>
                    <a:cubicBezTo>
                      <a:pt x="1113" y="294"/>
                      <a:pt x="2010" y="294"/>
                      <a:pt x="2010" y="294"/>
                    </a:cubicBezTo>
                    <a:cubicBezTo>
                      <a:pt x="2051" y="294"/>
                      <a:pt x="2085" y="328"/>
                      <a:pt x="2085" y="370"/>
                    </a:cubicBezTo>
                    <a:close/>
                    <a:moveTo>
                      <a:pt x="2010" y="9"/>
                    </a:moveTo>
                    <a:cubicBezTo>
                      <a:pt x="2010" y="9"/>
                      <a:pt x="1281" y="0"/>
                      <a:pt x="1197" y="9"/>
                    </a:cubicBezTo>
                    <a:cubicBezTo>
                      <a:pt x="1122" y="9"/>
                      <a:pt x="1105" y="135"/>
                      <a:pt x="1055" y="152"/>
                    </a:cubicBezTo>
                    <a:cubicBezTo>
                      <a:pt x="1541" y="152"/>
                      <a:pt x="1541" y="152"/>
                      <a:pt x="1541" y="152"/>
                    </a:cubicBezTo>
                    <a:cubicBezTo>
                      <a:pt x="1541" y="269"/>
                      <a:pt x="1541" y="269"/>
                      <a:pt x="1541" y="269"/>
                    </a:cubicBezTo>
                    <a:cubicBezTo>
                      <a:pt x="2085" y="269"/>
                      <a:pt x="2085" y="269"/>
                      <a:pt x="2085" y="269"/>
                    </a:cubicBezTo>
                    <a:cubicBezTo>
                      <a:pt x="2085" y="76"/>
                      <a:pt x="2085" y="76"/>
                      <a:pt x="2085" y="76"/>
                    </a:cubicBezTo>
                    <a:cubicBezTo>
                      <a:pt x="2085" y="42"/>
                      <a:pt x="2051" y="9"/>
                      <a:pt x="2010" y="9"/>
                    </a:cubicBezTo>
                    <a:close/>
                  </a:path>
                </a:pathLst>
              </a:custGeom>
              <a:solidFill>
                <a:schemeClr val="accent1"/>
              </a:solidFill>
              <a:ln>
                <a:solidFill>
                  <a:schemeClr val="bg2"/>
                </a:solid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sp>
            <p:nvSpPr>
              <p:cNvPr id="27" name="Freeform 9"/>
              <p:cNvSpPr>
                <a:spLocks noEditPoints="1"/>
              </p:cNvSpPr>
              <p:nvPr/>
            </p:nvSpPr>
            <p:spPr bwMode="auto">
              <a:xfrm flipH="1">
                <a:off x="2643315" y="4103358"/>
                <a:ext cx="627031" cy="500659"/>
              </a:xfrm>
              <a:custGeom>
                <a:avLst/>
                <a:gdLst>
                  <a:gd name="T0" fmla="*/ 2085 w 2085"/>
                  <a:gd name="T1" fmla="*/ 370 h 1664"/>
                  <a:gd name="T2" fmla="*/ 2085 w 2085"/>
                  <a:gd name="T3" fmla="*/ 1588 h 1664"/>
                  <a:gd name="T4" fmla="*/ 2010 w 2085"/>
                  <a:gd name="T5" fmla="*/ 1664 h 1664"/>
                  <a:gd name="T6" fmla="*/ 75 w 2085"/>
                  <a:gd name="T7" fmla="*/ 1664 h 1664"/>
                  <a:gd name="T8" fmla="*/ 0 w 2085"/>
                  <a:gd name="T9" fmla="*/ 1588 h 1664"/>
                  <a:gd name="T10" fmla="*/ 0 w 2085"/>
                  <a:gd name="T11" fmla="*/ 227 h 1664"/>
                  <a:gd name="T12" fmla="*/ 75 w 2085"/>
                  <a:gd name="T13" fmla="*/ 152 h 1664"/>
                  <a:gd name="T14" fmla="*/ 887 w 2085"/>
                  <a:gd name="T15" fmla="*/ 152 h 1664"/>
                  <a:gd name="T16" fmla="*/ 1046 w 2085"/>
                  <a:gd name="T17" fmla="*/ 294 h 1664"/>
                  <a:gd name="T18" fmla="*/ 2010 w 2085"/>
                  <a:gd name="T19" fmla="*/ 294 h 1664"/>
                  <a:gd name="T20" fmla="*/ 2085 w 2085"/>
                  <a:gd name="T21" fmla="*/ 370 h 1664"/>
                  <a:gd name="T22" fmla="*/ 2010 w 2085"/>
                  <a:gd name="T23" fmla="*/ 9 h 1664"/>
                  <a:gd name="T24" fmla="*/ 1197 w 2085"/>
                  <a:gd name="T25" fmla="*/ 9 h 1664"/>
                  <a:gd name="T26" fmla="*/ 1055 w 2085"/>
                  <a:gd name="T27" fmla="*/ 152 h 1664"/>
                  <a:gd name="T28" fmla="*/ 1541 w 2085"/>
                  <a:gd name="T29" fmla="*/ 152 h 1664"/>
                  <a:gd name="T30" fmla="*/ 1541 w 2085"/>
                  <a:gd name="T31" fmla="*/ 269 h 1664"/>
                  <a:gd name="T32" fmla="*/ 2085 w 2085"/>
                  <a:gd name="T33" fmla="*/ 269 h 1664"/>
                  <a:gd name="T34" fmla="*/ 2085 w 2085"/>
                  <a:gd name="T35" fmla="*/ 76 h 1664"/>
                  <a:gd name="T36" fmla="*/ 2010 w 2085"/>
                  <a:gd name="T37" fmla="*/ 9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664">
                    <a:moveTo>
                      <a:pt x="2085" y="370"/>
                    </a:moveTo>
                    <a:cubicBezTo>
                      <a:pt x="2085" y="1588"/>
                      <a:pt x="2085" y="1588"/>
                      <a:pt x="2085" y="1588"/>
                    </a:cubicBezTo>
                    <a:cubicBezTo>
                      <a:pt x="2085" y="1630"/>
                      <a:pt x="2051" y="1664"/>
                      <a:pt x="2010" y="1664"/>
                    </a:cubicBezTo>
                    <a:cubicBezTo>
                      <a:pt x="75" y="1664"/>
                      <a:pt x="75" y="1664"/>
                      <a:pt x="75" y="1664"/>
                    </a:cubicBezTo>
                    <a:cubicBezTo>
                      <a:pt x="33" y="1664"/>
                      <a:pt x="0" y="1630"/>
                      <a:pt x="0" y="1588"/>
                    </a:cubicBezTo>
                    <a:cubicBezTo>
                      <a:pt x="0" y="227"/>
                      <a:pt x="0" y="227"/>
                      <a:pt x="0" y="227"/>
                    </a:cubicBezTo>
                    <a:cubicBezTo>
                      <a:pt x="0" y="185"/>
                      <a:pt x="33" y="152"/>
                      <a:pt x="75" y="152"/>
                    </a:cubicBezTo>
                    <a:cubicBezTo>
                      <a:pt x="75" y="152"/>
                      <a:pt x="812" y="152"/>
                      <a:pt x="887" y="152"/>
                    </a:cubicBezTo>
                    <a:cubicBezTo>
                      <a:pt x="971" y="152"/>
                      <a:pt x="979" y="294"/>
                      <a:pt x="1046" y="294"/>
                    </a:cubicBezTo>
                    <a:cubicBezTo>
                      <a:pt x="1113" y="294"/>
                      <a:pt x="2010" y="294"/>
                      <a:pt x="2010" y="294"/>
                    </a:cubicBezTo>
                    <a:cubicBezTo>
                      <a:pt x="2051" y="294"/>
                      <a:pt x="2085" y="328"/>
                      <a:pt x="2085" y="370"/>
                    </a:cubicBezTo>
                    <a:close/>
                    <a:moveTo>
                      <a:pt x="2010" y="9"/>
                    </a:moveTo>
                    <a:cubicBezTo>
                      <a:pt x="2010" y="9"/>
                      <a:pt x="1281" y="0"/>
                      <a:pt x="1197" y="9"/>
                    </a:cubicBezTo>
                    <a:cubicBezTo>
                      <a:pt x="1122" y="9"/>
                      <a:pt x="1105" y="135"/>
                      <a:pt x="1055" y="152"/>
                    </a:cubicBezTo>
                    <a:cubicBezTo>
                      <a:pt x="1541" y="152"/>
                      <a:pt x="1541" y="152"/>
                      <a:pt x="1541" y="152"/>
                    </a:cubicBezTo>
                    <a:cubicBezTo>
                      <a:pt x="1541" y="269"/>
                      <a:pt x="1541" y="269"/>
                      <a:pt x="1541" y="269"/>
                    </a:cubicBezTo>
                    <a:cubicBezTo>
                      <a:pt x="2085" y="269"/>
                      <a:pt x="2085" y="269"/>
                      <a:pt x="2085" y="269"/>
                    </a:cubicBezTo>
                    <a:cubicBezTo>
                      <a:pt x="2085" y="76"/>
                      <a:pt x="2085" y="76"/>
                      <a:pt x="2085" y="76"/>
                    </a:cubicBezTo>
                    <a:cubicBezTo>
                      <a:pt x="2085" y="42"/>
                      <a:pt x="2051" y="9"/>
                      <a:pt x="2010" y="9"/>
                    </a:cubicBezTo>
                    <a:close/>
                  </a:path>
                </a:pathLst>
              </a:custGeom>
              <a:solidFill>
                <a:schemeClr val="accent1"/>
              </a:solidFill>
              <a:ln>
                <a:solidFill>
                  <a:schemeClr val="bg2"/>
                </a:solid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sp>
          <p:nvSpPr>
            <p:cNvPr id="28" name="Rectangle 27"/>
            <p:cNvSpPr/>
            <p:nvPr/>
          </p:nvSpPr>
          <p:spPr>
            <a:xfrm>
              <a:off x="1792000" y="5252220"/>
              <a:ext cx="500458" cy="646331"/>
            </a:xfrm>
            <a:prstGeom prst="rect">
              <a:avLst/>
            </a:prstGeom>
          </p:spPr>
          <p:txBody>
            <a:bodyPr wrap="none">
              <a:spAutoFit/>
            </a:bodyPr>
            <a:lstStyle/>
            <a:p>
              <a:r>
                <a:rPr lang="en-US" sz="3600" dirty="0"/>
                <a:t>=</a:t>
              </a:r>
            </a:p>
          </p:txBody>
        </p:sp>
      </p:grpSp>
    </p:spTree>
    <p:extLst>
      <p:ext uri="{BB962C8B-B14F-4D97-AF65-F5344CB8AC3E}">
        <p14:creationId xmlns:p14="http://schemas.microsoft.com/office/powerpoint/2010/main" val="306028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5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22" presetClass="entr" presetSubtype="8" fill="hold" nodeType="withEffect">
                                  <p:stCondLst>
                                    <p:cond delay="150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par>
                                <p:cTn id="42" presetID="22" presetClass="entr" presetSubtype="8" fill="hold" nodeType="withEffect">
                                  <p:stCondLst>
                                    <p:cond delay="50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500"/>
                                        <p:tgtEl>
                                          <p:spTgt spid="2">
                                            <p:txEl>
                                              <p:pRg st="8" end="8"/>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500"/>
                                        <p:tgtEl>
                                          <p:spTgt spid="2">
                                            <p:txEl>
                                              <p:pRg st="9" end="9"/>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Effect transition="in" filter="fade">
                                      <p:cBhvr>
                                        <p:cTn id="58" dur="500"/>
                                        <p:tgtEl>
                                          <p:spTgt spid="2">
                                            <p:txEl>
                                              <p:pRg st="10" end="1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storage types</a:t>
            </a:r>
            <a:endParaRPr lang="en-US" dirty="0"/>
          </a:p>
        </p:txBody>
      </p:sp>
      <p:sp>
        <p:nvSpPr>
          <p:cNvPr id="2" name="Text Placeholder 1"/>
          <p:cNvSpPr>
            <a:spLocks noGrp="1"/>
          </p:cNvSpPr>
          <p:nvPr>
            <p:ph type="body" sz="quarter" idx="10"/>
          </p:nvPr>
        </p:nvSpPr>
        <p:spPr>
          <a:xfrm>
            <a:off x="274638" y="1212850"/>
            <a:ext cx="11887200" cy="461665"/>
          </a:xfrm>
        </p:spPr>
        <p:txBody>
          <a:bodyPr/>
          <a:lstStyle/>
          <a:p>
            <a:pPr lvl="1"/>
            <a:r>
              <a:rPr lang="en-US" dirty="0" smtClean="0"/>
              <a:t>Block blobs, page blobs and disks, tables and queues, and files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59502827"/>
              </p:ext>
            </p:extLst>
          </p:nvPr>
        </p:nvGraphicFramePr>
        <p:xfrm>
          <a:off x="274638" y="1675814"/>
          <a:ext cx="11887200" cy="4645152"/>
        </p:xfrm>
        <a:graphic>
          <a:graphicData uri="http://schemas.openxmlformats.org/drawingml/2006/table">
            <a:tbl>
              <a:tblPr/>
              <a:tblGrid>
                <a:gridCol w="2377440">
                  <a:extLst>
                    <a:ext uri="{9D8B030D-6E8A-4147-A177-3AD203B41FA5}">
                      <a16:colId xmlns:a16="http://schemas.microsoft.com/office/drawing/2014/main" val="20000"/>
                    </a:ext>
                  </a:extLst>
                </a:gridCol>
                <a:gridCol w="2377440">
                  <a:extLst>
                    <a:ext uri="{9D8B030D-6E8A-4147-A177-3AD203B41FA5}">
                      <a16:colId xmlns:a16="http://schemas.microsoft.com/office/drawing/2014/main" val="20001"/>
                    </a:ext>
                  </a:extLst>
                </a:gridCol>
                <a:gridCol w="2377440">
                  <a:extLst>
                    <a:ext uri="{9D8B030D-6E8A-4147-A177-3AD203B41FA5}">
                      <a16:colId xmlns:a16="http://schemas.microsoft.com/office/drawing/2014/main" val="20002"/>
                    </a:ext>
                  </a:extLst>
                </a:gridCol>
                <a:gridCol w="237744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0">
                <a:tc>
                  <a:txBody>
                    <a:bodyPr/>
                    <a:lstStyle/>
                    <a:p>
                      <a:pPr algn="l">
                        <a:lnSpc>
                          <a:spcPct val="90000"/>
                        </a:lnSpc>
                      </a:pPr>
                      <a:endParaRPr lang="en-US" sz="1400" dirty="0">
                        <a:gradFill>
                          <a:gsLst>
                            <a:gs pos="12389">
                              <a:schemeClr val="bg1"/>
                            </a:gs>
                            <a:gs pos="46000">
                              <a:schemeClr val="bg1"/>
                            </a:gs>
                          </a:gsLst>
                          <a:lin ang="5400000" scaled="0"/>
                        </a:gradFill>
                      </a:endParaRPr>
                    </a:p>
                  </a:txBody>
                  <a:tcPr marL="182880" marR="182880" marT="146304" marB="146304">
                    <a:lnL>
                      <a:noFill/>
                    </a:lnL>
                    <a:lnR>
                      <a:noFill/>
                    </a:lnR>
                    <a:lnT>
                      <a:noFill/>
                    </a:lnT>
                    <a:lnB>
                      <a:noFill/>
                    </a:lnB>
                    <a:solidFill>
                      <a:schemeClr val="accent2"/>
                    </a:solidFill>
                  </a:tcPr>
                </a:tc>
                <a:tc>
                  <a:txBody>
                    <a:bodyPr/>
                    <a:lstStyle/>
                    <a:p>
                      <a:pPr algn="l">
                        <a:lnSpc>
                          <a:spcPct val="90000"/>
                        </a:lnSpc>
                      </a:pPr>
                      <a:r>
                        <a:rPr lang="en-US" sz="1600" dirty="0">
                          <a:gradFill>
                            <a:gsLst>
                              <a:gs pos="12389">
                                <a:schemeClr val="bg1"/>
                              </a:gs>
                              <a:gs pos="46000">
                                <a:schemeClr val="bg1"/>
                              </a:gs>
                            </a:gsLst>
                            <a:lin ang="5400000" scaled="0"/>
                          </a:gradFill>
                        </a:rPr>
                        <a:t>Locally Redundant Storage (LRS)</a:t>
                      </a:r>
                    </a:p>
                  </a:txBody>
                  <a:tcPr marL="182880" marR="182880" marT="146304" marB="146304">
                    <a:lnL>
                      <a:noFill/>
                    </a:lnL>
                    <a:lnR>
                      <a:noFill/>
                    </a:lnR>
                    <a:lnT>
                      <a:noFill/>
                    </a:lnT>
                    <a:lnB>
                      <a:noFill/>
                    </a:lnB>
                    <a:solidFill>
                      <a:schemeClr val="accent2"/>
                    </a:solidFill>
                  </a:tcPr>
                </a:tc>
                <a:tc>
                  <a:txBody>
                    <a:bodyPr/>
                    <a:lstStyle/>
                    <a:p>
                      <a:pPr algn="l">
                        <a:lnSpc>
                          <a:spcPct val="90000"/>
                        </a:lnSpc>
                      </a:pPr>
                      <a:r>
                        <a:rPr lang="en-US" sz="1600" dirty="0">
                          <a:gradFill>
                            <a:gsLst>
                              <a:gs pos="12389">
                                <a:schemeClr val="bg1"/>
                              </a:gs>
                              <a:gs pos="46000">
                                <a:schemeClr val="bg1"/>
                              </a:gs>
                            </a:gsLst>
                            <a:lin ang="5400000" scaled="0"/>
                          </a:gradFill>
                        </a:rPr>
                        <a:t>Zone Redundant Storage (ZRS)</a:t>
                      </a:r>
                    </a:p>
                  </a:txBody>
                  <a:tcPr marL="182880" marR="182880" marT="146304" marB="146304">
                    <a:lnL>
                      <a:noFill/>
                    </a:lnL>
                    <a:lnR>
                      <a:noFill/>
                    </a:lnR>
                    <a:lnT>
                      <a:noFill/>
                    </a:lnT>
                    <a:lnB>
                      <a:noFill/>
                    </a:lnB>
                    <a:solidFill>
                      <a:schemeClr val="accent2"/>
                    </a:solidFill>
                  </a:tcPr>
                </a:tc>
                <a:tc>
                  <a:txBody>
                    <a:bodyPr/>
                    <a:lstStyle/>
                    <a:p>
                      <a:pPr algn="l">
                        <a:lnSpc>
                          <a:spcPct val="90000"/>
                        </a:lnSpc>
                      </a:pPr>
                      <a:r>
                        <a:rPr lang="en-US" sz="1600" dirty="0">
                          <a:gradFill>
                            <a:gsLst>
                              <a:gs pos="12389">
                                <a:schemeClr val="bg1"/>
                              </a:gs>
                              <a:gs pos="46000">
                                <a:schemeClr val="bg1"/>
                              </a:gs>
                            </a:gsLst>
                            <a:lin ang="5400000" scaled="0"/>
                          </a:gradFill>
                        </a:rPr>
                        <a:t>Geographically Redundant Storage (GRS)</a:t>
                      </a:r>
                    </a:p>
                  </a:txBody>
                  <a:tcPr marL="182880" marR="182880" marT="146304" marB="146304">
                    <a:lnL>
                      <a:noFill/>
                    </a:lnL>
                    <a:lnR>
                      <a:noFill/>
                    </a:lnR>
                    <a:lnT>
                      <a:noFill/>
                    </a:lnT>
                    <a:lnB>
                      <a:noFill/>
                    </a:lnB>
                    <a:solidFill>
                      <a:schemeClr val="accent2"/>
                    </a:solidFill>
                  </a:tcPr>
                </a:tc>
                <a:tc>
                  <a:txBody>
                    <a:bodyPr/>
                    <a:lstStyle/>
                    <a:p>
                      <a:pPr algn="l">
                        <a:lnSpc>
                          <a:spcPct val="90000"/>
                        </a:lnSpc>
                      </a:pPr>
                      <a:r>
                        <a:rPr lang="en-US" sz="1600" dirty="0" smtClean="0">
                          <a:gradFill>
                            <a:gsLst>
                              <a:gs pos="12389">
                                <a:schemeClr val="bg1"/>
                              </a:gs>
                              <a:gs pos="46000">
                                <a:schemeClr val="bg1"/>
                              </a:gs>
                            </a:gsLst>
                            <a:lin ang="5400000" scaled="0"/>
                          </a:gradFill>
                        </a:rPr>
                        <a:t>Read-Access Geographically </a:t>
                      </a:r>
                      <a:r>
                        <a:rPr lang="en-US" sz="1600" dirty="0">
                          <a:gradFill>
                            <a:gsLst>
                              <a:gs pos="12389">
                                <a:schemeClr val="bg1"/>
                              </a:gs>
                              <a:gs pos="46000">
                                <a:schemeClr val="bg1"/>
                              </a:gs>
                            </a:gsLst>
                            <a:lin ang="5400000" scaled="0"/>
                          </a:gradFill>
                        </a:rPr>
                        <a:t>Redundant Storage </a:t>
                      </a:r>
                      <a:r>
                        <a:rPr lang="en-US" sz="1600" dirty="0" smtClean="0">
                          <a:gradFill>
                            <a:gsLst>
                              <a:gs pos="12389">
                                <a:schemeClr val="bg1"/>
                              </a:gs>
                              <a:gs pos="46000">
                                <a:schemeClr val="bg1"/>
                              </a:gs>
                            </a:gsLst>
                            <a:lin ang="5400000" scaled="0"/>
                          </a:gradFill>
                        </a:rPr>
                        <a:t/>
                      </a:r>
                      <a:br>
                        <a:rPr lang="en-US" sz="1600" dirty="0" smtClean="0">
                          <a:gradFill>
                            <a:gsLst>
                              <a:gs pos="12389">
                                <a:schemeClr val="bg1"/>
                              </a:gs>
                              <a:gs pos="46000">
                                <a:schemeClr val="bg1"/>
                              </a:gs>
                            </a:gsLst>
                            <a:lin ang="5400000" scaled="0"/>
                          </a:gradFill>
                        </a:rPr>
                      </a:br>
                      <a:r>
                        <a:rPr lang="en-US" sz="1600" dirty="0" smtClean="0">
                          <a:gradFill>
                            <a:gsLst>
                              <a:gs pos="12389">
                                <a:schemeClr val="bg1"/>
                              </a:gs>
                              <a:gs pos="46000">
                                <a:schemeClr val="bg1"/>
                              </a:gs>
                            </a:gsLst>
                            <a:lin ang="5400000" scaled="0"/>
                          </a:gradFill>
                        </a:rPr>
                        <a:t>(</a:t>
                      </a:r>
                      <a:r>
                        <a:rPr lang="en-US" sz="1600" dirty="0">
                          <a:gradFill>
                            <a:gsLst>
                              <a:gs pos="12389">
                                <a:schemeClr val="bg1"/>
                              </a:gs>
                              <a:gs pos="46000">
                                <a:schemeClr val="bg1"/>
                              </a:gs>
                            </a:gsLst>
                            <a:lin ang="5400000" scaled="0"/>
                          </a:gradFill>
                        </a:rPr>
                        <a:t>RA-GRS)</a:t>
                      </a:r>
                    </a:p>
                  </a:txBody>
                  <a:tcPr marL="182880" marR="182880" marT="146304" marB="146304">
                    <a:lnL>
                      <a:noFill/>
                    </a:lnL>
                    <a:lnR>
                      <a:noFill/>
                    </a:lnR>
                    <a:lnT>
                      <a:noFill/>
                    </a:lnT>
                    <a:lnB>
                      <a:noFill/>
                    </a:lnB>
                    <a:solidFill>
                      <a:schemeClr val="accent2"/>
                    </a:solidFill>
                  </a:tcPr>
                </a:tc>
                <a:extLst>
                  <a:ext uri="{0D108BD9-81ED-4DB2-BD59-A6C34878D82A}">
                    <a16:rowId xmlns:a16="http://schemas.microsoft.com/office/drawing/2014/main" val="10000"/>
                  </a:ext>
                </a:extLst>
              </a:tr>
              <a:tr h="0">
                <a:tc>
                  <a:txBody>
                    <a:bodyPr/>
                    <a:lstStyle/>
                    <a:p>
                      <a:pPr algn="l">
                        <a:lnSpc>
                          <a:spcPct val="90000"/>
                        </a:lnSpc>
                      </a:pPr>
                      <a:r>
                        <a:rPr lang="en-US" sz="1400" dirty="0">
                          <a:gradFill>
                            <a:gsLst>
                              <a:gs pos="78761">
                                <a:schemeClr val="tx1"/>
                              </a:gs>
                              <a:gs pos="57000">
                                <a:schemeClr val="tx1"/>
                              </a:gs>
                            </a:gsLst>
                            <a:lin ang="5400000" scaled="0"/>
                          </a:gradFill>
                        </a:rPr>
                        <a:t>How it works</a:t>
                      </a:r>
                    </a:p>
                  </a:txBody>
                  <a:tcPr marL="182880" marR="182880" marT="146304" marB="146304">
                    <a:lnL>
                      <a:noFill/>
                    </a:lnL>
                    <a:lnR>
                      <a:noFill/>
                    </a:lnR>
                    <a:lnT>
                      <a:noFill/>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Makes multiple synchronous copies </a:t>
                      </a:r>
                      <a:r>
                        <a:rPr lang="en-US" sz="1400" dirty="0" smtClean="0">
                          <a:gradFill>
                            <a:gsLst>
                              <a:gs pos="78761">
                                <a:schemeClr val="tx1"/>
                              </a:gs>
                              <a:gs pos="57000">
                                <a:schemeClr val="tx1"/>
                              </a:gs>
                            </a:gsLst>
                            <a:lin ang="5400000" scaled="0"/>
                          </a:gradFill>
                        </a:rPr>
                        <a:t/>
                      </a:r>
                      <a:br>
                        <a:rPr lang="en-US" sz="1400" dirty="0" smtClean="0">
                          <a:gradFill>
                            <a:gsLst>
                              <a:gs pos="78761">
                                <a:schemeClr val="tx1"/>
                              </a:gs>
                              <a:gs pos="57000">
                                <a:schemeClr val="tx1"/>
                              </a:gs>
                            </a:gsLst>
                            <a:lin ang="5400000" scaled="0"/>
                          </a:gradFill>
                        </a:rPr>
                      </a:br>
                      <a:r>
                        <a:rPr lang="en-US" sz="1400" dirty="0" smtClean="0">
                          <a:gradFill>
                            <a:gsLst>
                              <a:gs pos="78761">
                                <a:schemeClr val="tx1"/>
                              </a:gs>
                              <a:gs pos="57000">
                                <a:schemeClr val="tx1"/>
                              </a:gs>
                            </a:gsLst>
                            <a:lin ang="5400000" scaled="0"/>
                          </a:gradFill>
                        </a:rPr>
                        <a:t>of </a:t>
                      </a:r>
                      <a:r>
                        <a:rPr lang="en-US" sz="1400" dirty="0">
                          <a:gradFill>
                            <a:gsLst>
                              <a:gs pos="78761">
                                <a:schemeClr val="tx1"/>
                              </a:gs>
                              <a:gs pos="57000">
                                <a:schemeClr val="tx1"/>
                              </a:gs>
                            </a:gsLst>
                            <a:lin ang="5400000" scaled="0"/>
                          </a:gradFill>
                        </a:rPr>
                        <a:t>your data within </a:t>
                      </a:r>
                      <a:r>
                        <a:rPr lang="en-US" sz="1400" dirty="0" smtClean="0">
                          <a:gradFill>
                            <a:gsLst>
                              <a:gs pos="78761">
                                <a:schemeClr val="tx1"/>
                              </a:gs>
                              <a:gs pos="57000">
                                <a:schemeClr val="tx1"/>
                              </a:gs>
                            </a:gsLst>
                            <a:lin ang="5400000" scaled="0"/>
                          </a:gradFill>
                        </a:rPr>
                        <a:t/>
                      </a:r>
                      <a:br>
                        <a:rPr lang="en-US" sz="1400" dirty="0" smtClean="0">
                          <a:gradFill>
                            <a:gsLst>
                              <a:gs pos="78761">
                                <a:schemeClr val="tx1"/>
                              </a:gs>
                              <a:gs pos="57000">
                                <a:schemeClr val="tx1"/>
                              </a:gs>
                            </a:gsLst>
                            <a:lin ang="5400000" scaled="0"/>
                          </a:gradFill>
                        </a:rPr>
                      </a:br>
                      <a:r>
                        <a:rPr lang="en-US" sz="1400" dirty="0" smtClean="0">
                          <a:gradFill>
                            <a:gsLst>
                              <a:gs pos="78761">
                                <a:schemeClr val="tx1"/>
                              </a:gs>
                              <a:gs pos="57000">
                                <a:schemeClr val="tx1"/>
                              </a:gs>
                            </a:gsLst>
                            <a:lin ang="5400000" scaled="0"/>
                          </a:gradFill>
                        </a:rPr>
                        <a:t>a </a:t>
                      </a:r>
                      <a:r>
                        <a:rPr lang="en-US" sz="1400" dirty="0">
                          <a:gradFill>
                            <a:gsLst>
                              <a:gs pos="78761">
                                <a:schemeClr val="tx1"/>
                              </a:gs>
                              <a:gs pos="57000">
                                <a:schemeClr val="tx1"/>
                              </a:gs>
                            </a:gsLst>
                            <a:lin ang="5400000" scaled="0"/>
                          </a:gradFill>
                        </a:rPr>
                        <a:t>single datacenter</a:t>
                      </a:r>
                    </a:p>
                  </a:txBody>
                  <a:tcPr marL="182880" marR="182880" marT="146304" marB="146304">
                    <a:lnL>
                      <a:noFill/>
                    </a:lnL>
                    <a:lnR>
                      <a:noFill/>
                    </a:lnR>
                    <a:lnT>
                      <a:noFill/>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Stores three copies </a:t>
                      </a:r>
                      <a:r>
                        <a:rPr lang="en-US" sz="1400" dirty="0" smtClean="0">
                          <a:gradFill>
                            <a:gsLst>
                              <a:gs pos="78761">
                                <a:schemeClr val="tx1"/>
                              </a:gs>
                              <a:gs pos="57000">
                                <a:schemeClr val="tx1"/>
                              </a:gs>
                            </a:gsLst>
                            <a:lin ang="5400000" scaled="0"/>
                          </a:gradFill>
                        </a:rPr>
                        <a:t/>
                      </a:r>
                      <a:br>
                        <a:rPr lang="en-US" sz="1400" dirty="0" smtClean="0">
                          <a:gradFill>
                            <a:gsLst>
                              <a:gs pos="78761">
                                <a:schemeClr val="tx1"/>
                              </a:gs>
                              <a:gs pos="57000">
                                <a:schemeClr val="tx1"/>
                              </a:gs>
                            </a:gsLst>
                            <a:lin ang="5400000" scaled="0"/>
                          </a:gradFill>
                        </a:rPr>
                      </a:br>
                      <a:r>
                        <a:rPr lang="en-US" sz="1400" dirty="0" smtClean="0">
                          <a:gradFill>
                            <a:gsLst>
                              <a:gs pos="78761">
                                <a:schemeClr val="tx1"/>
                              </a:gs>
                              <a:gs pos="57000">
                                <a:schemeClr val="tx1"/>
                              </a:gs>
                            </a:gsLst>
                            <a:lin ang="5400000" scaled="0"/>
                          </a:gradFill>
                        </a:rPr>
                        <a:t>of </a:t>
                      </a:r>
                      <a:r>
                        <a:rPr lang="en-US" sz="1400" dirty="0">
                          <a:gradFill>
                            <a:gsLst>
                              <a:gs pos="78761">
                                <a:schemeClr val="tx1"/>
                              </a:gs>
                              <a:gs pos="57000">
                                <a:schemeClr val="tx1"/>
                              </a:gs>
                            </a:gsLst>
                            <a:lin ang="5400000" scaled="0"/>
                          </a:gradFill>
                        </a:rPr>
                        <a:t>data across multiple </a:t>
                      </a:r>
                      <a:r>
                        <a:rPr lang="en-US" sz="1400" dirty="0" smtClean="0">
                          <a:gradFill>
                            <a:gsLst>
                              <a:gs pos="78761">
                                <a:schemeClr val="tx1"/>
                              </a:gs>
                              <a:gs pos="57000">
                                <a:schemeClr val="tx1"/>
                              </a:gs>
                            </a:gsLst>
                            <a:lin ang="5400000" scaled="0"/>
                          </a:gradFill>
                        </a:rPr>
                        <a:t>datacenters </a:t>
                      </a:r>
                      <a:r>
                        <a:rPr lang="en-US" sz="1400" dirty="0">
                          <a:gradFill>
                            <a:gsLst>
                              <a:gs pos="78761">
                                <a:schemeClr val="tx1"/>
                              </a:gs>
                              <a:gs pos="57000">
                                <a:schemeClr val="tx1"/>
                              </a:gs>
                            </a:gsLst>
                            <a:lin ang="5400000" scaled="0"/>
                          </a:gradFill>
                        </a:rPr>
                        <a:t>within </a:t>
                      </a:r>
                      <a:r>
                        <a:rPr lang="en-US" sz="1400" dirty="0" smtClean="0">
                          <a:gradFill>
                            <a:gsLst>
                              <a:gs pos="78761">
                                <a:schemeClr val="tx1"/>
                              </a:gs>
                              <a:gs pos="57000">
                                <a:schemeClr val="tx1"/>
                              </a:gs>
                            </a:gsLst>
                            <a:lin ang="5400000" scaled="0"/>
                          </a:gradFill>
                        </a:rPr>
                        <a:t/>
                      </a:r>
                      <a:br>
                        <a:rPr lang="en-US" sz="1400" dirty="0" smtClean="0">
                          <a:gradFill>
                            <a:gsLst>
                              <a:gs pos="78761">
                                <a:schemeClr val="tx1"/>
                              </a:gs>
                              <a:gs pos="57000">
                                <a:schemeClr val="tx1"/>
                              </a:gs>
                            </a:gsLst>
                            <a:lin ang="5400000" scaled="0"/>
                          </a:gradFill>
                        </a:rPr>
                      </a:br>
                      <a:r>
                        <a:rPr lang="en-US" sz="1400" dirty="0" smtClean="0">
                          <a:gradFill>
                            <a:gsLst>
                              <a:gs pos="78761">
                                <a:schemeClr val="tx1"/>
                              </a:gs>
                              <a:gs pos="57000">
                                <a:schemeClr val="tx1"/>
                              </a:gs>
                            </a:gsLst>
                            <a:lin ang="5400000" scaled="0"/>
                          </a:gradFill>
                        </a:rPr>
                        <a:t>or </a:t>
                      </a:r>
                      <a:r>
                        <a:rPr lang="en-US" sz="1400" dirty="0">
                          <a:gradFill>
                            <a:gsLst>
                              <a:gs pos="78761">
                                <a:schemeClr val="tx1"/>
                              </a:gs>
                              <a:gs pos="57000">
                                <a:schemeClr val="tx1"/>
                              </a:gs>
                            </a:gsLst>
                            <a:lin ang="5400000" scaled="0"/>
                          </a:gradFill>
                        </a:rPr>
                        <a:t>across regions. </a:t>
                      </a:r>
                      <a:r>
                        <a:rPr lang="en-US" sz="1400" dirty="0" smtClean="0">
                          <a:gradFill>
                            <a:gsLst>
                              <a:gs pos="78761">
                                <a:schemeClr val="tx1"/>
                              </a:gs>
                              <a:gs pos="57000">
                                <a:schemeClr val="tx1"/>
                              </a:gs>
                            </a:gsLst>
                            <a:lin ang="5400000" scaled="0"/>
                          </a:gradFill>
                        </a:rPr>
                        <a:t/>
                      </a:r>
                      <a:br>
                        <a:rPr lang="en-US" sz="1400" dirty="0" smtClean="0">
                          <a:gradFill>
                            <a:gsLst>
                              <a:gs pos="78761">
                                <a:schemeClr val="tx1"/>
                              </a:gs>
                              <a:gs pos="57000">
                                <a:schemeClr val="tx1"/>
                              </a:gs>
                            </a:gsLst>
                            <a:lin ang="5400000" scaled="0"/>
                          </a:gradFill>
                        </a:rPr>
                      </a:br>
                      <a:r>
                        <a:rPr lang="en-US" sz="1400" dirty="0" smtClean="0">
                          <a:gradFill>
                            <a:gsLst>
                              <a:gs pos="78761">
                                <a:schemeClr val="tx1"/>
                              </a:gs>
                              <a:gs pos="57000">
                                <a:schemeClr val="tx1"/>
                              </a:gs>
                            </a:gsLst>
                            <a:lin ang="5400000" scaled="0"/>
                          </a:gradFill>
                        </a:rPr>
                        <a:t>For </a:t>
                      </a:r>
                      <a:r>
                        <a:rPr lang="en-US" sz="1400" dirty="0">
                          <a:gradFill>
                            <a:gsLst>
                              <a:gs pos="78761">
                                <a:schemeClr val="tx1"/>
                              </a:gs>
                              <a:gs pos="57000">
                                <a:schemeClr val="tx1"/>
                              </a:gs>
                            </a:gsLst>
                            <a:lin ang="5400000" scaled="0"/>
                          </a:gradFill>
                        </a:rPr>
                        <a:t>block blobs </a:t>
                      </a:r>
                      <a:r>
                        <a:rPr lang="en-US" sz="1400" dirty="0" smtClean="0">
                          <a:gradFill>
                            <a:gsLst>
                              <a:gs pos="78761">
                                <a:schemeClr val="tx1"/>
                              </a:gs>
                              <a:gs pos="57000">
                                <a:schemeClr val="tx1"/>
                              </a:gs>
                            </a:gsLst>
                            <a:lin ang="5400000" scaled="0"/>
                          </a:gradFill>
                        </a:rPr>
                        <a:t>only</a:t>
                      </a:r>
                      <a:endParaRPr lang="en-US" sz="1400" dirty="0">
                        <a:gradFill>
                          <a:gsLst>
                            <a:gs pos="78761">
                              <a:schemeClr val="tx1"/>
                            </a:gs>
                            <a:gs pos="57000">
                              <a:schemeClr val="tx1"/>
                            </a:gs>
                          </a:gsLst>
                          <a:lin ang="5400000" scaled="0"/>
                        </a:gradFill>
                      </a:endParaRPr>
                    </a:p>
                  </a:txBody>
                  <a:tcPr marL="182880" marR="182880" marT="146304" marB="146304">
                    <a:lnL>
                      <a:noFill/>
                    </a:lnL>
                    <a:lnR>
                      <a:noFill/>
                    </a:lnR>
                    <a:lnT>
                      <a:noFill/>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Same as LRS, plus multiple asynchronous copies to a second datacenter hundreds </a:t>
                      </a:r>
                      <a:r>
                        <a:rPr lang="en-US" sz="1400" dirty="0" smtClean="0">
                          <a:gradFill>
                            <a:gsLst>
                              <a:gs pos="78761">
                                <a:schemeClr val="tx1"/>
                              </a:gs>
                              <a:gs pos="57000">
                                <a:schemeClr val="tx1"/>
                              </a:gs>
                            </a:gsLst>
                            <a:lin ang="5400000" scaled="0"/>
                          </a:gradFill>
                        </a:rPr>
                        <a:t/>
                      </a:r>
                      <a:br>
                        <a:rPr lang="en-US" sz="1400" dirty="0" smtClean="0">
                          <a:gradFill>
                            <a:gsLst>
                              <a:gs pos="78761">
                                <a:schemeClr val="tx1"/>
                              </a:gs>
                              <a:gs pos="57000">
                                <a:schemeClr val="tx1"/>
                              </a:gs>
                            </a:gsLst>
                            <a:lin ang="5400000" scaled="0"/>
                          </a:gradFill>
                        </a:rPr>
                      </a:br>
                      <a:r>
                        <a:rPr lang="en-US" sz="1400" dirty="0" smtClean="0">
                          <a:gradFill>
                            <a:gsLst>
                              <a:gs pos="78761">
                                <a:schemeClr val="tx1"/>
                              </a:gs>
                              <a:gs pos="57000">
                                <a:schemeClr val="tx1"/>
                              </a:gs>
                            </a:gsLst>
                            <a:lin ang="5400000" scaled="0"/>
                          </a:gradFill>
                        </a:rPr>
                        <a:t>of </a:t>
                      </a:r>
                      <a:r>
                        <a:rPr lang="en-US" sz="1400" dirty="0">
                          <a:gradFill>
                            <a:gsLst>
                              <a:gs pos="78761">
                                <a:schemeClr val="tx1"/>
                              </a:gs>
                              <a:gs pos="57000">
                                <a:schemeClr val="tx1"/>
                              </a:gs>
                            </a:gsLst>
                            <a:lin ang="5400000" scaled="0"/>
                          </a:gradFill>
                        </a:rPr>
                        <a:t>miles away</a:t>
                      </a:r>
                    </a:p>
                  </a:txBody>
                  <a:tcPr marL="182880" marR="182880" marT="146304" marB="146304">
                    <a:lnL>
                      <a:noFill/>
                    </a:lnL>
                    <a:lnR>
                      <a:noFill/>
                    </a:lnR>
                    <a:lnT>
                      <a:noFill/>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Same as GRS, plus read access to the secondary datacenter</a:t>
                      </a:r>
                    </a:p>
                  </a:txBody>
                  <a:tcPr marL="182880" marR="182880" marT="146304" marB="146304">
                    <a:lnL>
                      <a:noFill/>
                    </a:lnL>
                    <a:lnR>
                      <a:noFill/>
                    </a:lnR>
                    <a:lnT>
                      <a:noFill/>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algn="l">
                        <a:lnSpc>
                          <a:spcPct val="90000"/>
                        </a:lnSpc>
                      </a:pPr>
                      <a:r>
                        <a:rPr lang="en-US" sz="1400" dirty="0">
                          <a:gradFill>
                            <a:gsLst>
                              <a:gs pos="78761">
                                <a:schemeClr val="tx1"/>
                              </a:gs>
                              <a:gs pos="57000">
                                <a:schemeClr val="tx1"/>
                              </a:gs>
                            </a:gsLst>
                            <a:lin ang="5400000" scaled="0"/>
                          </a:gradFill>
                        </a:rPr>
                        <a:t>Total copies</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3</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3</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6</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6</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pPr algn="l">
                        <a:lnSpc>
                          <a:spcPct val="90000"/>
                        </a:lnSpc>
                      </a:pPr>
                      <a:r>
                        <a:rPr lang="en-US" sz="1400">
                          <a:gradFill>
                            <a:gsLst>
                              <a:gs pos="78761">
                                <a:schemeClr val="tx1"/>
                              </a:gs>
                              <a:gs pos="57000">
                                <a:schemeClr val="tx1"/>
                              </a:gs>
                            </a:gsLst>
                            <a:lin ang="5400000" scaled="0"/>
                          </a:gradFill>
                        </a:rPr>
                        <a:t>Why use it</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For economical </a:t>
                      </a:r>
                      <a:r>
                        <a:rPr lang="en-US" sz="1400" dirty="0" smtClean="0">
                          <a:gradFill>
                            <a:gsLst>
                              <a:gs pos="78761">
                                <a:schemeClr val="tx1"/>
                              </a:gs>
                              <a:gs pos="57000">
                                <a:schemeClr val="tx1"/>
                              </a:gs>
                            </a:gsLst>
                            <a:lin ang="5400000" scaled="0"/>
                          </a:gradFill>
                        </a:rPr>
                        <a:t/>
                      </a:r>
                      <a:br>
                        <a:rPr lang="en-US" sz="1400" dirty="0" smtClean="0">
                          <a:gradFill>
                            <a:gsLst>
                              <a:gs pos="78761">
                                <a:schemeClr val="tx1"/>
                              </a:gs>
                              <a:gs pos="57000">
                                <a:schemeClr val="tx1"/>
                              </a:gs>
                            </a:gsLst>
                            <a:lin ang="5400000" scaled="0"/>
                          </a:gradFill>
                        </a:rPr>
                      </a:br>
                      <a:r>
                        <a:rPr lang="en-US" sz="1400" dirty="0" smtClean="0">
                          <a:gradFill>
                            <a:gsLst>
                              <a:gs pos="78761">
                                <a:schemeClr val="tx1"/>
                              </a:gs>
                              <a:gs pos="57000">
                                <a:schemeClr val="tx1"/>
                              </a:gs>
                            </a:gsLst>
                            <a:lin ang="5400000" scaled="0"/>
                          </a:gradFill>
                        </a:rPr>
                        <a:t>local </a:t>
                      </a:r>
                      <a:r>
                        <a:rPr lang="en-US" sz="1400" dirty="0">
                          <a:gradFill>
                            <a:gsLst>
                              <a:gs pos="78761">
                                <a:schemeClr val="tx1"/>
                              </a:gs>
                              <a:gs pos="57000">
                                <a:schemeClr val="tx1"/>
                              </a:gs>
                            </a:gsLst>
                            <a:lin ang="5400000" scaled="0"/>
                          </a:gradFill>
                        </a:rPr>
                        <a:t>storage or data governance compliance</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An economical, higher durability option for block blob storage</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For protection against </a:t>
                      </a:r>
                      <a:r>
                        <a:rPr lang="en-US" sz="1400" dirty="0" smtClean="0">
                          <a:gradFill>
                            <a:gsLst>
                              <a:gs pos="78761">
                                <a:schemeClr val="tx1"/>
                              </a:gs>
                              <a:gs pos="57000">
                                <a:schemeClr val="tx1"/>
                              </a:gs>
                            </a:gsLst>
                            <a:lin ang="5400000" scaled="0"/>
                          </a:gradFill>
                        </a:rPr>
                        <a:t/>
                      </a:r>
                      <a:br>
                        <a:rPr lang="en-US" sz="1400" dirty="0" smtClean="0">
                          <a:gradFill>
                            <a:gsLst>
                              <a:gs pos="78761">
                                <a:schemeClr val="tx1"/>
                              </a:gs>
                              <a:gs pos="57000">
                                <a:schemeClr val="tx1"/>
                              </a:gs>
                            </a:gsLst>
                            <a:lin ang="5400000" scaled="0"/>
                          </a:gradFill>
                        </a:rPr>
                      </a:br>
                      <a:r>
                        <a:rPr lang="en-US" sz="1400" dirty="0" smtClean="0">
                          <a:gradFill>
                            <a:gsLst>
                              <a:gs pos="78761">
                                <a:schemeClr val="tx1"/>
                              </a:gs>
                              <a:gs pos="57000">
                                <a:schemeClr val="tx1"/>
                              </a:gs>
                            </a:gsLst>
                            <a:lin ang="5400000" scaled="0"/>
                          </a:gradFill>
                        </a:rPr>
                        <a:t>a </a:t>
                      </a:r>
                      <a:r>
                        <a:rPr lang="en-US" sz="1400" dirty="0">
                          <a:gradFill>
                            <a:gsLst>
                              <a:gs pos="78761">
                                <a:schemeClr val="tx1"/>
                              </a:gs>
                              <a:gs pos="57000">
                                <a:schemeClr val="tx1"/>
                              </a:gs>
                            </a:gsLst>
                            <a:lin ang="5400000" scaled="0"/>
                          </a:gradFill>
                        </a:rPr>
                        <a:t>major datacenter outage or disaster</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Provides read access </a:t>
                      </a:r>
                      <a:r>
                        <a:rPr lang="en-US" sz="1400" dirty="0" smtClean="0">
                          <a:gradFill>
                            <a:gsLst>
                              <a:gs pos="78761">
                                <a:schemeClr val="tx1"/>
                              </a:gs>
                              <a:gs pos="57000">
                                <a:schemeClr val="tx1"/>
                              </a:gs>
                            </a:gsLst>
                            <a:lin ang="5400000" scaled="0"/>
                          </a:gradFill>
                        </a:rPr>
                        <a:t>to </a:t>
                      </a:r>
                      <a:r>
                        <a:rPr lang="en-US" sz="1400" dirty="0">
                          <a:gradFill>
                            <a:gsLst>
                              <a:gs pos="78761">
                                <a:schemeClr val="tx1"/>
                              </a:gs>
                              <a:gs pos="57000">
                                <a:schemeClr val="tx1"/>
                              </a:gs>
                            </a:gsLst>
                            <a:lin ang="5400000" scaled="0"/>
                          </a:gradFill>
                        </a:rPr>
                        <a:t>data during an outage, for maximum data availability and durability</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pPr algn="l">
                        <a:lnSpc>
                          <a:spcPct val="90000"/>
                        </a:lnSpc>
                      </a:pPr>
                      <a:r>
                        <a:rPr lang="en-US" sz="1400" dirty="0">
                          <a:gradFill>
                            <a:gsLst>
                              <a:gs pos="78761">
                                <a:schemeClr val="tx1"/>
                              </a:gs>
                              <a:gs pos="57000">
                                <a:schemeClr val="tx1"/>
                              </a:gs>
                            </a:gsLst>
                            <a:lin ang="5400000" scaled="0"/>
                          </a:gradFill>
                        </a:rPr>
                        <a:t>Availability SLA</a:t>
                      </a:r>
                    </a:p>
                  </a:txBody>
                  <a:tcPr marL="182880" marR="182880" marT="146304" marB="146304">
                    <a:lnL>
                      <a:noFill/>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99.9% read/write</a:t>
                      </a:r>
                    </a:p>
                  </a:txBody>
                  <a:tcPr marL="182880" marR="182880" marT="146304" marB="146304">
                    <a:lnL>
                      <a:noFill/>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99.9% read/write</a:t>
                      </a:r>
                    </a:p>
                  </a:txBody>
                  <a:tcPr marL="182880" marR="182880" marT="146304" marB="146304">
                    <a:lnL>
                      <a:noFill/>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99.9% read/write</a:t>
                      </a:r>
                    </a:p>
                  </a:txBody>
                  <a:tcPr marL="182880" marR="182880" marT="146304" marB="146304">
                    <a:lnL>
                      <a:noFill/>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99.9% write </a:t>
                      </a:r>
                      <a:br>
                        <a:rPr lang="en-US" sz="1400" dirty="0">
                          <a:gradFill>
                            <a:gsLst>
                              <a:gs pos="78761">
                                <a:schemeClr val="tx1"/>
                              </a:gs>
                              <a:gs pos="57000">
                                <a:schemeClr val="tx1"/>
                              </a:gs>
                            </a:gsLst>
                            <a:lin ang="5400000" scaled="0"/>
                          </a:gradFill>
                        </a:rPr>
                      </a:br>
                      <a:r>
                        <a:rPr lang="en-US" sz="1400" dirty="0">
                          <a:gradFill>
                            <a:gsLst>
                              <a:gs pos="78761">
                                <a:schemeClr val="tx1"/>
                              </a:gs>
                              <a:gs pos="57000">
                                <a:schemeClr val="tx1"/>
                              </a:gs>
                            </a:gsLst>
                            <a:lin ang="5400000" scaled="0"/>
                          </a:gradFill>
                        </a:rPr>
                        <a:t>99.99% read </a:t>
                      </a:r>
                    </a:p>
                  </a:txBody>
                  <a:tcPr marL="182880" marR="182880" marT="146304" marB="146304">
                    <a:lnL>
                      <a:noFill/>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274638" y="6394891"/>
            <a:ext cx="4820807" cy="307777"/>
          </a:xfrm>
          <a:prstGeom prst="rect">
            <a:avLst/>
          </a:prstGeom>
        </p:spPr>
        <p:txBody>
          <a:bodyPr wrap="none">
            <a:spAutoFit/>
          </a:bodyPr>
          <a:lstStyle/>
          <a:p>
            <a:r>
              <a:rPr lang="en-US" sz="1400" dirty="0">
                <a:gradFill>
                  <a:gsLst>
                    <a:gs pos="78761">
                      <a:schemeClr val="tx1"/>
                    </a:gs>
                    <a:gs pos="57000">
                      <a:schemeClr val="tx1"/>
                    </a:gs>
                  </a:gsLst>
                  <a:lin ang="5400000" scaled="0"/>
                </a:gradFill>
                <a:hlinkClick r:id="rId3"/>
              </a:rPr>
              <a:t>https://azure.microsoft.com/en-us/pricing/details/storage/</a:t>
            </a:r>
            <a:endParaRPr lang="en-US" sz="1400" dirty="0">
              <a:gradFill>
                <a:gsLst>
                  <a:gs pos="78761">
                    <a:schemeClr val="tx1"/>
                  </a:gs>
                  <a:gs pos="57000">
                    <a:schemeClr val="tx1"/>
                  </a:gs>
                </a:gsLst>
                <a:lin ang="5400000" scaled="0"/>
              </a:gradFill>
            </a:endParaRPr>
          </a:p>
        </p:txBody>
      </p:sp>
    </p:spTree>
    <p:extLst>
      <p:ext uri="{BB962C8B-B14F-4D97-AF65-F5344CB8AC3E}">
        <p14:creationId xmlns:p14="http://schemas.microsoft.com/office/powerpoint/2010/main" val="2520922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Temporary drive guidance</a:t>
            </a:r>
            <a:endParaRPr lang="en-US" dirty="0"/>
          </a:p>
        </p:txBody>
      </p:sp>
      <p:sp>
        <p:nvSpPr>
          <p:cNvPr id="5" name="Text Placeholder 4"/>
          <p:cNvSpPr>
            <a:spLocks noGrp="1"/>
          </p:cNvSpPr>
          <p:nvPr>
            <p:ph type="body" sz="quarter" idx="10"/>
          </p:nvPr>
        </p:nvSpPr>
        <p:spPr>
          <a:xfrm>
            <a:off x="274638" y="1668463"/>
            <a:ext cx="5943600" cy="4636141"/>
          </a:xfrm>
        </p:spPr>
        <p:txBody>
          <a:bodyPr/>
          <a:lstStyle/>
          <a:p>
            <a:pPr>
              <a:spcBef>
                <a:spcPts val="1800"/>
              </a:spcBef>
              <a:spcAft>
                <a:spcPts val="0"/>
              </a:spcAft>
            </a:pPr>
            <a:r>
              <a:rPr lang="en-US" sz="2400" dirty="0" smtClean="0">
                <a:latin typeface="+mn-lt"/>
              </a:rPr>
              <a:t>Never place critical </a:t>
            </a:r>
            <a:r>
              <a:rPr lang="en-US" sz="2400" dirty="0" err="1" smtClean="0">
                <a:latin typeface="+mn-lt"/>
              </a:rPr>
              <a:t>unreplicated</a:t>
            </a:r>
            <a:r>
              <a:rPr lang="en-US" sz="2400" dirty="0" smtClean="0">
                <a:latin typeface="+mn-lt"/>
              </a:rPr>
              <a:t> data </a:t>
            </a:r>
            <a:br>
              <a:rPr lang="en-US" sz="2400" dirty="0" smtClean="0">
                <a:latin typeface="+mn-lt"/>
              </a:rPr>
            </a:br>
            <a:r>
              <a:rPr lang="en-US" sz="2400" dirty="0" smtClean="0">
                <a:latin typeface="+mn-lt"/>
              </a:rPr>
              <a:t>on temp drive!!</a:t>
            </a:r>
          </a:p>
          <a:p>
            <a:pPr>
              <a:spcBef>
                <a:spcPts val="1800"/>
              </a:spcBef>
              <a:spcAft>
                <a:spcPts val="0"/>
              </a:spcAft>
            </a:pPr>
            <a:r>
              <a:rPr lang="en-US" sz="2400" dirty="0" smtClean="0">
                <a:latin typeface="+mn-lt"/>
              </a:rPr>
              <a:t>Use for SQL </a:t>
            </a:r>
            <a:r>
              <a:rPr lang="en-US" sz="2400" dirty="0" err="1" smtClean="0">
                <a:latin typeface="+mn-lt"/>
              </a:rPr>
              <a:t>TempDB</a:t>
            </a:r>
            <a:r>
              <a:rPr lang="en-US" sz="2400" dirty="0" smtClean="0">
                <a:latin typeface="+mn-lt"/>
              </a:rPr>
              <a:t> and Buffer Pool Extension on D-Series and G-Series VM sizes only (SSD temp disks)</a:t>
            </a:r>
          </a:p>
          <a:p>
            <a:pPr lvl="1">
              <a:spcBef>
                <a:spcPts val="800"/>
              </a:spcBef>
            </a:pPr>
            <a:r>
              <a:rPr lang="en-US" sz="1600" dirty="0" smtClean="0">
                <a:hlinkClick r:id="rId3"/>
              </a:rPr>
              <a:t>http</a:t>
            </a:r>
            <a:r>
              <a:rPr lang="en-US" sz="1600" dirty="0">
                <a:hlinkClick r:id="rId3"/>
              </a:rPr>
              <a:t>://</a:t>
            </a:r>
            <a:r>
              <a:rPr lang="en-US" sz="1600" dirty="0" smtClean="0">
                <a:hlinkClick r:id="rId3"/>
              </a:rPr>
              <a:t>blogs.technet.com/b/dataplatforminsider/archive/2014/09/25/using-ssds-in-azure-vms-to-store-sql-server-tempdb-and-buffer-pool-extensions.aspx</a:t>
            </a:r>
            <a:r>
              <a:rPr lang="en-US" sz="1600" dirty="0" smtClean="0"/>
              <a:t> </a:t>
            </a:r>
          </a:p>
          <a:p>
            <a:pPr>
              <a:spcBef>
                <a:spcPts val="1800"/>
              </a:spcBef>
              <a:spcAft>
                <a:spcPts val="0"/>
              </a:spcAft>
            </a:pPr>
            <a:r>
              <a:rPr lang="en-US" sz="2400" dirty="0" smtClean="0">
                <a:latin typeface="+mn-lt"/>
              </a:rPr>
              <a:t>Use scheduled tasks to configure temporary disk</a:t>
            </a:r>
          </a:p>
          <a:p>
            <a:pPr>
              <a:spcBef>
                <a:spcPts val="1800"/>
              </a:spcBef>
              <a:spcAft>
                <a:spcPts val="0"/>
              </a:spcAft>
            </a:pPr>
            <a:r>
              <a:rPr lang="en-US" sz="2400" dirty="0" smtClean="0">
                <a:latin typeface="+mn-lt"/>
              </a:rPr>
              <a:t>Test scheduled tasks via resize </a:t>
            </a:r>
            <a:br>
              <a:rPr lang="en-US" sz="2400" dirty="0" smtClean="0">
                <a:latin typeface="+mn-lt"/>
              </a:rPr>
            </a:br>
            <a:r>
              <a:rPr lang="en-US" sz="2400" dirty="0" smtClean="0">
                <a:latin typeface="+mn-lt"/>
              </a:rPr>
              <a:t>VM operation</a:t>
            </a:r>
            <a:endParaRPr lang="en-US" sz="2400" dirty="0">
              <a:latin typeface="+mn-lt"/>
            </a:endParaRPr>
          </a:p>
        </p:txBody>
      </p:sp>
      <p:grpSp>
        <p:nvGrpSpPr>
          <p:cNvPr id="6" name="Group 5"/>
          <p:cNvGrpSpPr/>
          <p:nvPr/>
        </p:nvGrpSpPr>
        <p:grpSpPr>
          <a:xfrm>
            <a:off x="6854490" y="1682355"/>
            <a:ext cx="5308935" cy="4425324"/>
            <a:chOff x="944381" y="1435717"/>
            <a:chExt cx="8078922" cy="5595252"/>
          </a:xfrm>
        </p:grpSpPr>
        <p:sp>
          <p:nvSpPr>
            <p:cNvPr id="7" name="Rectangle 6"/>
            <p:cNvSpPr/>
            <p:nvPr/>
          </p:nvSpPr>
          <p:spPr bwMode="auto">
            <a:xfrm>
              <a:off x="944381" y="1435717"/>
              <a:ext cx="8078922" cy="653762"/>
            </a:xfrm>
            <a:prstGeom prst="rect">
              <a:avLst/>
            </a:prstGeom>
            <a:solidFill>
              <a:schemeClr val="bg1">
                <a:lumMod val="95000"/>
              </a:schemeClr>
            </a:solidFill>
          </p:spPr>
          <p:txBody>
            <a:bodyPr vert="horz" wrap="square" lIns="146304" tIns="91440" rIns="146304" bIns="91440" rtlCol="0">
              <a:spAutoFit/>
            </a:bodyPr>
            <a:lstStyle/>
            <a:p>
              <a:pPr defTabSz="931863" fontAlgn="base">
                <a:lnSpc>
                  <a:spcPct val="90000"/>
                </a:lnSpc>
                <a:spcBef>
                  <a:spcPct val="20000"/>
                </a:spcBef>
                <a:spcAft>
                  <a:spcPct val="0"/>
                </a:spcAft>
                <a:buSzPct val="90000"/>
                <a:buFont typeface="Arial" pitchFamily="34" charset="0"/>
                <a:buNone/>
              </a:pPr>
              <a:r>
                <a:rPr lang="en-US" sz="2400" dirty="0">
                  <a:gradFill>
                    <a:gsLst>
                      <a:gs pos="86726">
                        <a:schemeClr val="tx1"/>
                      </a:gs>
                      <a:gs pos="59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Azure </a:t>
              </a:r>
              <a:r>
                <a:rPr lang="en-US" sz="2400" dirty="0" smtClean="0">
                  <a:gradFill>
                    <a:gsLst>
                      <a:gs pos="86726">
                        <a:schemeClr val="tx1"/>
                      </a:gs>
                      <a:gs pos="59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virtual machine</a:t>
              </a:r>
              <a:endParaRPr lang="en-US" sz="2400" dirty="0">
                <a:gradFill>
                  <a:gsLst>
                    <a:gs pos="86726">
                      <a:schemeClr val="tx1"/>
                    </a:gs>
                    <a:gs pos="59000">
                      <a:schemeClr val="tx1"/>
                    </a:gs>
                  </a:gsLst>
                  <a:lin ang="5400000" scaled="0"/>
                </a:gradFill>
                <a:latin typeface="Segoe UI Semibold" panose="020B0702040204020203" pitchFamily="34" charset="0"/>
                <a:ea typeface="MS PGothic" pitchFamily="34" charset="-128"/>
                <a:cs typeface="Segoe UI Semibold" panose="020B0702040204020203" pitchFamily="34" charset="0"/>
              </a:endParaRPr>
            </a:p>
          </p:txBody>
        </p:sp>
        <p:sp>
          <p:nvSpPr>
            <p:cNvPr id="8" name="Rectangle 7"/>
            <p:cNvSpPr/>
            <p:nvPr/>
          </p:nvSpPr>
          <p:spPr bwMode="auto">
            <a:xfrm>
              <a:off x="954371" y="2339049"/>
              <a:ext cx="2627829" cy="809299"/>
            </a:xfrm>
            <a:prstGeom prst="rect">
              <a:avLst/>
            </a:prstGeom>
            <a:solidFill>
              <a:schemeClr val="accent1"/>
            </a:solidFill>
          </p:spPr>
          <p:txBody>
            <a:bodyPr vert="horz" wrap="square" lIns="146304" tIns="91440" rIns="146304" bIns="91440" rtlCol="0">
              <a:spAutoFit/>
            </a:bodyPr>
            <a:lstStyle/>
            <a:p>
              <a:pPr defTabSz="931863" fontAlgn="base">
                <a:lnSpc>
                  <a:spcPct val="90000"/>
                </a:lnSpc>
                <a:spcAft>
                  <a:spcPct val="0"/>
                </a:spcAft>
                <a:buSzPct val="90000"/>
                <a:buFont typeface="Arial" pitchFamily="34" charset="0"/>
                <a:buNone/>
              </a:pPr>
              <a:r>
                <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rPr>
                <a:t>C:\</a:t>
              </a:r>
            </a:p>
            <a:p>
              <a:pPr defTabSz="931863" fontAlgn="base">
                <a:lnSpc>
                  <a:spcPct val="90000"/>
                </a:lnSpc>
                <a:spcAft>
                  <a:spcPct val="0"/>
                </a:spcAft>
                <a:buSzPct val="90000"/>
                <a:buFont typeface="Arial" pitchFamily="34" charset="0"/>
                <a:buNone/>
              </a:pPr>
              <a:r>
                <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rPr>
                <a:t>OS </a:t>
              </a:r>
              <a:r>
                <a:rPr lang="en-US" sz="1600" dirty="0" smtClean="0">
                  <a:gradFill>
                    <a:gsLst>
                      <a:gs pos="9735">
                        <a:schemeClr val="bg1"/>
                      </a:gs>
                      <a:gs pos="29000">
                        <a:schemeClr val="bg1"/>
                      </a:gs>
                    </a:gsLst>
                    <a:lin ang="5400000" scaled="0"/>
                  </a:gradFill>
                  <a:ea typeface="MS PGothic" pitchFamily="34" charset="-128"/>
                  <a:cs typeface="Segoe UI Semibold" panose="020B0702040204020203" pitchFamily="34" charset="0"/>
                </a:rPr>
                <a:t>disk</a:t>
              </a:r>
              <a:endPar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endParaRPr>
            </a:p>
          </p:txBody>
        </p:sp>
        <p:sp>
          <p:nvSpPr>
            <p:cNvPr id="9" name="Rectangle 8"/>
            <p:cNvSpPr/>
            <p:nvPr/>
          </p:nvSpPr>
          <p:spPr bwMode="auto">
            <a:xfrm>
              <a:off x="6395474" y="2339049"/>
              <a:ext cx="2627829" cy="809299"/>
            </a:xfrm>
            <a:prstGeom prst="rect">
              <a:avLst/>
            </a:prstGeom>
            <a:solidFill>
              <a:schemeClr val="accent1"/>
            </a:solidFill>
          </p:spPr>
          <p:txBody>
            <a:bodyPr vert="horz" wrap="square" lIns="146304" tIns="91440" rIns="146304" bIns="91440" rtlCol="0">
              <a:spAutoFit/>
            </a:bodyPr>
            <a:lstStyle/>
            <a:p>
              <a:pPr defTabSz="931863" fontAlgn="base">
                <a:lnSpc>
                  <a:spcPct val="90000"/>
                </a:lnSpc>
                <a:spcAft>
                  <a:spcPct val="0"/>
                </a:spcAft>
                <a:buSzPct val="90000"/>
                <a:buFont typeface="Arial" pitchFamily="34" charset="0"/>
                <a:buNone/>
              </a:pPr>
              <a:r>
                <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rPr>
                <a:t>E</a:t>
              </a:r>
              <a:r>
                <a:rPr lang="en-US" sz="1600" dirty="0" smtClean="0">
                  <a:gradFill>
                    <a:gsLst>
                      <a:gs pos="9735">
                        <a:schemeClr val="bg1"/>
                      </a:gs>
                      <a:gs pos="29000">
                        <a:schemeClr val="bg1"/>
                      </a:gs>
                    </a:gsLst>
                    <a:lin ang="5400000" scaled="0"/>
                  </a:gradFill>
                  <a:ea typeface="MS PGothic" pitchFamily="34" charset="-128"/>
                  <a:cs typeface="Segoe UI Semibold" panose="020B0702040204020203" pitchFamily="34" charset="0"/>
                </a:rPr>
                <a:t>:</a:t>
              </a:r>
              <a:r>
                <a:rPr lang="en-US" sz="1600" spc="100" dirty="0" smtClean="0">
                  <a:gradFill>
                    <a:gsLst>
                      <a:gs pos="9735">
                        <a:schemeClr val="bg1"/>
                      </a:gs>
                      <a:gs pos="29000">
                        <a:schemeClr val="bg1"/>
                      </a:gs>
                    </a:gsLst>
                    <a:lin ang="5400000" scaled="0"/>
                  </a:gradFill>
                  <a:ea typeface="MS PGothic" pitchFamily="34" charset="-128"/>
                  <a:cs typeface="Segoe UI Semibold" panose="020B0702040204020203" pitchFamily="34" charset="0"/>
                </a:rPr>
                <a:t>\,</a:t>
              </a:r>
              <a:r>
                <a:rPr lang="en-US" sz="1600" dirty="0" smtClean="0">
                  <a:gradFill>
                    <a:gsLst>
                      <a:gs pos="9735">
                        <a:schemeClr val="bg1"/>
                      </a:gs>
                      <a:gs pos="29000">
                        <a:schemeClr val="bg1"/>
                      </a:gs>
                    </a:gsLst>
                    <a:lin ang="5400000" scaled="0"/>
                  </a:gradFill>
                  <a:ea typeface="MS PGothic" pitchFamily="34" charset="-128"/>
                  <a:cs typeface="Segoe UI Semibold" panose="020B0702040204020203" pitchFamily="34" charset="0"/>
                </a:rPr>
                <a:t>F:</a:t>
              </a:r>
              <a:r>
                <a:rPr lang="en-US" sz="1600" spc="100" dirty="0">
                  <a:gradFill>
                    <a:gsLst>
                      <a:gs pos="9735">
                        <a:schemeClr val="bg1"/>
                      </a:gs>
                      <a:gs pos="29000">
                        <a:schemeClr val="bg1"/>
                      </a:gs>
                    </a:gsLst>
                    <a:lin ang="5400000" scaled="0"/>
                  </a:gradFill>
                  <a:ea typeface="MS PGothic" pitchFamily="34" charset="-128"/>
                  <a:cs typeface="Segoe UI Semibold" panose="020B0702040204020203" pitchFamily="34" charset="0"/>
                </a:rPr>
                <a:t>\,</a:t>
              </a:r>
              <a:r>
                <a:rPr lang="en-US" sz="1600" dirty="0" smtClean="0">
                  <a:gradFill>
                    <a:gsLst>
                      <a:gs pos="9735">
                        <a:schemeClr val="bg1"/>
                      </a:gs>
                      <a:gs pos="29000">
                        <a:schemeClr val="bg1"/>
                      </a:gs>
                    </a:gsLst>
                    <a:lin ang="5400000" scaled="0"/>
                  </a:gradFill>
                  <a:ea typeface="MS PGothic" pitchFamily="34" charset="-128"/>
                  <a:cs typeface="Segoe UI Semibold" panose="020B0702040204020203" pitchFamily="34" charset="0"/>
                </a:rPr>
                <a:t> </a:t>
              </a:r>
              <a:r>
                <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rPr>
                <a:t>etc.</a:t>
              </a:r>
            </a:p>
            <a:p>
              <a:pPr defTabSz="931863" fontAlgn="base">
                <a:lnSpc>
                  <a:spcPct val="90000"/>
                </a:lnSpc>
                <a:spcAft>
                  <a:spcPct val="0"/>
                </a:spcAft>
                <a:buSzPct val="90000"/>
                <a:buFont typeface="Arial" pitchFamily="34" charset="0"/>
                <a:buNone/>
              </a:pPr>
              <a:r>
                <a:rPr lang="en-US" sz="1600" dirty="0" smtClean="0">
                  <a:gradFill>
                    <a:gsLst>
                      <a:gs pos="9735">
                        <a:schemeClr val="bg1"/>
                      </a:gs>
                      <a:gs pos="29000">
                        <a:schemeClr val="bg1"/>
                      </a:gs>
                    </a:gsLst>
                    <a:lin ang="5400000" scaled="0"/>
                  </a:gradFill>
                  <a:ea typeface="MS PGothic" pitchFamily="34" charset="-128"/>
                  <a:cs typeface="Segoe UI Semibold" panose="020B0702040204020203" pitchFamily="34" charset="0"/>
                </a:rPr>
                <a:t>data disks</a:t>
              </a:r>
              <a:endPar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endParaRPr>
            </a:p>
          </p:txBody>
        </p:sp>
        <p:sp>
          <p:nvSpPr>
            <p:cNvPr id="10" name="Rectangle 9"/>
            <p:cNvSpPr/>
            <p:nvPr/>
          </p:nvSpPr>
          <p:spPr bwMode="auto">
            <a:xfrm>
              <a:off x="3674923" y="2339049"/>
              <a:ext cx="2627829" cy="809299"/>
            </a:xfrm>
            <a:prstGeom prst="rect">
              <a:avLst/>
            </a:prstGeom>
            <a:solidFill>
              <a:schemeClr val="bg1">
                <a:lumMod val="95000"/>
              </a:schemeClr>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600" dirty="0">
                  <a:gradFill>
                    <a:gsLst>
                      <a:gs pos="1250">
                        <a:schemeClr val="tx1"/>
                      </a:gs>
                      <a:gs pos="99000">
                        <a:schemeClr val="tx1"/>
                      </a:gs>
                    </a:gsLst>
                    <a:lin ang="5400000" scaled="0"/>
                  </a:gradFill>
                  <a:ea typeface="MS PGothic" pitchFamily="34" charset="-128"/>
                  <a:cs typeface="Segoe UI Semibold" panose="020B0702040204020203" pitchFamily="34" charset="0"/>
                </a:rPr>
                <a:t>D:\</a:t>
              </a:r>
            </a:p>
            <a:p>
              <a:pPr defTabSz="931863" fontAlgn="base">
                <a:lnSpc>
                  <a:spcPct val="90000"/>
                </a:lnSpc>
                <a:spcBef>
                  <a:spcPct val="20000"/>
                </a:spcBef>
                <a:spcAft>
                  <a:spcPct val="0"/>
                </a:spcAft>
                <a:buSzPct val="90000"/>
                <a:buFont typeface="Arial" pitchFamily="34" charset="0"/>
                <a:buNone/>
              </a:pPr>
              <a:r>
                <a:rPr lang="en-US" sz="1600" dirty="0" smtClean="0">
                  <a:gradFill>
                    <a:gsLst>
                      <a:gs pos="1250">
                        <a:schemeClr val="tx1"/>
                      </a:gs>
                      <a:gs pos="99000">
                        <a:schemeClr val="tx1"/>
                      </a:gs>
                    </a:gsLst>
                    <a:lin ang="5400000" scaled="0"/>
                  </a:gradFill>
                  <a:ea typeface="MS PGothic" pitchFamily="34" charset="-128"/>
                  <a:cs typeface="Segoe UI Semibold" panose="020B0702040204020203" pitchFamily="34" charset="0"/>
                </a:rPr>
                <a:t>temporary disk</a:t>
              </a:r>
              <a:endParaRPr lang="en-US" sz="1600" dirty="0">
                <a:gradFill>
                  <a:gsLst>
                    <a:gs pos="1250">
                      <a:schemeClr val="tx1"/>
                    </a:gs>
                    <a:gs pos="99000">
                      <a:schemeClr val="tx1"/>
                    </a:gs>
                  </a:gsLst>
                  <a:lin ang="5400000" scaled="0"/>
                </a:gradFill>
                <a:ea typeface="MS PGothic" pitchFamily="34" charset="-128"/>
                <a:cs typeface="Segoe UI Semibold" panose="020B0702040204020203" pitchFamily="34" charset="0"/>
              </a:endParaRPr>
            </a:p>
          </p:txBody>
        </p:sp>
        <p:sp>
          <p:nvSpPr>
            <p:cNvPr id="11" name="Rectangle 10"/>
            <p:cNvSpPr/>
            <p:nvPr/>
          </p:nvSpPr>
          <p:spPr bwMode="auto">
            <a:xfrm>
              <a:off x="954373" y="3309304"/>
              <a:ext cx="2627829" cy="710566"/>
            </a:xfrm>
            <a:prstGeom prst="rect">
              <a:avLst/>
            </a:prstGeom>
            <a:solidFill>
              <a:schemeClr val="bg1">
                <a:lumMod val="95000"/>
              </a:schemeClr>
            </a:solidFill>
            <a:ln>
              <a:solidFill>
                <a:schemeClr val="tx1">
                  <a:lumMod val="60000"/>
                  <a:lumOff val="40000"/>
                </a:schemeClr>
              </a:solidFill>
              <a:prstDash val="dash"/>
            </a:ln>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600" dirty="0">
                  <a:gradFill>
                    <a:gsLst>
                      <a:gs pos="1250">
                        <a:schemeClr val="tx1"/>
                      </a:gs>
                      <a:gs pos="99000">
                        <a:schemeClr val="tx1"/>
                      </a:gs>
                    </a:gsLst>
                    <a:lin ang="5400000" scaled="0"/>
                  </a:gradFill>
                  <a:ea typeface="MS PGothic" pitchFamily="34" charset="-128"/>
                  <a:cs typeface="Segoe UI Semibold" panose="020B0702040204020203" pitchFamily="34" charset="0"/>
                </a:rPr>
                <a:t>Disk cache</a:t>
              </a:r>
            </a:p>
          </p:txBody>
        </p:sp>
        <p:sp>
          <p:nvSpPr>
            <p:cNvPr id="12" name="Can 11"/>
            <p:cNvSpPr/>
            <p:nvPr/>
          </p:nvSpPr>
          <p:spPr bwMode="auto">
            <a:xfrm>
              <a:off x="4060033" y="4785439"/>
              <a:ext cx="2295175" cy="2245530"/>
            </a:xfrm>
            <a:prstGeom prst="can">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8850">
                        <a:schemeClr val="tx1"/>
                      </a:gs>
                      <a:gs pos="33000">
                        <a:schemeClr val="tx1"/>
                      </a:gs>
                    </a:gsLst>
                    <a:lin ang="5400000" scaled="0"/>
                  </a:gradFill>
                  <a:ea typeface="Segoe UI" pitchFamily="34" charset="0"/>
                  <a:cs typeface="Segoe UI" pitchFamily="34" charset="0"/>
                </a:rPr>
                <a:t>Azure </a:t>
              </a:r>
              <a:r>
                <a:rPr lang="en-US" sz="2000" dirty="0" smtClean="0">
                  <a:gradFill>
                    <a:gsLst>
                      <a:gs pos="8850">
                        <a:schemeClr val="tx1"/>
                      </a:gs>
                      <a:gs pos="33000">
                        <a:schemeClr val="tx1"/>
                      </a:gs>
                    </a:gsLst>
                    <a:lin ang="5400000" scaled="0"/>
                  </a:gradFill>
                  <a:ea typeface="Segoe UI" pitchFamily="34" charset="0"/>
                  <a:cs typeface="Segoe UI" pitchFamily="34" charset="0"/>
                </a:rPr>
                <a:t>blob</a:t>
              </a:r>
              <a:endParaRPr lang="en-US" sz="2000" dirty="0">
                <a:gradFill>
                  <a:gsLst>
                    <a:gs pos="8850">
                      <a:schemeClr val="tx1"/>
                    </a:gs>
                    <a:gs pos="33000">
                      <a:schemeClr val="tx1"/>
                    </a:gs>
                  </a:gsLst>
                  <a:lin ang="5400000" scaled="0"/>
                </a:gradFill>
                <a:ea typeface="Segoe UI" pitchFamily="34" charset="0"/>
                <a:cs typeface="Segoe UI" pitchFamily="34" charset="0"/>
              </a:endParaRPr>
            </a:p>
          </p:txBody>
        </p:sp>
        <p:cxnSp>
          <p:nvCxnSpPr>
            <p:cNvPr id="13" name="Straight Arrow Connector 12"/>
            <p:cNvCxnSpPr>
              <a:stCxn id="9" idx="2"/>
              <a:endCxn id="12" idx="1"/>
            </p:cNvCxnSpPr>
            <p:nvPr/>
          </p:nvCxnSpPr>
          <p:spPr>
            <a:xfrm rot="5400000">
              <a:off x="5639960" y="2716010"/>
              <a:ext cx="1637091" cy="2501768"/>
            </a:xfrm>
            <a:prstGeom prst="bentConnector3">
              <a:avLst>
                <a:gd name="adj1" fmla="val 50000"/>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2"/>
              <a:endCxn id="12" idx="2"/>
            </p:cNvCxnSpPr>
            <p:nvPr/>
          </p:nvCxnSpPr>
          <p:spPr>
            <a:xfrm rot="16200000" flipH="1">
              <a:off x="2219993" y="4068164"/>
              <a:ext cx="1888335" cy="1791745"/>
            </a:xfrm>
            <a:prstGeom prst="bentConnector2">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68897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drive performance (D-Series)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7439028"/>
              </p:ext>
            </p:extLst>
          </p:nvPr>
        </p:nvGraphicFramePr>
        <p:xfrm>
          <a:off x="274637" y="1670861"/>
          <a:ext cx="11887200" cy="4112401"/>
        </p:xfrm>
        <a:graphic>
          <a:graphicData uri="http://schemas.openxmlformats.org/drawingml/2006/table">
            <a:tbl>
              <a:tblPr firstRow="1" bandRow="1">
                <a:tableStyleId>{5C22544A-7EE6-4342-B048-85BDC9FD1C3A}</a:tableStyleId>
              </a:tblPr>
              <a:tblGrid>
                <a:gridCol w="1271875">
                  <a:extLst>
                    <a:ext uri="{9D8B030D-6E8A-4147-A177-3AD203B41FA5}">
                      <a16:colId xmlns:a16="http://schemas.microsoft.com/office/drawing/2014/main" val="20000"/>
                    </a:ext>
                  </a:extLst>
                </a:gridCol>
                <a:gridCol w="2123065">
                  <a:extLst>
                    <a:ext uri="{9D8B030D-6E8A-4147-A177-3AD203B41FA5}">
                      <a16:colId xmlns:a16="http://schemas.microsoft.com/office/drawing/2014/main" val="20001"/>
                    </a:ext>
                  </a:extLst>
                </a:gridCol>
                <a:gridCol w="2123065">
                  <a:extLst>
                    <a:ext uri="{9D8B030D-6E8A-4147-A177-3AD203B41FA5}">
                      <a16:colId xmlns:a16="http://schemas.microsoft.com/office/drawing/2014/main" val="20002"/>
                    </a:ext>
                  </a:extLst>
                </a:gridCol>
                <a:gridCol w="2123065">
                  <a:extLst>
                    <a:ext uri="{9D8B030D-6E8A-4147-A177-3AD203B41FA5}">
                      <a16:colId xmlns:a16="http://schemas.microsoft.com/office/drawing/2014/main" val="20003"/>
                    </a:ext>
                  </a:extLst>
                </a:gridCol>
                <a:gridCol w="2123065">
                  <a:extLst>
                    <a:ext uri="{9D8B030D-6E8A-4147-A177-3AD203B41FA5}">
                      <a16:colId xmlns:a16="http://schemas.microsoft.com/office/drawing/2014/main" val="20004"/>
                    </a:ext>
                  </a:extLst>
                </a:gridCol>
                <a:gridCol w="2123065">
                  <a:extLst>
                    <a:ext uri="{9D8B030D-6E8A-4147-A177-3AD203B41FA5}">
                      <a16:colId xmlns:a16="http://schemas.microsoft.com/office/drawing/2014/main" val="20005"/>
                    </a:ext>
                  </a:extLst>
                </a:gridCol>
              </a:tblGrid>
              <a:tr h="599725">
                <a:tc>
                  <a:txBody>
                    <a:bodyPr/>
                    <a:lstStyle/>
                    <a:p>
                      <a:pPr marL="0" algn="l" defTabSz="932742" rtl="0" eaLnBrk="1" latinLnBrk="0" hangingPunct="1">
                        <a:lnSpc>
                          <a:spcPct val="90000"/>
                        </a:lnSpc>
                      </a:pPr>
                      <a:r>
                        <a:rPr lang="en-US" sz="1600" b="0" kern="1200" dirty="0" smtClean="0">
                          <a:gradFill>
                            <a:gsLst>
                              <a:gs pos="12389">
                                <a:schemeClr val="bg1"/>
                              </a:gs>
                              <a:gs pos="46000">
                                <a:schemeClr val="bg1"/>
                              </a:gs>
                            </a:gsLst>
                            <a:lin ang="5400000" scaled="0"/>
                          </a:gradFill>
                          <a:latin typeface="+mn-lt"/>
                          <a:ea typeface="+mn-ea"/>
                          <a:cs typeface="+mn-cs"/>
                        </a:rPr>
                        <a:t>Cores</a:t>
                      </a:r>
                      <a:endParaRPr lang="en-US" sz="1600" b="0" kern="1200" dirty="0">
                        <a:gradFill>
                          <a:gsLst>
                            <a:gs pos="12389">
                              <a:schemeClr val="bg1"/>
                            </a:gs>
                            <a:gs pos="46000">
                              <a:schemeClr val="bg1"/>
                            </a:gs>
                          </a:gsLst>
                          <a:lin ang="5400000" scaled="0"/>
                        </a:gradFill>
                        <a:latin typeface="+mn-lt"/>
                        <a:ea typeface="+mn-ea"/>
                        <a:cs typeface="+mn-cs"/>
                      </a:endParaRP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l" defTabSz="932742" rtl="0" eaLnBrk="1" latinLnBrk="0" hangingPunct="1">
                        <a:lnSpc>
                          <a:spcPct val="90000"/>
                        </a:lnSpc>
                      </a:pPr>
                      <a:r>
                        <a:rPr lang="en-US" sz="1600" b="0" kern="1200" dirty="0" smtClean="0">
                          <a:gradFill>
                            <a:gsLst>
                              <a:gs pos="12389">
                                <a:schemeClr val="bg1"/>
                              </a:gs>
                              <a:gs pos="46000">
                                <a:schemeClr val="bg1"/>
                              </a:gs>
                            </a:gsLst>
                            <a:lin ang="5400000" scaled="0"/>
                          </a:gradFill>
                          <a:latin typeface="+mn-lt"/>
                          <a:ea typeface="+mn-ea"/>
                          <a:cs typeface="+mn-cs"/>
                        </a:rPr>
                        <a:t>VM sizes</a:t>
                      </a:r>
                      <a:endParaRPr lang="en-US" sz="1600" b="0" kern="1200" dirty="0">
                        <a:gradFill>
                          <a:gsLst>
                            <a:gs pos="12389">
                              <a:schemeClr val="bg1"/>
                            </a:gs>
                            <a:gs pos="46000">
                              <a:schemeClr val="bg1"/>
                            </a:gs>
                          </a:gsLst>
                          <a:lin ang="5400000" scaled="0"/>
                        </a:gradFill>
                        <a:latin typeface="+mn-lt"/>
                        <a:ea typeface="+mn-ea"/>
                        <a:cs typeface="+mn-cs"/>
                      </a:endParaRP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l" defTabSz="932742" rtl="0" eaLnBrk="1" latinLnBrk="0" hangingPunct="1">
                        <a:lnSpc>
                          <a:spcPct val="90000"/>
                        </a:lnSpc>
                      </a:pPr>
                      <a:r>
                        <a:rPr lang="en-US" sz="1600" b="0" kern="1200" dirty="0" smtClean="0">
                          <a:gradFill>
                            <a:gsLst>
                              <a:gs pos="12389">
                                <a:schemeClr val="bg1"/>
                              </a:gs>
                              <a:gs pos="46000">
                                <a:schemeClr val="bg1"/>
                              </a:gs>
                            </a:gsLst>
                            <a:lin ang="5400000" scaled="0"/>
                          </a:gradFill>
                          <a:latin typeface="+mn-lt"/>
                          <a:ea typeface="+mn-ea"/>
                          <a:cs typeface="+mn-cs"/>
                        </a:rPr>
                        <a:t>Temp disk size (GB)</a:t>
                      </a:r>
                      <a:endParaRPr lang="en-US" sz="1600" b="0" kern="1200" dirty="0">
                        <a:gradFill>
                          <a:gsLst>
                            <a:gs pos="12389">
                              <a:schemeClr val="bg1"/>
                            </a:gs>
                            <a:gs pos="46000">
                              <a:schemeClr val="bg1"/>
                            </a:gs>
                          </a:gsLst>
                          <a:lin ang="5400000" scaled="0"/>
                        </a:gradFill>
                        <a:latin typeface="+mn-lt"/>
                        <a:ea typeface="+mn-ea"/>
                        <a:cs typeface="+mn-cs"/>
                      </a:endParaRP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l" defTabSz="932742" rtl="0" eaLnBrk="1" latinLnBrk="0" hangingPunct="1">
                        <a:lnSpc>
                          <a:spcPct val="90000"/>
                        </a:lnSpc>
                      </a:pPr>
                      <a:r>
                        <a:rPr lang="en-US" sz="1600" b="0" kern="1200" dirty="0" smtClean="0">
                          <a:gradFill>
                            <a:gsLst>
                              <a:gs pos="12389">
                                <a:schemeClr val="bg1"/>
                              </a:gs>
                              <a:gs pos="46000">
                                <a:schemeClr val="bg1"/>
                              </a:gs>
                            </a:gsLst>
                            <a:lin ang="5400000" scaled="0"/>
                          </a:gradFill>
                          <a:latin typeface="+mn-lt"/>
                          <a:ea typeface="+mn-ea"/>
                          <a:cs typeface="+mn-cs"/>
                        </a:rPr>
                        <a:t>Max IOPS</a:t>
                      </a: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l" defTabSz="932742" rtl="0" eaLnBrk="1" latinLnBrk="0" hangingPunct="1">
                        <a:lnSpc>
                          <a:spcPct val="90000"/>
                        </a:lnSpc>
                      </a:pPr>
                      <a:r>
                        <a:rPr lang="en-US" sz="1600" b="0" kern="1200" dirty="0" smtClean="0">
                          <a:gradFill>
                            <a:gsLst>
                              <a:gs pos="12389">
                                <a:schemeClr val="bg1"/>
                              </a:gs>
                              <a:gs pos="46000">
                                <a:schemeClr val="bg1"/>
                              </a:gs>
                            </a:gsLst>
                            <a:lin ang="5400000" scaled="0"/>
                          </a:gradFill>
                          <a:latin typeface="+mn-lt"/>
                          <a:ea typeface="+mn-ea"/>
                          <a:cs typeface="+mn-cs"/>
                        </a:rPr>
                        <a:t>Max read (MB/s)</a:t>
                      </a:r>
                      <a:endParaRPr lang="en-US" sz="1600" b="0" kern="1200" dirty="0">
                        <a:gradFill>
                          <a:gsLst>
                            <a:gs pos="12389">
                              <a:schemeClr val="bg1"/>
                            </a:gs>
                            <a:gs pos="46000">
                              <a:schemeClr val="bg1"/>
                            </a:gs>
                          </a:gsLst>
                          <a:lin ang="5400000" scaled="0"/>
                        </a:gradFill>
                        <a:latin typeface="+mn-lt"/>
                        <a:ea typeface="+mn-ea"/>
                        <a:cs typeface="+mn-cs"/>
                      </a:endParaRP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l" defTabSz="932742" rtl="0" eaLnBrk="1" latinLnBrk="0" hangingPunct="1">
                        <a:lnSpc>
                          <a:spcPct val="90000"/>
                        </a:lnSpc>
                      </a:pPr>
                      <a:r>
                        <a:rPr lang="en-US" sz="1600" b="0" kern="1200" dirty="0" smtClean="0">
                          <a:gradFill>
                            <a:gsLst>
                              <a:gs pos="12389">
                                <a:schemeClr val="bg1"/>
                              </a:gs>
                              <a:gs pos="46000">
                                <a:schemeClr val="bg1"/>
                              </a:gs>
                            </a:gsLst>
                            <a:lin ang="5400000" scaled="0"/>
                          </a:gradFill>
                          <a:latin typeface="+mn-lt"/>
                          <a:ea typeface="+mn-ea"/>
                          <a:cs typeface="+mn-cs"/>
                        </a:rPr>
                        <a:t>Max write (MB/s)</a:t>
                      </a:r>
                      <a:endParaRPr lang="en-US" sz="1600" b="0" kern="1200" dirty="0">
                        <a:gradFill>
                          <a:gsLst>
                            <a:gs pos="12389">
                              <a:schemeClr val="bg1"/>
                            </a:gs>
                            <a:gs pos="46000">
                              <a:schemeClr val="bg1"/>
                            </a:gs>
                          </a:gsLst>
                          <a:lin ang="5400000" scaled="0"/>
                        </a:gradFill>
                        <a:latin typeface="+mn-lt"/>
                        <a:ea typeface="+mn-ea"/>
                        <a:cs typeface="+mn-cs"/>
                      </a:endParaRP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567597">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1</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Standard_D1</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50</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3,000</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48</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24</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792494">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2</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Standard_D2</a:t>
                      </a:r>
                    </a:p>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Standard_D11</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100</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6,000</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96</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48</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92494">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4</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Standard_D3</a:t>
                      </a:r>
                    </a:p>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Standard_D12</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200</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12,000</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192</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96</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792494">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8</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Standard_D4</a:t>
                      </a:r>
                    </a:p>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Standard_D13</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400</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24,000</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384</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192</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67597">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16</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Standard_D14</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800</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48,000</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768</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smtClean="0">
                          <a:gradFill>
                            <a:gsLst>
                              <a:gs pos="78761">
                                <a:schemeClr val="tx1"/>
                              </a:gs>
                              <a:gs pos="57000">
                                <a:schemeClr val="tx1"/>
                              </a:gs>
                            </a:gsLst>
                            <a:lin ang="5400000" scaled="0"/>
                          </a:gradFill>
                          <a:latin typeface="+mn-lt"/>
                          <a:ea typeface="+mn-ea"/>
                          <a:cs typeface="+mn-cs"/>
                        </a:rPr>
                        <a:t>384</a:t>
                      </a:r>
                      <a:endParaRPr lang="en-US" sz="1400" kern="1200" dirty="0">
                        <a:gradFill>
                          <a:gsLst>
                            <a:gs pos="78761">
                              <a:schemeClr val="tx1"/>
                            </a:gs>
                            <a:gs pos="57000">
                              <a:schemeClr val="tx1"/>
                            </a:gs>
                          </a:gsLst>
                          <a:lin ang="5400000" scaled="0"/>
                        </a:gradFill>
                        <a:latin typeface="+mn-lt"/>
                        <a:ea typeface="+mn-ea"/>
                        <a:cs typeface="+mn-cs"/>
                      </a:endParaRP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287339" y="6324448"/>
            <a:ext cx="6676764" cy="307777"/>
          </a:xfrm>
          <a:prstGeom prst="rect">
            <a:avLst/>
          </a:prstGeom>
        </p:spPr>
        <p:txBody>
          <a:bodyPr wrap="none">
            <a:spAutoFit/>
          </a:bodyPr>
          <a:lstStyle>
            <a:defPPr>
              <a:defRPr lang="en-US"/>
            </a:defPPr>
            <a:lvl1pPr>
              <a:defRPr>
                <a:gradFill>
                  <a:gsLst>
                    <a:gs pos="78761">
                      <a:schemeClr val="tx1"/>
                    </a:gs>
                    <a:gs pos="57000">
                      <a:schemeClr val="tx1"/>
                    </a:gs>
                  </a:gsLst>
                  <a:lin ang="5400000" scaled="0"/>
                </a:gradFill>
              </a:defRPr>
            </a:lvl1pPr>
          </a:lstStyle>
          <a:p>
            <a:r>
              <a:rPr lang="en-US" sz="1400" dirty="0">
                <a:hlinkClick r:id="rId3"/>
              </a:rPr>
              <a:t>http://azure.microsoft.com/blog/2014/10/06/d-series-performance-expectations/</a:t>
            </a:r>
            <a:r>
              <a:rPr lang="en-US" sz="1400" dirty="0"/>
              <a:t> </a:t>
            </a:r>
          </a:p>
        </p:txBody>
      </p:sp>
    </p:spTree>
    <p:extLst>
      <p:ext uri="{BB962C8B-B14F-4D97-AF65-F5344CB8AC3E}">
        <p14:creationId xmlns:p14="http://schemas.microsoft.com/office/powerpoint/2010/main" val="29304318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 – Service Manager</a:t>
            </a:r>
            <a:endParaRPr lang="en-US" dirty="0"/>
          </a:p>
        </p:txBody>
      </p:sp>
      <p:sp>
        <p:nvSpPr>
          <p:cNvPr id="19" name="TextBox 18"/>
          <p:cNvSpPr txBox="1"/>
          <p:nvPr/>
        </p:nvSpPr>
        <p:spPr>
          <a:xfrm>
            <a:off x="355156" y="1674974"/>
            <a:ext cx="3186319" cy="548640"/>
          </a:xfrm>
          <a:prstGeom prst="rect">
            <a:avLst/>
          </a:prstGeom>
          <a:noFill/>
          <a:ln>
            <a:noFill/>
          </a:ln>
        </p:spPr>
        <p:txBody>
          <a:bodyPr wrap="square" rtlCol="0">
            <a:spAutoFit/>
          </a:bodyPr>
          <a:lstStyle/>
          <a:p>
            <a:pPr>
              <a:lnSpc>
                <a:spcPct val="90000"/>
              </a:lnSpc>
              <a:spcBef>
                <a:spcPct val="20000"/>
              </a:spcBef>
              <a:buSzPct val="90000"/>
            </a:pPr>
            <a:r>
              <a:rPr lang="en-US" sz="3200" dirty="0" smtClean="0">
                <a:gradFill>
                  <a:gsLst>
                    <a:gs pos="76991">
                      <a:schemeClr val="tx1"/>
                    </a:gs>
                    <a:gs pos="51000">
                      <a:schemeClr val="tx1"/>
                    </a:gs>
                  </a:gsLst>
                  <a:lin ang="5400000" scaled="0"/>
                </a:gradFill>
                <a:latin typeface="+mj-lt"/>
              </a:rPr>
              <a:t>Hierarchy</a:t>
            </a:r>
            <a:endParaRPr lang="en-US" sz="3200" dirty="0">
              <a:gradFill>
                <a:gsLst>
                  <a:gs pos="76991">
                    <a:schemeClr val="tx1"/>
                  </a:gs>
                  <a:gs pos="51000">
                    <a:schemeClr val="tx1"/>
                  </a:gs>
                </a:gsLst>
                <a:lin ang="5400000" scaled="0"/>
              </a:gradFill>
              <a:latin typeface="+mj-lt"/>
            </a:endParaRPr>
          </a:p>
        </p:txBody>
      </p:sp>
      <p:grpSp>
        <p:nvGrpSpPr>
          <p:cNvPr id="3" name="Group 2"/>
          <p:cNvGrpSpPr/>
          <p:nvPr/>
        </p:nvGrpSpPr>
        <p:grpSpPr>
          <a:xfrm>
            <a:off x="482643" y="2409141"/>
            <a:ext cx="3849830" cy="3168874"/>
            <a:chOff x="431843" y="2345641"/>
            <a:chExt cx="3849830" cy="3168874"/>
          </a:xfrm>
        </p:grpSpPr>
        <p:sp>
          <p:nvSpPr>
            <p:cNvPr id="4" name="Oval 3"/>
            <p:cNvSpPr/>
            <p:nvPr/>
          </p:nvSpPr>
          <p:spPr>
            <a:xfrm>
              <a:off x="431843" y="2345642"/>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5" name="TextBox 4"/>
            <p:cNvSpPr txBox="1"/>
            <p:nvPr/>
          </p:nvSpPr>
          <p:spPr>
            <a:xfrm>
              <a:off x="720287" y="2345641"/>
              <a:ext cx="1451038" cy="369332"/>
            </a:xfrm>
            <a:prstGeom prst="rect">
              <a:avLst/>
            </a:prstGeom>
            <a:noFill/>
            <a:ln>
              <a:noFill/>
            </a:ln>
          </p:spPr>
          <p:txBody>
            <a:bodyPr wrap="none" rtlCol="0">
              <a:spAutoFit/>
            </a:bodyPr>
            <a:lstStyle/>
            <a:p>
              <a:pPr defTabSz="932443"/>
              <a:r>
                <a:rPr lang="en-US" dirty="0" smtClean="0">
                  <a:gradFill>
                    <a:gsLst>
                      <a:gs pos="76991">
                        <a:schemeClr val="tx1"/>
                      </a:gs>
                      <a:gs pos="51000">
                        <a:schemeClr val="tx1"/>
                      </a:gs>
                    </a:gsLst>
                    <a:lin ang="5400000" scaled="0"/>
                  </a:gradFill>
                </a:rPr>
                <a:t>Subscription</a:t>
              </a:r>
              <a:endParaRPr lang="en-US" dirty="0">
                <a:gradFill>
                  <a:gsLst>
                    <a:gs pos="76991">
                      <a:schemeClr val="tx1"/>
                    </a:gs>
                    <a:gs pos="51000">
                      <a:schemeClr val="tx1"/>
                    </a:gs>
                  </a:gsLst>
                  <a:lin ang="5400000" scaled="0"/>
                </a:gradFill>
              </a:endParaRPr>
            </a:p>
          </p:txBody>
        </p:sp>
        <p:sp>
          <p:nvSpPr>
            <p:cNvPr id="6" name="Oval 5"/>
            <p:cNvSpPr/>
            <p:nvPr/>
          </p:nvSpPr>
          <p:spPr>
            <a:xfrm>
              <a:off x="806135" y="2796401"/>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7" name="TextBox 6"/>
            <p:cNvSpPr txBox="1"/>
            <p:nvPr/>
          </p:nvSpPr>
          <p:spPr>
            <a:xfrm>
              <a:off x="1094578" y="2796400"/>
              <a:ext cx="2123915" cy="369332"/>
            </a:xfrm>
            <a:prstGeom prst="rect">
              <a:avLst/>
            </a:prstGeom>
            <a:noFill/>
            <a:ln>
              <a:noFill/>
            </a:ln>
          </p:spPr>
          <p:txBody>
            <a:bodyPr wrap="none" rtlCol="0">
              <a:spAutoFit/>
            </a:bodyPr>
            <a:lstStyle/>
            <a:p>
              <a:pPr defTabSz="932443"/>
              <a:r>
                <a:rPr lang="en-US" dirty="0" smtClean="0">
                  <a:gradFill>
                    <a:gsLst>
                      <a:gs pos="76991">
                        <a:schemeClr val="tx1"/>
                      </a:gs>
                      <a:gs pos="51000">
                        <a:schemeClr val="tx1"/>
                      </a:gs>
                    </a:gsLst>
                    <a:lin ang="5400000" scaled="0"/>
                  </a:gradFill>
                </a:rPr>
                <a:t>Cloud service (200)</a:t>
              </a:r>
              <a:endParaRPr lang="en-US" dirty="0">
                <a:gradFill>
                  <a:gsLst>
                    <a:gs pos="76991">
                      <a:schemeClr val="tx1"/>
                    </a:gs>
                    <a:gs pos="51000">
                      <a:schemeClr val="tx1"/>
                    </a:gs>
                  </a:gsLst>
                  <a:lin ang="5400000" scaled="0"/>
                </a:gradFill>
              </a:endParaRPr>
            </a:p>
          </p:txBody>
        </p:sp>
        <p:sp>
          <p:nvSpPr>
            <p:cNvPr id="8" name="Oval 7"/>
            <p:cNvSpPr/>
            <p:nvPr/>
          </p:nvSpPr>
          <p:spPr>
            <a:xfrm>
              <a:off x="1180428" y="3250025"/>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9" name="TextBox 8"/>
            <p:cNvSpPr txBox="1"/>
            <p:nvPr/>
          </p:nvSpPr>
          <p:spPr>
            <a:xfrm>
              <a:off x="1468872" y="3250025"/>
              <a:ext cx="2704843" cy="369332"/>
            </a:xfrm>
            <a:prstGeom prst="rect">
              <a:avLst/>
            </a:prstGeom>
            <a:noFill/>
            <a:ln>
              <a:noFill/>
            </a:ln>
          </p:spPr>
          <p:txBody>
            <a:bodyPr wrap="none" rtlCol="0">
              <a:spAutoFit/>
            </a:bodyPr>
            <a:lstStyle/>
            <a:p>
              <a:pPr defTabSz="932443"/>
              <a:r>
                <a:rPr lang="en-US" dirty="0" smtClean="0">
                  <a:gradFill>
                    <a:gsLst>
                      <a:gs pos="76991">
                        <a:schemeClr val="tx1"/>
                      </a:gs>
                      <a:gs pos="51000">
                        <a:schemeClr val="tx1"/>
                      </a:gs>
                    </a:gsLst>
                    <a:lin ang="5400000" scaled="0"/>
                  </a:gradFill>
                </a:rPr>
                <a:t>Virtual machine (50x200)</a:t>
              </a:r>
              <a:endParaRPr lang="en-US" dirty="0">
                <a:gradFill>
                  <a:gsLst>
                    <a:gs pos="76991">
                      <a:schemeClr val="tx1"/>
                    </a:gs>
                    <a:gs pos="51000">
                      <a:schemeClr val="tx1"/>
                    </a:gs>
                  </a:gsLst>
                  <a:lin ang="5400000" scaled="0"/>
                </a:gradFill>
              </a:endParaRPr>
            </a:p>
          </p:txBody>
        </p:sp>
        <p:sp>
          <p:nvSpPr>
            <p:cNvPr id="10" name="Oval 9"/>
            <p:cNvSpPr/>
            <p:nvPr/>
          </p:nvSpPr>
          <p:spPr>
            <a:xfrm>
              <a:off x="792490" y="3697918"/>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11" name="TextBox 10"/>
            <p:cNvSpPr txBox="1"/>
            <p:nvPr/>
          </p:nvSpPr>
          <p:spPr>
            <a:xfrm>
              <a:off x="1088863" y="3689312"/>
              <a:ext cx="2314608" cy="369332"/>
            </a:xfrm>
            <a:prstGeom prst="rect">
              <a:avLst/>
            </a:prstGeom>
            <a:noFill/>
            <a:ln>
              <a:noFill/>
            </a:ln>
          </p:spPr>
          <p:txBody>
            <a:bodyPr wrap="none" rtlCol="0">
              <a:spAutoFit/>
            </a:bodyPr>
            <a:lstStyle/>
            <a:p>
              <a:pPr defTabSz="932443"/>
              <a:r>
                <a:rPr lang="en-US" dirty="0" smtClean="0">
                  <a:gradFill>
                    <a:gsLst>
                      <a:gs pos="76991">
                        <a:schemeClr val="tx1"/>
                      </a:gs>
                      <a:gs pos="51000">
                        <a:schemeClr val="tx1"/>
                      </a:gs>
                    </a:gsLst>
                    <a:lin ang="5400000" scaled="0"/>
                  </a:gradFill>
                </a:rPr>
                <a:t>Virtual network (100)</a:t>
              </a:r>
              <a:endParaRPr lang="en-US" dirty="0">
                <a:gradFill>
                  <a:gsLst>
                    <a:gs pos="76991">
                      <a:schemeClr val="tx1"/>
                    </a:gs>
                    <a:gs pos="51000">
                      <a:schemeClr val="tx1"/>
                    </a:gs>
                  </a:gsLst>
                  <a:lin ang="5400000" scaled="0"/>
                </a:gradFill>
              </a:endParaRPr>
            </a:p>
          </p:txBody>
        </p:sp>
        <p:cxnSp>
          <p:nvCxnSpPr>
            <p:cNvPr id="12" name="Straight Connector 11"/>
            <p:cNvCxnSpPr/>
            <p:nvPr/>
          </p:nvCxnSpPr>
          <p:spPr>
            <a:xfrm>
              <a:off x="523700" y="2639109"/>
              <a:ext cx="0" cy="293466"/>
            </a:xfrm>
            <a:prstGeom prst="line">
              <a:avLst/>
            </a:prstGeom>
            <a:noFill/>
            <a:ln w="19050" cap="flat" cmpd="sng" algn="ctr">
              <a:solidFill>
                <a:schemeClr val="tx1"/>
              </a:solidFill>
              <a:prstDash val="solid"/>
            </a:ln>
            <a:effectLst/>
          </p:spPr>
        </p:cxnSp>
        <p:cxnSp>
          <p:nvCxnSpPr>
            <p:cNvPr id="13" name="Straight Connector 12"/>
            <p:cNvCxnSpPr/>
            <p:nvPr/>
          </p:nvCxnSpPr>
          <p:spPr>
            <a:xfrm rot="5400000">
              <a:off x="661055" y="2790101"/>
              <a:ext cx="0" cy="288443"/>
            </a:xfrm>
            <a:prstGeom prst="line">
              <a:avLst/>
            </a:prstGeom>
            <a:noFill/>
            <a:ln w="19050" cap="flat" cmpd="sng" algn="ctr">
              <a:solidFill>
                <a:schemeClr val="tx1"/>
              </a:solidFill>
              <a:prstDash val="solid"/>
            </a:ln>
            <a:effectLst/>
          </p:spPr>
        </p:cxnSp>
        <p:cxnSp>
          <p:nvCxnSpPr>
            <p:cNvPr id="14" name="Straight Connector 13"/>
            <p:cNvCxnSpPr/>
            <p:nvPr/>
          </p:nvCxnSpPr>
          <p:spPr>
            <a:xfrm>
              <a:off x="914518" y="3082311"/>
              <a:ext cx="0" cy="293466"/>
            </a:xfrm>
            <a:prstGeom prst="line">
              <a:avLst/>
            </a:prstGeom>
            <a:noFill/>
            <a:ln w="19050" cap="flat" cmpd="sng" algn="ctr">
              <a:solidFill>
                <a:schemeClr val="tx1"/>
              </a:solidFill>
              <a:prstDash val="solid"/>
            </a:ln>
            <a:effectLst/>
          </p:spPr>
        </p:cxnSp>
        <p:cxnSp>
          <p:nvCxnSpPr>
            <p:cNvPr id="15" name="Straight Connector 14"/>
            <p:cNvCxnSpPr/>
            <p:nvPr/>
          </p:nvCxnSpPr>
          <p:spPr>
            <a:xfrm rot="5400000">
              <a:off x="1051873" y="3233303"/>
              <a:ext cx="0" cy="288443"/>
            </a:xfrm>
            <a:prstGeom prst="line">
              <a:avLst/>
            </a:prstGeom>
            <a:noFill/>
            <a:ln w="19050" cap="flat" cmpd="sng" algn="ctr">
              <a:solidFill>
                <a:schemeClr val="tx1"/>
              </a:solidFill>
              <a:prstDash val="solid"/>
            </a:ln>
            <a:effectLst/>
          </p:spPr>
        </p:cxnSp>
        <p:cxnSp>
          <p:nvCxnSpPr>
            <p:cNvPr id="16" name="Straight Connector 15"/>
            <p:cNvCxnSpPr/>
            <p:nvPr/>
          </p:nvCxnSpPr>
          <p:spPr>
            <a:xfrm>
              <a:off x="523743" y="2934323"/>
              <a:ext cx="0" cy="907538"/>
            </a:xfrm>
            <a:prstGeom prst="line">
              <a:avLst/>
            </a:prstGeom>
            <a:noFill/>
            <a:ln w="19050" cap="flat" cmpd="sng" algn="ctr">
              <a:solidFill>
                <a:schemeClr val="tx1"/>
              </a:solidFill>
              <a:prstDash val="solid"/>
            </a:ln>
            <a:effectLst/>
          </p:spPr>
        </p:cxnSp>
        <p:cxnSp>
          <p:nvCxnSpPr>
            <p:cNvPr id="17" name="Straight Connector 16"/>
            <p:cNvCxnSpPr/>
            <p:nvPr/>
          </p:nvCxnSpPr>
          <p:spPr>
            <a:xfrm flipH="1">
              <a:off x="516876" y="3843609"/>
              <a:ext cx="282887" cy="0"/>
            </a:xfrm>
            <a:prstGeom prst="line">
              <a:avLst/>
            </a:prstGeom>
            <a:noFill/>
            <a:ln w="19050" cap="flat" cmpd="sng" algn="ctr">
              <a:solidFill>
                <a:schemeClr val="tx1"/>
              </a:solidFill>
              <a:prstDash val="solid"/>
            </a:ln>
            <a:effectLst/>
          </p:spPr>
        </p:cxnSp>
        <p:sp>
          <p:nvSpPr>
            <p:cNvPr id="22" name="Oval 21"/>
            <p:cNvSpPr/>
            <p:nvPr/>
          </p:nvSpPr>
          <p:spPr>
            <a:xfrm>
              <a:off x="794954" y="4225289"/>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23" name="TextBox 22"/>
            <p:cNvSpPr txBox="1"/>
            <p:nvPr/>
          </p:nvSpPr>
          <p:spPr>
            <a:xfrm>
              <a:off x="1091328" y="4216682"/>
              <a:ext cx="2408416" cy="369332"/>
            </a:xfrm>
            <a:prstGeom prst="rect">
              <a:avLst/>
            </a:prstGeom>
            <a:noFill/>
            <a:ln>
              <a:noFill/>
            </a:ln>
          </p:spPr>
          <p:txBody>
            <a:bodyPr wrap="none" rtlCol="0">
              <a:spAutoFit/>
            </a:bodyPr>
            <a:lstStyle/>
            <a:p>
              <a:pPr defTabSz="932443"/>
              <a:r>
                <a:rPr lang="en-US" dirty="0" smtClean="0">
                  <a:gradFill>
                    <a:gsLst>
                      <a:gs pos="76991">
                        <a:schemeClr val="tx1"/>
                      </a:gs>
                      <a:gs pos="51000">
                        <a:schemeClr val="tx1"/>
                      </a:gs>
                    </a:gsLst>
                    <a:lin ang="5400000" scaled="0"/>
                  </a:gradFill>
                </a:rPr>
                <a:t>Storage account (100)</a:t>
              </a:r>
              <a:endParaRPr lang="en-US" dirty="0">
                <a:gradFill>
                  <a:gsLst>
                    <a:gs pos="76991">
                      <a:schemeClr val="tx1"/>
                    </a:gs>
                    <a:gs pos="51000">
                      <a:schemeClr val="tx1"/>
                    </a:gs>
                  </a:gsLst>
                  <a:lin ang="5400000" scaled="0"/>
                </a:gradFill>
              </a:endParaRPr>
            </a:p>
          </p:txBody>
        </p:sp>
        <p:cxnSp>
          <p:nvCxnSpPr>
            <p:cNvPr id="24" name="Straight Connector 23"/>
            <p:cNvCxnSpPr/>
            <p:nvPr/>
          </p:nvCxnSpPr>
          <p:spPr>
            <a:xfrm>
              <a:off x="523476" y="3461693"/>
              <a:ext cx="0" cy="907538"/>
            </a:xfrm>
            <a:prstGeom prst="line">
              <a:avLst/>
            </a:prstGeom>
            <a:noFill/>
            <a:ln w="19050" cap="flat" cmpd="sng" algn="ctr">
              <a:solidFill>
                <a:schemeClr val="tx1"/>
              </a:solidFill>
              <a:prstDash val="solid"/>
            </a:ln>
            <a:effectLst/>
          </p:spPr>
        </p:cxnSp>
        <p:cxnSp>
          <p:nvCxnSpPr>
            <p:cNvPr id="25" name="Straight Connector 24"/>
            <p:cNvCxnSpPr/>
            <p:nvPr/>
          </p:nvCxnSpPr>
          <p:spPr>
            <a:xfrm flipH="1">
              <a:off x="516609" y="4370979"/>
              <a:ext cx="288443" cy="0"/>
            </a:xfrm>
            <a:prstGeom prst="line">
              <a:avLst/>
            </a:prstGeom>
            <a:noFill/>
            <a:ln w="19050" cap="flat" cmpd="sng" algn="ctr">
              <a:solidFill>
                <a:schemeClr val="tx1"/>
              </a:solidFill>
              <a:prstDash val="solid"/>
            </a:ln>
            <a:effectLst/>
          </p:spPr>
        </p:cxnSp>
        <p:sp>
          <p:nvSpPr>
            <p:cNvPr id="26" name="Oval 25"/>
            <p:cNvSpPr/>
            <p:nvPr/>
          </p:nvSpPr>
          <p:spPr>
            <a:xfrm>
              <a:off x="1196095" y="4697290"/>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27" name="TextBox 26"/>
            <p:cNvSpPr txBox="1"/>
            <p:nvPr/>
          </p:nvSpPr>
          <p:spPr>
            <a:xfrm>
              <a:off x="1484537" y="4697290"/>
              <a:ext cx="1982017" cy="369332"/>
            </a:xfrm>
            <a:prstGeom prst="rect">
              <a:avLst/>
            </a:prstGeom>
            <a:noFill/>
            <a:ln>
              <a:noFill/>
            </a:ln>
          </p:spPr>
          <p:txBody>
            <a:bodyPr wrap="none" rtlCol="0">
              <a:spAutoFit/>
            </a:bodyPr>
            <a:lstStyle/>
            <a:p>
              <a:pPr defTabSz="932443"/>
              <a:r>
                <a:rPr lang="en-US" dirty="0" smtClean="0">
                  <a:gradFill>
                    <a:gsLst>
                      <a:gs pos="76991">
                        <a:schemeClr val="tx1"/>
                      </a:gs>
                      <a:gs pos="51000">
                        <a:schemeClr val="tx1"/>
                      </a:gs>
                    </a:gsLst>
                    <a:lin ang="5400000" scaled="0"/>
                  </a:gradFill>
                </a:rPr>
                <a:t>Storage container</a:t>
              </a:r>
              <a:endParaRPr lang="en-US" dirty="0">
                <a:gradFill>
                  <a:gsLst>
                    <a:gs pos="76991">
                      <a:schemeClr val="tx1"/>
                    </a:gs>
                    <a:gs pos="51000">
                      <a:schemeClr val="tx1"/>
                    </a:gs>
                  </a:gsLst>
                  <a:lin ang="5400000" scaled="0"/>
                </a:gradFill>
              </a:endParaRPr>
            </a:p>
          </p:txBody>
        </p:sp>
        <p:sp>
          <p:nvSpPr>
            <p:cNvPr id="28" name="Oval 27"/>
            <p:cNvSpPr/>
            <p:nvPr/>
          </p:nvSpPr>
          <p:spPr>
            <a:xfrm>
              <a:off x="1570387" y="5145183"/>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29" name="TextBox 28"/>
            <p:cNvSpPr txBox="1"/>
            <p:nvPr/>
          </p:nvSpPr>
          <p:spPr>
            <a:xfrm>
              <a:off x="1858830" y="5145183"/>
              <a:ext cx="2422843" cy="369332"/>
            </a:xfrm>
            <a:prstGeom prst="rect">
              <a:avLst/>
            </a:prstGeom>
            <a:noFill/>
            <a:ln>
              <a:noFill/>
            </a:ln>
          </p:spPr>
          <p:txBody>
            <a:bodyPr wrap="none" rtlCol="0">
              <a:spAutoFit/>
            </a:bodyPr>
            <a:lstStyle/>
            <a:p>
              <a:pPr defTabSz="932443"/>
              <a:r>
                <a:rPr lang="en-US" dirty="0" smtClean="0">
                  <a:gradFill>
                    <a:gsLst>
                      <a:gs pos="76991">
                        <a:schemeClr val="tx1"/>
                      </a:gs>
                      <a:gs pos="51000">
                        <a:schemeClr val="tx1"/>
                      </a:gs>
                    </a:gsLst>
                    <a:lin ang="5400000" scaled="0"/>
                  </a:gradFill>
                </a:rPr>
                <a:t>Storage blob (40x100)</a:t>
              </a:r>
              <a:endParaRPr lang="en-US" dirty="0">
                <a:gradFill>
                  <a:gsLst>
                    <a:gs pos="76991">
                      <a:schemeClr val="tx1"/>
                    </a:gs>
                    <a:gs pos="51000">
                      <a:schemeClr val="tx1"/>
                    </a:gs>
                  </a:gsLst>
                  <a:lin ang="5400000" scaled="0"/>
                </a:gradFill>
              </a:endParaRPr>
            </a:p>
          </p:txBody>
        </p:sp>
        <p:cxnSp>
          <p:nvCxnSpPr>
            <p:cNvPr id="30" name="Straight Connector 29"/>
            <p:cNvCxnSpPr/>
            <p:nvPr/>
          </p:nvCxnSpPr>
          <p:spPr>
            <a:xfrm>
              <a:off x="930185" y="4529576"/>
              <a:ext cx="0" cy="293466"/>
            </a:xfrm>
            <a:prstGeom prst="line">
              <a:avLst/>
            </a:prstGeom>
            <a:noFill/>
            <a:ln w="19050" cap="flat" cmpd="sng" algn="ctr">
              <a:solidFill>
                <a:schemeClr val="tx1"/>
              </a:solidFill>
              <a:prstDash val="solid"/>
            </a:ln>
            <a:effectLst/>
          </p:spPr>
        </p:cxnSp>
        <p:cxnSp>
          <p:nvCxnSpPr>
            <p:cNvPr id="31" name="Straight Connector 30"/>
            <p:cNvCxnSpPr/>
            <p:nvPr/>
          </p:nvCxnSpPr>
          <p:spPr>
            <a:xfrm rot="5400000">
              <a:off x="1067540" y="4680569"/>
              <a:ext cx="0" cy="288443"/>
            </a:xfrm>
            <a:prstGeom prst="line">
              <a:avLst/>
            </a:prstGeom>
            <a:noFill/>
            <a:ln w="19050" cap="flat" cmpd="sng" algn="ctr">
              <a:solidFill>
                <a:schemeClr val="tx1"/>
              </a:solidFill>
              <a:prstDash val="solid"/>
            </a:ln>
            <a:effectLst/>
          </p:spPr>
        </p:cxnSp>
        <p:cxnSp>
          <p:nvCxnSpPr>
            <p:cNvPr id="32" name="Straight Connector 31"/>
            <p:cNvCxnSpPr/>
            <p:nvPr/>
          </p:nvCxnSpPr>
          <p:spPr>
            <a:xfrm>
              <a:off x="1301639" y="4995660"/>
              <a:ext cx="0" cy="293466"/>
            </a:xfrm>
            <a:prstGeom prst="line">
              <a:avLst/>
            </a:prstGeom>
            <a:noFill/>
            <a:ln w="19050" cap="flat" cmpd="sng" algn="ctr">
              <a:solidFill>
                <a:schemeClr val="tx1"/>
              </a:solidFill>
              <a:prstDash val="solid"/>
            </a:ln>
            <a:effectLst/>
          </p:spPr>
        </p:cxnSp>
        <p:cxnSp>
          <p:nvCxnSpPr>
            <p:cNvPr id="33" name="Straight Connector 32"/>
            <p:cNvCxnSpPr/>
            <p:nvPr/>
          </p:nvCxnSpPr>
          <p:spPr>
            <a:xfrm rot="5400000">
              <a:off x="1438994" y="5146652"/>
              <a:ext cx="0" cy="288443"/>
            </a:xfrm>
            <a:prstGeom prst="line">
              <a:avLst/>
            </a:prstGeom>
            <a:noFill/>
            <a:ln w="19050" cap="flat" cmpd="sng" algn="ctr">
              <a:solidFill>
                <a:schemeClr val="tx1"/>
              </a:solidFill>
              <a:prstDash val="solid"/>
            </a:ln>
            <a:effectLst/>
          </p:spPr>
        </p:cxnSp>
      </p:grpSp>
      <p:graphicFrame>
        <p:nvGraphicFramePr>
          <p:cNvPr id="35" name="Table 34"/>
          <p:cNvGraphicFramePr>
            <a:graphicFrameLocks noGrp="1"/>
          </p:cNvGraphicFramePr>
          <p:nvPr>
            <p:extLst>
              <p:ext uri="{D42A27DB-BD31-4B8C-83A1-F6EECF244321}">
                <p14:modId xmlns:p14="http://schemas.microsoft.com/office/powerpoint/2010/main" val="3478188032"/>
              </p:ext>
            </p:extLst>
          </p:nvPr>
        </p:nvGraphicFramePr>
        <p:xfrm>
          <a:off x="4846637" y="2311327"/>
          <a:ext cx="7316788" cy="3467173"/>
        </p:xfrm>
        <a:graphic>
          <a:graphicData uri="http://schemas.openxmlformats.org/drawingml/2006/table">
            <a:tbl>
              <a:tblPr firstRow="1" bandRow="1">
                <a:tableStyleId>{5C22544A-7EE6-4342-B048-85BDC9FD1C3A}</a:tableStyleId>
              </a:tblPr>
              <a:tblGrid>
                <a:gridCol w="1894154">
                  <a:extLst>
                    <a:ext uri="{9D8B030D-6E8A-4147-A177-3AD203B41FA5}">
                      <a16:colId xmlns:a16="http://schemas.microsoft.com/office/drawing/2014/main" val="20000"/>
                    </a:ext>
                  </a:extLst>
                </a:gridCol>
                <a:gridCol w="2412578">
                  <a:extLst>
                    <a:ext uri="{9D8B030D-6E8A-4147-A177-3AD203B41FA5}">
                      <a16:colId xmlns:a16="http://schemas.microsoft.com/office/drawing/2014/main" val="20001"/>
                    </a:ext>
                  </a:extLst>
                </a:gridCol>
                <a:gridCol w="3010056">
                  <a:extLst>
                    <a:ext uri="{9D8B030D-6E8A-4147-A177-3AD203B41FA5}">
                      <a16:colId xmlns:a16="http://schemas.microsoft.com/office/drawing/2014/main" val="20002"/>
                    </a:ext>
                  </a:extLst>
                </a:gridCol>
              </a:tblGrid>
              <a:tr h="411959">
                <a:tc>
                  <a:txBody>
                    <a:bodyPr/>
                    <a:lstStyle/>
                    <a:p>
                      <a:r>
                        <a:rPr lang="en-US" sz="1600" b="0" kern="1200" dirty="0" smtClean="0">
                          <a:gradFill>
                            <a:gsLst>
                              <a:gs pos="12389">
                                <a:schemeClr val="bg1"/>
                              </a:gs>
                              <a:gs pos="46000">
                                <a:schemeClr val="bg1"/>
                              </a:gs>
                            </a:gsLst>
                            <a:lin ang="5400000" scaled="0"/>
                          </a:gradFill>
                          <a:latin typeface="+mn-lt"/>
                          <a:ea typeface="+mn-ea"/>
                          <a:cs typeface="+mn-cs"/>
                        </a:rPr>
                        <a:t>Object</a:t>
                      </a:r>
                      <a:endParaRPr lang="en-US" sz="1600" b="0" kern="1200" dirty="0">
                        <a:gradFill>
                          <a:gsLst>
                            <a:gs pos="12389">
                              <a:schemeClr val="bg1"/>
                            </a:gs>
                            <a:gs pos="46000">
                              <a:schemeClr val="bg1"/>
                            </a:gs>
                          </a:gsLst>
                          <a:lin ang="5400000" scaled="0"/>
                        </a:gradFill>
                        <a:latin typeface="+mn-lt"/>
                        <a:ea typeface="+mn-ea"/>
                        <a:cs typeface="+mn-cs"/>
                      </a:endParaRP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US" sz="1600" b="0" kern="1200" dirty="0" smtClean="0">
                          <a:gradFill>
                            <a:gsLst>
                              <a:gs pos="12389">
                                <a:schemeClr val="bg1"/>
                              </a:gs>
                              <a:gs pos="46000">
                                <a:schemeClr val="bg1"/>
                              </a:gs>
                            </a:gsLst>
                            <a:lin ang="5400000" scaled="0"/>
                          </a:gradFill>
                          <a:latin typeface="+mn-lt"/>
                          <a:ea typeface="+mn-ea"/>
                          <a:cs typeface="+mn-cs"/>
                        </a:rPr>
                        <a:t>Limit</a:t>
                      </a:r>
                      <a:endParaRPr lang="en-US" sz="1600" b="0" kern="1200" dirty="0">
                        <a:gradFill>
                          <a:gsLst>
                            <a:gs pos="12389">
                              <a:schemeClr val="bg1"/>
                            </a:gs>
                            <a:gs pos="46000">
                              <a:schemeClr val="bg1"/>
                            </a:gs>
                          </a:gsLst>
                          <a:lin ang="5400000" scaled="0"/>
                        </a:gradFill>
                        <a:latin typeface="+mn-lt"/>
                        <a:ea typeface="+mn-ea"/>
                        <a:cs typeface="+mn-cs"/>
                      </a:endParaRP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US" sz="1600" b="0" kern="1200" dirty="0" smtClean="0">
                          <a:gradFill>
                            <a:gsLst>
                              <a:gs pos="12389">
                                <a:schemeClr val="bg1"/>
                              </a:gs>
                              <a:gs pos="46000">
                                <a:schemeClr val="bg1"/>
                              </a:gs>
                            </a:gsLst>
                            <a:lin ang="5400000" scaled="0"/>
                          </a:gradFill>
                          <a:latin typeface="+mn-lt"/>
                          <a:ea typeface="+mn-ea"/>
                          <a:cs typeface="+mn-cs"/>
                        </a:rPr>
                        <a:t>Locking</a:t>
                      </a:r>
                      <a:endParaRPr lang="en-US" sz="1600" b="0" kern="1200" dirty="0">
                        <a:gradFill>
                          <a:gsLst>
                            <a:gs pos="12389">
                              <a:schemeClr val="bg1"/>
                            </a:gs>
                            <a:gs pos="46000">
                              <a:schemeClr val="bg1"/>
                            </a:gs>
                          </a:gsLst>
                          <a:lin ang="5400000" scaled="0"/>
                        </a:gradFill>
                        <a:latin typeface="+mn-lt"/>
                        <a:ea typeface="+mn-ea"/>
                        <a:cs typeface="+mn-cs"/>
                      </a:endParaRP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500236">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Subscription</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120 create/add operations in 5 minute window</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N/A</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58012">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Cloud service</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200 per subscription</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~3 minutes per update</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500236">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Virtual machine</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50 per cloud service</a:t>
                      </a:r>
                    </a:p>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2048 per virtual network</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None</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58012">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Virtual network</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100 per subscription</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Single modification API</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58012">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Storage account</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100 per subscription</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None</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58012">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Storage container</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No limit</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None</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572085">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Storage blob</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40 per storage account</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smtClean="0">
                          <a:gradFill>
                            <a:gsLst>
                              <a:gs pos="78761">
                                <a:schemeClr val="tx1"/>
                              </a:gs>
                              <a:gs pos="57000">
                                <a:schemeClr val="tx1"/>
                              </a:gs>
                            </a:gsLst>
                            <a:lin ang="5400000" scaled="0"/>
                          </a:gradFill>
                          <a:latin typeface="+mn-lt"/>
                          <a:ea typeface="+mn-ea"/>
                          <a:cs typeface="+mn-cs"/>
                        </a:rPr>
                        <a:t>One blob per container </a:t>
                      </a:r>
                      <a:br>
                        <a:rPr lang="en-US" sz="1400" kern="1200" dirty="0" smtClean="0">
                          <a:gradFill>
                            <a:gsLst>
                              <a:gs pos="78761">
                                <a:schemeClr val="tx1"/>
                              </a:gs>
                              <a:gs pos="57000">
                                <a:schemeClr val="tx1"/>
                              </a:gs>
                            </a:gsLst>
                            <a:lin ang="5400000" scaled="0"/>
                          </a:gradFill>
                          <a:latin typeface="+mn-lt"/>
                          <a:ea typeface="+mn-ea"/>
                          <a:cs typeface="+mn-cs"/>
                        </a:rPr>
                      </a:br>
                      <a:r>
                        <a:rPr lang="en-US" sz="1400" kern="1200" dirty="0" smtClean="0">
                          <a:gradFill>
                            <a:gsLst>
                              <a:gs pos="78761">
                                <a:schemeClr val="tx1"/>
                              </a:gs>
                              <a:gs pos="57000">
                                <a:schemeClr val="tx1"/>
                              </a:gs>
                            </a:gsLst>
                            <a:lin ang="5400000" scaled="0"/>
                          </a:gradFill>
                          <a:latin typeface="+mn-lt"/>
                          <a:ea typeface="+mn-ea"/>
                          <a:cs typeface="+mn-cs"/>
                        </a:rPr>
                        <a:t>per storage account at a time</a:t>
                      </a:r>
                      <a:endParaRPr lang="en-US" sz="1400" kern="1200" dirty="0">
                        <a:gradFill>
                          <a:gsLst>
                            <a:gs pos="78761">
                              <a:schemeClr val="tx1"/>
                            </a:gs>
                            <a:gs pos="57000">
                              <a:schemeClr val="tx1"/>
                            </a:gs>
                          </a:gsLst>
                          <a:lin ang="5400000" scaled="0"/>
                        </a:gradFill>
                        <a:latin typeface="+mn-lt"/>
                        <a:ea typeface="+mn-ea"/>
                        <a:cs typeface="+mn-cs"/>
                      </a:endParaRPr>
                    </a:p>
                  </a:txBody>
                  <a:tcPr marL="18288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40" name="TextBox 39"/>
          <p:cNvSpPr txBox="1"/>
          <p:nvPr/>
        </p:nvSpPr>
        <p:spPr>
          <a:xfrm>
            <a:off x="4846637" y="1674974"/>
            <a:ext cx="4119763" cy="548640"/>
          </a:xfrm>
          <a:prstGeom prst="rect">
            <a:avLst/>
          </a:prstGeom>
          <a:noFill/>
          <a:ln>
            <a:noFill/>
          </a:ln>
        </p:spPr>
        <p:txBody>
          <a:bodyPr wrap="square" rtlCol="0">
            <a:spAutoFit/>
          </a:bodyPr>
          <a:lstStyle/>
          <a:p>
            <a:pPr>
              <a:lnSpc>
                <a:spcPct val="90000"/>
              </a:lnSpc>
              <a:spcBef>
                <a:spcPct val="20000"/>
              </a:spcBef>
              <a:buSzPct val="90000"/>
            </a:pPr>
            <a:r>
              <a:rPr lang="en-US" sz="3200" dirty="0" smtClean="0">
                <a:gradFill>
                  <a:gsLst>
                    <a:gs pos="1250">
                      <a:schemeClr val="tx1"/>
                    </a:gs>
                    <a:gs pos="99000">
                      <a:schemeClr val="tx1"/>
                    </a:gs>
                  </a:gsLst>
                  <a:lin ang="5400000" scaled="0"/>
                </a:gradFill>
                <a:latin typeface="+mj-lt"/>
              </a:rPr>
              <a:t>Limits and locking</a:t>
            </a:r>
            <a:endParaRPr lang="en-US" sz="3200" dirty="0">
              <a:gradFill>
                <a:gsLst>
                  <a:gs pos="1250">
                    <a:schemeClr val="tx1"/>
                  </a:gs>
                  <a:gs pos="99000">
                    <a:schemeClr val="tx1"/>
                  </a:gs>
                </a:gsLst>
                <a:lin ang="5400000" scaled="0"/>
              </a:gradFill>
              <a:latin typeface="+mj-lt"/>
            </a:endParaRPr>
          </a:p>
        </p:txBody>
      </p:sp>
      <p:sp>
        <p:nvSpPr>
          <p:cNvPr id="41" name="TextBox 40"/>
          <p:cNvSpPr txBox="1"/>
          <p:nvPr/>
        </p:nvSpPr>
        <p:spPr>
          <a:xfrm>
            <a:off x="288154" y="6327355"/>
            <a:ext cx="9549858" cy="369332"/>
          </a:xfrm>
          <a:prstGeom prst="rect">
            <a:avLst/>
          </a:prstGeom>
        </p:spPr>
        <p:txBody>
          <a:bodyPr wrap="none">
            <a:spAutoFit/>
          </a:bodyPr>
          <a:lstStyle>
            <a:defPPr>
              <a:defRPr lang="en-US"/>
            </a:defPPr>
            <a:lvl1pPr>
              <a:defRPr>
                <a:gradFill>
                  <a:gsLst>
                    <a:gs pos="78761">
                      <a:schemeClr val="tx1"/>
                    </a:gs>
                    <a:gs pos="57000">
                      <a:schemeClr val="tx1"/>
                    </a:gs>
                  </a:gsLst>
                  <a:lin ang="5400000" scaled="0"/>
                </a:gradFill>
              </a:defRPr>
            </a:lvl1pPr>
          </a:lstStyle>
          <a:p>
            <a:r>
              <a:rPr lang="en-US" dirty="0">
                <a:hlinkClick r:id="rId3"/>
              </a:rPr>
              <a:t>http://azure.microsoft.com/en-us/documentation/articles/azure-subscription-service-limits/</a:t>
            </a:r>
            <a:r>
              <a:rPr lang="en-US" dirty="0"/>
              <a:t> </a:t>
            </a:r>
          </a:p>
        </p:txBody>
      </p:sp>
    </p:spTree>
    <p:extLst>
      <p:ext uri="{BB962C8B-B14F-4D97-AF65-F5344CB8AC3E}">
        <p14:creationId xmlns:p14="http://schemas.microsoft.com/office/powerpoint/2010/main" val="37155770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Know Your Limits – Resource Manager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81931175"/>
              </p:ext>
            </p:extLst>
          </p:nvPr>
        </p:nvGraphicFramePr>
        <p:xfrm>
          <a:off x="1192542" y="1424810"/>
          <a:ext cx="10051392" cy="5054444"/>
        </p:xfrm>
        <a:graphic>
          <a:graphicData uri="http://schemas.openxmlformats.org/drawingml/2006/table">
            <a:tbl>
              <a:tblPr firstRow="1">
                <a:tableStyleId>{F5AB1C69-6EDB-4FF4-983F-18BD219EF322}</a:tableStyleId>
              </a:tblPr>
              <a:tblGrid>
                <a:gridCol w="5284754">
                  <a:extLst>
                    <a:ext uri="{9D8B030D-6E8A-4147-A177-3AD203B41FA5}">
                      <a16:colId xmlns:a16="http://schemas.microsoft.com/office/drawing/2014/main" val="2701588831"/>
                    </a:ext>
                  </a:extLst>
                </a:gridCol>
                <a:gridCol w="2279697">
                  <a:extLst>
                    <a:ext uri="{9D8B030D-6E8A-4147-A177-3AD203B41FA5}">
                      <a16:colId xmlns:a16="http://schemas.microsoft.com/office/drawing/2014/main" val="3924930101"/>
                    </a:ext>
                  </a:extLst>
                </a:gridCol>
                <a:gridCol w="2486941">
                  <a:extLst>
                    <a:ext uri="{9D8B030D-6E8A-4147-A177-3AD203B41FA5}">
                      <a16:colId xmlns:a16="http://schemas.microsoft.com/office/drawing/2014/main" val="1239035179"/>
                    </a:ext>
                  </a:extLst>
                </a:gridCol>
              </a:tblGrid>
              <a:tr h="403239">
                <a:tc>
                  <a:txBody>
                    <a:bodyPr/>
                    <a:lstStyle/>
                    <a:p>
                      <a:r>
                        <a:rPr lang="en-US" sz="2200" dirty="0"/>
                        <a:t>Resource</a:t>
                      </a:r>
                    </a:p>
                  </a:txBody>
                  <a:tcPr marL="71645" marR="71645" marT="35823" marB="35823" anchor="ctr"/>
                </a:tc>
                <a:tc>
                  <a:txBody>
                    <a:bodyPr/>
                    <a:lstStyle/>
                    <a:p>
                      <a:r>
                        <a:rPr lang="en-US" sz="2200"/>
                        <a:t>Default Limit</a:t>
                      </a:r>
                    </a:p>
                  </a:txBody>
                  <a:tcPr marL="71645" marR="71645" marT="35823" marB="35823" anchor="ctr"/>
                </a:tc>
                <a:tc>
                  <a:txBody>
                    <a:bodyPr/>
                    <a:lstStyle/>
                    <a:p>
                      <a:r>
                        <a:rPr lang="en-US" sz="2200"/>
                        <a:t>Maximum Limit</a:t>
                      </a:r>
                    </a:p>
                  </a:txBody>
                  <a:tcPr marL="71645" marR="71645" marT="35823" marB="35823" anchor="ctr"/>
                </a:tc>
                <a:extLst>
                  <a:ext uri="{0D108BD9-81ED-4DB2-BD59-A6C34878D82A}">
                    <a16:rowId xmlns:a16="http://schemas.microsoft.com/office/drawing/2014/main" val="2976356664"/>
                  </a:ext>
                </a:extLst>
              </a:tr>
              <a:tr h="403239">
                <a:tc>
                  <a:txBody>
                    <a:bodyPr/>
                    <a:lstStyle/>
                    <a:p>
                      <a:r>
                        <a:rPr lang="en-US" sz="2200"/>
                        <a:t>Cores per </a:t>
                      </a:r>
                      <a:r>
                        <a:rPr lang="en-US" sz="2200">
                          <a:hlinkClick r:id="rId3"/>
                        </a:rPr>
                        <a:t>subscription</a:t>
                      </a:r>
                      <a:endParaRPr lang="en-US" sz="2200"/>
                    </a:p>
                  </a:txBody>
                  <a:tcPr marL="71645" marR="71645" marT="35823" marB="35823" anchor="ctr"/>
                </a:tc>
                <a:tc>
                  <a:txBody>
                    <a:bodyPr/>
                    <a:lstStyle/>
                    <a:p>
                      <a:r>
                        <a:rPr lang="en-US" sz="2200"/>
                        <a:t>20</a:t>
                      </a:r>
                      <a:r>
                        <a:rPr lang="en-US" sz="2200" baseline="30000"/>
                        <a:t>1</a:t>
                      </a:r>
                      <a:r>
                        <a:rPr lang="en-US" sz="2200"/>
                        <a:t> per Region</a:t>
                      </a:r>
                    </a:p>
                  </a:txBody>
                  <a:tcPr marL="71645" marR="71645" marT="35823" marB="35823" anchor="ctr"/>
                </a:tc>
                <a:tc>
                  <a:txBody>
                    <a:bodyPr/>
                    <a:lstStyle/>
                    <a:p>
                      <a:r>
                        <a:rPr lang="en-US" sz="2200"/>
                        <a:t>10,000 per Region</a:t>
                      </a:r>
                    </a:p>
                  </a:txBody>
                  <a:tcPr marL="71645" marR="71645" marT="35823" marB="35823" anchor="ctr"/>
                </a:tc>
                <a:extLst>
                  <a:ext uri="{0D108BD9-81ED-4DB2-BD59-A6C34878D82A}">
                    <a16:rowId xmlns:a16="http://schemas.microsoft.com/office/drawing/2014/main" val="172683441"/>
                  </a:ext>
                </a:extLst>
              </a:tr>
              <a:tr h="530074">
                <a:tc>
                  <a:txBody>
                    <a:bodyPr/>
                    <a:lstStyle/>
                    <a:p>
                      <a:r>
                        <a:rPr lang="en-US" sz="2200" dirty="0" smtClean="0">
                          <a:hlinkClick r:id="rId4"/>
                        </a:rPr>
                        <a:t>Co-administrators</a:t>
                      </a:r>
                      <a:endParaRPr lang="en-US" sz="2200" dirty="0"/>
                    </a:p>
                  </a:txBody>
                  <a:tcPr marL="71645" marR="71645" marT="35823" marB="35823" anchor="ctr"/>
                </a:tc>
                <a:tc>
                  <a:txBody>
                    <a:bodyPr/>
                    <a:lstStyle/>
                    <a:p>
                      <a:r>
                        <a:rPr lang="en-US" sz="2200"/>
                        <a:t>Unlimited</a:t>
                      </a:r>
                    </a:p>
                  </a:txBody>
                  <a:tcPr marL="71645" marR="71645" marT="35823" marB="35823" anchor="ctr"/>
                </a:tc>
                <a:tc>
                  <a:txBody>
                    <a:bodyPr/>
                    <a:lstStyle/>
                    <a:p>
                      <a:r>
                        <a:rPr lang="en-US" sz="2200"/>
                        <a:t>Unlimited</a:t>
                      </a:r>
                    </a:p>
                  </a:txBody>
                  <a:tcPr marL="71645" marR="71645" marT="35823" marB="35823" anchor="ctr"/>
                </a:tc>
                <a:extLst>
                  <a:ext uri="{0D108BD9-81ED-4DB2-BD59-A6C34878D82A}">
                    <a16:rowId xmlns:a16="http://schemas.microsoft.com/office/drawing/2014/main" val="4124778482"/>
                  </a:ext>
                </a:extLst>
              </a:tr>
              <a:tr h="530074">
                <a:tc>
                  <a:txBody>
                    <a:bodyPr/>
                    <a:lstStyle/>
                    <a:p>
                      <a:r>
                        <a:rPr lang="en-US" sz="2200" dirty="0">
                          <a:hlinkClick r:id="rId5"/>
                        </a:rPr>
                        <a:t>Storage </a:t>
                      </a:r>
                      <a:r>
                        <a:rPr lang="en-US" sz="2200" dirty="0" smtClean="0">
                          <a:hlinkClick r:id="rId5"/>
                        </a:rPr>
                        <a:t>accounts</a:t>
                      </a:r>
                      <a:endParaRPr lang="en-US" sz="2200" dirty="0"/>
                    </a:p>
                  </a:txBody>
                  <a:tcPr marL="71645" marR="71645" marT="35823" marB="35823" anchor="ctr"/>
                </a:tc>
                <a:tc>
                  <a:txBody>
                    <a:bodyPr/>
                    <a:lstStyle/>
                    <a:p>
                      <a:r>
                        <a:rPr lang="en-US" sz="2200"/>
                        <a:t>100</a:t>
                      </a:r>
                    </a:p>
                  </a:txBody>
                  <a:tcPr marL="71645" marR="71645" marT="35823" marB="35823" anchor="ctr"/>
                </a:tc>
                <a:tc>
                  <a:txBody>
                    <a:bodyPr/>
                    <a:lstStyle/>
                    <a:p>
                      <a:r>
                        <a:rPr lang="en-US" sz="2200"/>
                        <a:t>100</a:t>
                      </a:r>
                      <a:r>
                        <a:rPr lang="en-US" sz="2200" baseline="30000"/>
                        <a:t>2</a:t>
                      </a:r>
                      <a:endParaRPr lang="en-US" sz="2200"/>
                    </a:p>
                  </a:txBody>
                  <a:tcPr marL="71645" marR="71645" marT="35823" marB="35823" anchor="ctr"/>
                </a:tc>
                <a:extLst>
                  <a:ext uri="{0D108BD9-81ED-4DB2-BD59-A6C34878D82A}">
                    <a16:rowId xmlns:a16="http://schemas.microsoft.com/office/drawing/2014/main" val="2524842237"/>
                  </a:ext>
                </a:extLst>
              </a:tr>
              <a:tr h="530074">
                <a:tc>
                  <a:txBody>
                    <a:bodyPr/>
                    <a:lstStyle/>
                    <a:p>
                      <a:r>
                        <a:rPr lang="en-US" sz="2200" dirty="0">
                          <a:hlinkClick r:id="rId6"/>
                        </a:rPr>
                        <a:t>Resource </a:t>
                      </a:r>
                      <a:r>
                        <a:rPr lang="en-US" sz="2200" dirty="0" smtClean="0">
                          <a:hlinkClick r:id="rId6"/>
                        </a:rPr>
                        <a:t>Groups</a:t>
                      </a:r>
                      <a:endParaRPr lang="en-US" sz="2200" dirty="0"/>
                    </a:p>
                  </a:txBody>
                  <a:tcPr marL="71645" marR="71645" marT="35823" marB="35823" anchor="ctr"/>
                </a:tc>
                <a:tc>
                  <a:txBody>
                    <a:bodyPr/>
                    <a:lstStyle/>
                    <a:p>
                      <a:r>
                        <a:rPr lang="en-US" sz="2200"/>
                        <a:t>800</a:t>
                      </a:r>
                    </a:p>
                  </a:txBody>
                  <a:tcPr marL="71645" marR="71645" marT="35823" marB="35823" anchor="ctr"/>
                </a:tc>
                <a:tc>
                  <a:txBody>
                    <a:bodyPr/>
                    <a:lstStyle/>
                    <a:p>
                      <a:r>
                        <a:rPr lang="en-US" sz="2200"/>
                        <a:t>800</a:t>
                      </a:r>
                    </a:p>
                  </a:txBody>
                  <a:tcPr marL="71645" marR="71645" marT="35823" marB="35823" anchor="ctr"/>
                </a:tc>
                <a:extLst>
                  <a:ext uri="{0D108BD9-81ED-4DB2-BD59-A6C34878D82A}">
                    <a16:rowId xmlns:a16="http://schemas.microsoft.com/office/drawing/2014/main" val="3583400248"/>
                  </a:ext>
                </a:extLst>
              </a:tr>
              <a:tr h="530074">
                <a:tc>
                  <a:txBody>
                    <a:bodyPr/>
                    <a:lstStyle/>
                    <a:p>
                      <a:r>
                        <a:rPr lang="en-US" sz="2200" dirty="0"/>
                        <a:t>Resource Manager API Reads</a:t>
                      </a:r>
                    </a:p>
                  </a:txBody>
                  <a:tcPr marL="71645" marR="71645" marT="35823" marB="35823" anchor="ctr"/>
                </a:tc>
                <a:tc>
                  <a:txBody>
                    <a:bodyPr/>
                    <a:lstStyle/>
                    <a:p>
                      <a:r>
                        <a:rPr lang="en-US" sz="2200"/>
                        <a:t>15000 per hour</a:t>
                      </a:r>
                    </a:p>
                  </a:txBody>
                  <a:tcPr marL="71645" marR="71645" marT="35823" marB="35823" anchor="ctr"/>
                </a:tc>
                <a:tc>
                  <a:txBody>
                    <a:bodyPr/>
                    <a:lstStyle/>
                    <a:p>
                      <a:r>
                        <a:rPr lang="en-US" sz="2200"/>
                        <a:t>15000 per hour</a:t>
                      </a:r>
                    </a:p>
                  </a:txBody>
                  <a:tcPr marL="71645" marR="71645" marT="35823" marB="35823" anchor="ctr"/>
                </a:tc>
                <a:extLst>
                  <a:ext uri="{0D108BD9-81ED-4DB2-BD59-A6C34878D82A}">
                    <a16:rowId xmlns:a16="http://schemas.microsoft.com/office/drawing/2014/main" val="3667213831"/>
                  </a:ext>
                </a:extLst>
              </a:tr>
              <a:tr h="530074">
                <a:tc>
                  <a:txBody>
                    <a:bodyPr/>
                    <a:lstStyle/>
                    <a:p>
                      <a:r>
                        <a:rPr lang="en-US" sz="2200"/>
                        <a:t>Resource Manager API Writes</a:t>
                      </a:r>
                    </a:p>
                  </a:txBody>
                  <a:tcPr marL="71645" marR="71645" marT="35823" marB="35823" anchor="ctr"/>
                </a:tc>
                <a:tc>
                  <a:txBody>
                    <a:bodyPr/>
                    <a:lstStyle/>
                    <a:p>
                      <a:r>
                        <a:rPr lang="en-US" sz="2200"/>
                        <a:t>1200 per hour</a:t>
                      </a:r>
                    </a:p>
                  </a:txBody>
                  <a:tcPr marL="71645" marR="71645" marT="35823" marB="35823" anchor="ctr"/>
                </a:tc>
                <a:tc>
                  <a:txBody>
                    <a:bodyPr/>
                    <a:lstStyle/>
                    <a:p>
                      <a:r>
                        <a:rPr lang="en-US" sz="2200"/>
                        <a:t>1200 per hour</a:t>
                      </a:r>
                    </a:p>
                  </a:txBody>
                  <a:tcPr marL="71645" marR="71645" marT="35823" marB="35823" anchor="ctr"/>
                </a:tc>
                <a:extLst>
                  <a:ext uri="{0D108BD9-81ED-4DB2-BD59-A6C34878D82A}">
                    <a16:rowId xmlns:a16="http://schemas.microsoft.com/office/drawing/2014/main" val="3601042598"/>
                  </a:ext>
                </a:extLst>
              </a:tr>
              <a:tr h="530074">
                <a:tc>
                  <a:txBody>
                    <a:bodyPr/>
                    <a:lstStyle/>
                    <a:p>
                      <a:r>
                        <a:rPr lang="en-US" sz="2200"/>
                        <a:t>Resource Manager API request size</a:t>
                      </a:r>
                    </a:p>
                  </a:txBody>
                  <a:tcPr marL="71645" marR="71645" marT="35823" marB="35823" anchor="ctr"/>
                </a:tc>
                <a:tc>
                  <a:txBody>
                    <a:bodyPr/>
                    <a:lstStyle/>
                    <a:p>
                      <a:r>
                        <a:rPr lang="en-US" sz="2200" dirty="0" smtClean="0"/>
                        <a:t>4,194,304 </a:t>
                      </a:r>
                      <a:r>
                        <a:rPr lang="en-US" sz="2200" dirty="0"/>
                        <a:t>bytes</a:t>
                      </a:r>
                    </a:p>
                  </a:txBody>
                  <a:tcPr marL="71645" marR="71645" marT="35823" marB="35823" anchor="ctr"/>
                </a:tc>
                <a:tc>
                  <a:txBody>
                    <a:bodyPr/>
                    <a:lstStyle/>
                    <a:p>
                      <a:r>
                        <a:rPr lang="en-US" sz="2200" dirty="0" smtClean="0"/>
                        <a:t>4,194,304 </a:t>
                      </a:r>
                      <a:r>
                        <a:rPr lang="en-US" sz="2200" dirty="0"/>
                        <a:t>bytes</a:t>
                      </a:r>
                    </a:p>
                  </a:txBody>
                  <a:tcPr marL="71645" marR="71645" marT="35823" marB="35823" anchor="ctr"/>
                </a:tc>
                <a:extLst>
                  <a:ext uri="{0D108BD9-81ED-4DB2-BD59-A6C34878D82A}">
                    <a16:rowId xmlns:a16="http://schemas.microsoft.com/office/drawing/2014/main" val="4172336433"/>
                  </a:ext>
                </a:extLst>
              </a:tr>
              <a:tr h="530074">
                <a:tc>
                  <a:txBody>
                    <a:bodyPr/>
                    <a:lstStyle/>
                    <a:p>
                      <a:r>
                        <a:rPr lang="en-US" sz="2200" dirty="0" smtClean="0"/>
                        <a:t>VMs per Availability</a:t>
                      </a:r>
                      <a:r>
                        <a:rPr lang="en-US" sz="2200" baseline="0" dirty="0" smtClean="0"/>
                        <a:t> Set</a:t>
                      </a:r>
                      <a:endParaRPr lang="en-US" sz="2200" dirty="0"/>
                    </a:p>
                  </a:txBody>
                  <a:tcPr marL="71645" marR="71645" marT="35823" marB="35823" anchor="ctr"/>
                </a:tc>
                <a:tc>
                  <a:txBody>
                    <a:bodyPr/>
                    <a:lstStyle/>
                    <a:p>
                      <a:r>
                        <a:rPr lang="en-US" sz="2200" dirty="0" smtClean="0"/>
                        <a:t>100</a:t>
                      </a:r>
                      <a:endParaRPr lang="en-US" sz="2200" dirty="0"/>
                    </a:p>
                  </a:txBody>
                  <a:tcPr marL="71645" marR="71645" marT="35823" marB="35823" anchor="ctr"/>
                </a:tc>
                <a:tc>
                  <a:txBody>
                    <a:bodyPr/>
                    <a:lstStyle/>
                    <a:p>
                      <a:r>
                        <a:rPr lang="en-US" sz="2200" dirty="0" smtClean="0"/>
                        <a:t>100</a:t>
                      </a:r>
                      <a:endParaRPr lang="en-US" sz="2200" dirty="0"/>
                    </a:p>
                  </a:txBody>
                  <a:tcPr marL="71645" marR="71645" marT="35823" marB="35823" anchor="ctr"/>
                </a:tc>
                <a:extLst>
                  <a:ext uri="{0D108BD9-81ED-4DB2-BD59-A6C34878D82A}">
                    <a16:rowId xmlns:a16="http://schemas.microsoft.com/office/drawing/2014/main" val="2394009439"/>
                  </a:ext>
                </a:extLst>
              </a:tr>
              <a:tr h="530074">
                <a:tc>
                  <a:txBody>
                    <a:bodyPr/>
                    <a:lstStyle/>
                    <a:p>
                      <a:r>
                        <a:rPr lang="en-US" sz="2200" dirty="0" smtClean="0"/>
                        <a:t>IOPS to </a:t>
                      </a:r>
                      <a:r>
                        <a:rPr lang="en-US" sz="2200" baseline="0" dirty="0" smtClean="0"/>
                        <a:t>a standard storage account</a:t>
                      </a:r>
                      <a:endParaRPr lang="en-US" sz="2200" dirty="0"/>
                    </a:p>
                  </a:txBody>
                  <a:tcPr marL="71645" marR="71645" marT="35823" marB="35823" anchor="ctr"/>
                </a:tc>
                <a:tc>
                  <a:txBody>
                    <a:bodyPr/>
                    <a:lstStyle/>
                    <a:p>
                      <a:r>
                        <a:rPr lang="en-US" sz="2200" dirty="0" smtClean="0"/>
                        <a:t>20k</a:t>
                      </a:r>
                      <a:endParaRPr lang="en-US" sz="2200" dirty="0"/>
                    </a:p>
                  </a:txBody>
                  <a:tcPr marL="71645" marR="71645" marT="35823" marB="35823" anchor="ctr"/>
                </a:tc>
                <a:tc>
                  <a:txBody>
                    <a:bodyPr/>
                    <a:lstStyle/>
                    <a:p>
                      <a:r>
                        <a:rPr lang="en-US" sz="2200" dirty="0" smtClean="0"/>
                        <a:t>20k</a:t>
                      </a:r>
                      <a:endParaRPr lang="en-US" sz="2200" dirty="0"/>
                    </a:p>
                  </a:txBody>
                  <a:tcPr marL="71645" marR="71645" marT="35823" marB="35823" anchor="ctr"/>
                </a:tc>
                <a:extLst>
                  <a:ext uri="{0D108BD9-81ED-4DB2-BD59-A6C34878D82A}">
                    <a16:rowId xmlns:a16="http://schemas.microsoft.com/office/drawing/2014/main" val="4221352169"/>
                  </a:ext>
                </a:extLst>
              </a:tr>
            </a:tbl>
          </a:graphicData>
        </a:graphic>
      </p:graphicFrame>
    </p:spTree>
    <p:extLst>
      <p:ext uri="{BB962C8B-B14F-4D97-AF65-F5344CB8AC3E}">
        <p14:creationId xmlns:p14="http://schemas.microsoft.com/office/powerpoint/2010/main" val="7115179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deployment guidance</a:t>
            </a:r>
            <a:endParaRPr lang="en-US" dirty="0"/>
          </a:p>
        </p:txBody>
      </p:sp>
      <p:sp>
        <p:nvSpPr>
          <p:cNvPr id="3" name="Text Placeholder 2"/>
          <p:cNvSpPr>
            <a:spLocks noGrp="1"/>
          </p:cNvSpPr>
          <p:nvPr>
            <p:ph type="body" sz="quarter" idx="10"/>
          </p:nvPr>
        </p:nvSpPr>
        <p:spPr>
          <a:xfrm>
            <a:off x="274638" y="1681163"/>
            <a:ext cx="11887200" cy="4471890"/>
          </a:xfrm>
        </p:spPr>
        <p:txBody>
          <a:bodyPr/>
          <a:lstStyle/>
          <a:p>
            <a:pPr>
              <a:spcBef>
                <a:spcPts val="1800"/>
              </a:spcBef>
              <a:spcAft>
                <a:spcPts val="0"/>
              </a:spcAft>
            </a:pPr>
            <a:r>
              <a:rPr lang="en-US" sz="3200" dirty="0" smtClean="0"/>
              <a:t>Deploy VMs in blocks </a:t>
            </a:r>
          </a:p>
          <a:p>
            <a:pPr lvl="1">
              <a:spcBef>
                <a:spcPts val="800"/>
              </a:spcBef>
            </a:pPr>
            <a:r>
              <a:rPr lang="en-US" dirty="0" smtClean="0"/>
              <a:t>Block size: Minimum of Total VMs / 5 -or- 100</a:t>
            </a:r>
          </a:p>
          <a:p>
            <a:pPr lvl="1">
              <a:spcBef>
                <a:spcPts val="800"/>
              </a:spcBef>
            </a:pPr>
            <a:r>
              <a:rPr lang="en-US" dirty="0" smtClean="0"/>
              <a:t>Deploy one VM per cloud service; use common availability set in each cloud service</a:t>
            </a:r>
          </a:p>
          <a:p>
            <a:pPr lvl="1">
              <a:spcBef>
                <a:spcPts val="800"/>
              </a:spcBef>
            </a:pPr>
            <a:r>
              <a:rPr lang="en-US" dirty="0" smtClean="0"/>
              <a:t>Wait 5 minutes between starting each block of VMs to avoid throttling</a:t>
            </a:r>
          </a:p>
          <a:p>
            <a:pPr>
              <a:spcBef>
                <a:spcPts val="1800"/>
              </a:spcBef>
              <a:spcAft>
                <a:spcPts val="0"/>
              </a:spcAft>
            </a:pPr>
            <a:r>
              <a:rPr lang="en-US" sz="3200" dirty="0" smtClean="0"/>
              <a:t>Limit use of Get* APIs during deployment</a:t>
            </a:r>
          </a:p>
          <a:p>
            <a:pPr lvl="1">
              <a:spcBef>
                <a:spcPts val="800"/>
              </a:spcBef>
            </a:pPr>
            <a:r>
              <a:rPr lang="en-US" dirty="0" smtClean="0"/>
              <a:t>Limits possibility of throttling</a:t>
            </a:r>
          </a:p>
          <a:p>
            <a:pPr lvl="1">
              <a:spcBef>
                <a:spcPts val="800"/>
              </a:spcBef>
            </a:pPr>
            <a:r>
              <a:rPr lang="en-US" dirty="0" smtClean="0"/>
              <a:t>Back-off if any 503-ServiceUnavailable or 429-TooManyRequests errors are received</a:t>
            </a:r>
          </a:p>
          <a:p>
            <a:pPr>
              <a:spcBef>
                <a:spcPts val="1800"/>
              </a:spcBef>
              <a:spcAft>
                <a:spcPts val="0"/>
              </a:spcAft>
            </a:pPr>
            <a:r>
              <a:rPr lang="en-US" sz="3200" dirty="0" smtClean="0"/>
              <a:t>Use virtual network for connectivity</a:t>
            </a:r>
          </a:p>
          <a:p>
            <a:pPr>
              <a:spcBef>
                <a:spcPts val="1800"/>
              </a:spcBef>
              <a:spcAft>
                <a:spcPts val="0"/>
              </a:spcAft>
            </a:pPr>
            <a:r>
              <a:rPr lang="en-US" sz="3200" dirty="0" smtClean="0"/>
              <a:t>Custom image management</a:t>
            </a:r>
          </a:p>
          <a:p>
            <a:pPr lvl="1">
              <a:spcBef>
                <a:spcPts val="800"/>
              </a:spcBef>
            </a:pPr>
            <a:r>
              <a:rPr lang="en-US" dirty="0" smtClean="0"/>
              <a:t>If using a custom OS image then place up to 40 OS disks in a storage account</a:t>
            </a:r>
            <a:endParaRPr lang="en-US" dirty="0"/>
          </a:p>
        </p:txBody>
      </p:sp>
    </p:spTree>
    <p:extLst>
      <p:ext uri="{BB962C8B-B14F-4D97-AF65-F5344CB8AC3E}">
        <p14:creationId xmlns:p14="http://schemas.microsoft.com/office/powerpoint/2010/main" val="12242958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1075266" y="1612900"/>
            <a:ext cx="11086571" cy="3444020"/>
          </a:xfrm>
        </p:spPr>
        <p:txBody>
          <a:bodyPr/>
          <a:lstStyle/>
          <a:p>
            <a:pPr>
              <a:spcBef>
                <a:spcPts val="3000"/>
              </a:spcBef>
              <a:spcAft>
                <a:spcPts val="0"/>
              </a:spcAft>
            </a:pPr>
            <a:r>
              <a:rPr lang="en-US" sz="3600" dirty="0" smtClean="0"/>
              <a:t>Scenario</a:t>
            </a:r>
          </a:p>
          <a:p>
            <a:pPr>
              <a:spcBef>
                <a:spcPts val="3000"/>
              </a:spcBef>
              <a:spcAft>
                <a:spcPts val="0"/>
              </a:spcAft>
            </a:pPr>
            <a:r>
              <a:rPr lang="en-US" sz="3600" dirty="0" smtClean="0"/>
              <a:t>Objectives</a:t>
            </a:r>
            <a:endParaRPr lang="en-US" sz="3600" dirty="0"/>
          </a:p>
          <a:p>
            <a:pPr>
              <a:spcBef>
                <a:spcPts val="3000"/>
              </a:spcBef>
              <a:spcAft>
                <a:spcPts val="0"/>
              </a:spcAft>
            </a:pPr>
            <a:r>
              <a:rPr lang="en-US" sz="3600" dirty="0"/>
              <a:t>Technology </a:t>
            </a:r>
            <a:r>
              <a:rPr lang="en-US" sz="3600" dirty="0" smtClean="0"/>
              <a:t>overview</a:t>
            </a:r>
            <a:endParaRPr lang="en-US" sz="3600" dirty="0"/>
          </a:p>
          <a:p>
            <a:pPr>
              <a:spcBef>
                <a:spcPts val="3000"/>
              </a:spcBef>
              <a:spcAft>
                <a:spcPts val="0"/>
              </a:spcAft>
            </a:pPr>
            <a:r>
              <a:rPr lang="en-US" sz="3600" dirty="0" smtClean="0"/>
              <a:t>Lab environment and exercises</a:t>
            </a:r>
            <a:endParaRPr lang="en-US" sz="3600" dirty="0"/>
          </a:p>
        </p:txBody>
      </p:sp>
      <p:grpSp>
        <p:nvGrpSpPr>
          <p:cNvPr id="6" name="Group 5"/>
          <p:cNvGrpSpPr/>
          <p:nvPr/>
        </p:nvGrpSpPr>
        <p:grpSpPr>
          <a:xfrm>
            <a:off x="494433" y="1739771"/>
            <a:ext cx="470768" cy="467836"/>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494433" y="2599962"/>
            <a:ext cx="470768" cy="467836"/>
            <a:chOff x="228600" y="1219200"/>
            <a:chExt cx="685800" cy="685800"/>
          </a:xfrm>
        </p:grpSpPr>
        <p:sp>
          <p:nvSpPr>
            <p:cNvPr id="1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 name="Oval 1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94433" y="3460153"/>
            <a:ext cx="470768" cy="467836"/>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94433" y="4320345"/>
            <a:ext cx="470768" cy="467836"/>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33304361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Iometer</a:t>
            </a:r>
            <a:endParaRPr lang="en-US" dirty="0"/>
          </a:p>
        </p:txBody>
      </p:sp>
      <p:sp>
        <p:nvSpPr>
          <p:cNvPr id="4" name="Text Placeholder 3"/>
          <p:cNvSpPr>
            <a:spLocks noGrp="1"/>
          </p:cNvSpPr>
          <p:nvPr>
            <p:ph type="body" sz="quarter" idx="10"/>
          </p:nvPr>
        </p:nvSpPr>
        <p:spPr>
          <a:xfrm>
            <a:off x="274638" y="1681162"/>
            <a:ext cx="5097462" cy="4687437"/>
          </a:xfrm>
        </p:spPr>
        <p:txBody>
          <a:bodyPr/>
          <a:lstStyle/>
          <a:p>
            <a:pPr>
              <a:spcBef>
                <a:spcPts val="1800"/>
              </a:spcBef>
              <a:spcAft>
                <a:spcPts val="0"/>
              </a:spcAft>
            </a:pPr>
            <a:r>
              <a:rPr lang="en-US" sz="2400" dirty="0" smtClean="0">
                <a:latin typeface="+mn-lt"/>
              </a:rPr>
              <a:t>An I/O subsystem measurement </a:t>
            </a:r>
            <a:br>
              <a:rPr lang="en-US" sz="2400" dirty="0" smtClean="0">
                <a:latin typeface="+mn-lt"/>
              </a:rPr>
            </a:br>
            <a:r>
              <a:rPr lang="en-US" sz="2400" dirty="0" smtClean="0">
                <a:latin typeface="+mn-lt"/>
              </a:rPr>
              <a:t>and characterization tool for </a:t>
            </a:r>
            <a:br>
              <a:rPr lang="en-US" sz="2400" dirty="0" smtClean="0">
                <a:latin typeface="+mn-lt"/>
              </a:rPr>
            </a:br>
            <a:r>
              <a:rPr lang="en-US" sz="2400" dirty="0" smtClean="0">
                <a:latin typeface="+mn-lt"/>
              </a:rPr>
              <a:t>single and clustered systems</a:t>
            </a:r>
          </a:p>
          <a:p>
            <a:pPr>
              <a:spcBef>
                <a:spcPts val="1800"/>
              </a:spcBef>
              <a:spcAft>
                <a:spcPts val="0"/>
              </a:spcAft>
            </a:pPr>
            <a:r>
              <a:rPr lang="en-US" sz="2400" dirty="0" smtClean="0">
                <a:latin typeface="+mn-lt"/>
              </a:rPr>
              <a:t>Used as a benchmark and troubleshooting tool </a:t>
            </a:r>
          </a:p>
          <a:p>
            <a:pPr>
              <a:spcBef>
                <a:spcPts val="1800"/>
              </a:spcBef>
              <a:spcAft>
                <a:spcPts val="0"/>
              </a:spcAft>
            </a:pPr>
            <a:r>
              <a:rPr lang="en-US" sz="2400" dirty="0" smtClean="0">
                <a:latin typeface="+mn-lt"/>
              </a:rPr>
              <a:t>Easily configured to replicate </a:t>
            </a:r>
            <a:br>
              <a:rPr lang="en-US" sz="2400" dirty="0" smtClean="0">
                <a:latin typeface="+mn-lt"/>
              </a:rPr>
            </a:br>
            <a:r>
              <a:rPr lang="en-US" sz="2400" dirty="0" smtClean="0">
                <a:latin typeface="+mn-lt"/>
              </a:rPr>
              <a:t>the behavior of many popular applications </a:t>
            </a:r>
          </a:p>
          <a:p>
            <a:pPr>
              <a:spcBef>
                <a:spcPts val="1800"/>
              </a:spcBef>
              <a:spcAft>
                <a:spcPts val="0"/>
              </a:spcAft>
            </a:pPr>
            <a:r>
              <a:rPr lang="en-US" sz="2400" dirty="0" smtClean="0">
                <a:latin typeface="+mn-lt"/>
              </a:rPr>
              <a:t>One commonly quoted measurement provided by </a:t>
            </a:r>
            <a:br>
              <a:rPr lang="en-US" sz="2400" dirty="0" smtClean="0">
                <a:latin typeface="+mn-lt"/>
              </a:rPr>
            </a:br>
            <a:r>
              <a:rPr lang="en-US" sz="2400" dirty="0" smtClean="0">
                <a:latin typeface="+mn-lt"/>
              </a:rPr>
              <a:t>the tool is IOPS</a:t>
            </a:r>
            <a:endParaRPr lang="en-US" sz="2400" dirty="0">
              <a:latin typeface="+mn-lt"/>
            </a:endParaRPr>
          </a:p>
        </p:txBody>
      </p:sp>
      <p:pic>
        <p:nvPicPr>
          <p:cNvPr id="2" name="Picture 1"/>
          <p:cNvPicPr>
            <a:picLocks noChangeAspect="1"/>
          </p:cNvPicPr>
          <p:nvPr/>
        </p:nvPicPr>
        <p:blipFill>
          <a:blip r:embed="rId3"/>
          <a:stretch>
            <a:fillRect/>
          </a:stretch>
        </p:blipFill>
        <p:spPr>
          <a:xfrm>
            <a:off x="5487493" y="1681163"/>
            <a:ext cx="6674346" cy="4097337"/>
          </a:xfrm>
          <a:prstGeom prst="rect">
            <a:avLst/>
          </a:prstGeom>
        </p:spPr>
      </p:pic>
    </p:spTree>
    <p:extLst>
      <p:ext uri="{BB962C8B-B14F-4D97-AF65-F5344CB8AC3E}">
        <p14:creationId xmlns:p14="http://schemas.microsoft.com/office/powerpoint/2010/main" val="32580471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sz="8000" dirty="0" smtClean="0"/>
              <a:t>Lab environment </a:t>
            </a:r>
            <a:br>
              <a:rPr lang="en-US" sz="8000" dirty="0" smtClean="0"/>
            </a:br>
            <a:r>
              <a:rPr lang="en-US" sz="8000" dirty="0" smtClean="0"/>
              <a:t>and exercises</a:t>
            </a:r>
            <a:endParaRPr lang="en-US" sz="8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70171712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Boot Camp virtual machines</a:t>
            </a:r>
            <a:endParaRPr lang="en-US" dirty="0"/>
          </a:p>
        </p:txBody>
      </p:sp>
      <p:grpSp>
        <p:nvGrpSpPr>
          <p:cNvPr id="13" name="Group 12"/>
          <p:cNvGrpSpPr/>
          <p:nvPr/>
        </p:nvGrpSpPr>
        <p:grpSpPr>
          <a:xfrm>
            <a:off x="274701" y="1542017"/>
            <a:ext cx="10710799" cy="5246155"/>
            <a:chOff x="274701" y="1376363"/>
            <a:chExt cx="11049007" cy="5411809"/>
          </a:xfrm>
        </p:grpSpPr>
        <p:grpSp>
          <p:nvGrpSpPr>
            <p:cNvPr id="46" name="Group 45"/>
            <p:cNvGrpSpPr/>
            <p:nvPr/>
          </p:nvGrpSpPr>
          <p:grpSpPr>
            <a:xfrm>
              <a:off x="274701" y="1376363"/>
              <a:ext cx="7223682" cy="1222465"/>
              <a:chOff x="274701" y="1211263"/>
              <a:chExt cx="7223682" cy="1222465"/>
            </a:xfrm>
          </p:grpSpPr>
          <p:sp>
            <p:nvSpPr>
              <p:cNvPr id="21" name="TextBox 20"/>
              <p:cNvSpPr txBox="1"/>
              <p:nvPr/>
            </p:nvSpPr>
            <p:spPr>
              <a:xfrm>
                <a:off x="274701" y="1319575"/>
                <a:ext cx="6628876" cy="1037601"/>
              </a:xfrm>
              <a:prstGeom prst="rect">
                <a:avLst/>
              </a:prstGeom>
              <a:solidFill>
                <a:schemeClr val="bg1">
                  <a:lumMod val="95000"/>
                </a:schemeClr>
              </a:solidFill>
              <a:ln>
                <a:noFill/>
              </a:ln>
            </p:spPr>
            <p:txBody>
              <a:bodyPr wrap="square" lIns="146304" tIns="91440" rIns="146304" bIns="91440" rtlCol="0">
                <a:noAutofit/>
              </a:bodyPr>
              <a:lstStyle/>
              <a:p>
                <a:r>
                  <a:rPr lang="en-US" sz="2400" dirty="0">
                    <a:gradFill>
                      <a:gsLst>
                        <a:gs pos="3540">
                          <a:schemeClr val="accent2"/>
                        </a:gs>
                        <a:gs pos="17500">
                          <a:schemeClr val="accent2"/>
                        </a:gs>
                      </a:gsLst>
                      <a:lin ang="5400000" scaled="1"/>
                    </a:gradFill>
                  </a:rPr>
                  <a:t>AZRCamp-Admin.contoso.com</a:t>
                </a:r>
              </a:p>
              <a:p>
                <a:r>
                  <a:rPr lang="en-US" sz="2000" dirty="0">
                    <a:gradFill>
                      <a:gsLst>
                        <a:gs pos="63750">
                          <a:srgbClr val="505050"/>
                        </a:gs>
                        <a:gs pos="35000">
                          <a:srgbClr val="505050"/>
                        </a:gs>
                      </a:gsLst>
                      <a:lin ang="5400000" scaled="1"/>
                    </a:gradFill>
                  </a:rPr>
                  <a:t>(Windows 10; used for Azure Management)</a:t>
                </a:r>
              </a:p>
            </p:txBody>
          </p:sp>
          <p:sp>
            <p:nvSpPr>
              <p:cNvPr id="17" name="Freeform 5"/>
              <p:cNvSpPr>
                <a:spLocks noEditPoints="1"/>
              </p:cNvSpPr>
              <p:nvPr/>
            </p:nvSpPr>
            <p:spPr bwMode="auto">
              <a:xfrm>
                <a:off x="6903579" y="1211263"/>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45" name="Group 44"/>
            <p:cNvGrpSpPr/>
            <p:nvPr/>
          </p:nvGrpSpPr>
          <p:grpSpPr>
            <a:xfrm>
              <a:off x="274701" y="2772811"/>
              <a:ext cx="7223682" cy="1222465"/>
              <a:chOff x="274701" y="2607711"/>
              <a:chExt cx="7223682" cy="1222465"/>
            </a:xfrm>
          </p:grpSpPr>
          <p:sp>
            <p:nvSpPr>
              <p:cNvPr id="7" name="TextBox 6"/>
              <p:cNvSpPr txBox="1"/>
              <p:nvPr/>
            </p:nvSpPr>
            <p:spPr>
              <a:xfrm>
                <a:off x="274701" y="2716024"/>
                <a:ext cx="6628877" cy="1037601"/>
              </a:xfrm>
              <a:prstGeom prst="rect">
                <a:avLst/>
              </a:prstGeom>
              <a:solidFill>
                <a:schemeClr val="bg1">
                  <a:lumMod val="95000"/>
                </a:schemeClr>
              </a:solidFill>
              <a:ln>
                <a:noFill/>
              </a:ln>
            </p:spPr>
            <p:txBody>
              <a:bodyPr wrap="square" lIns="146304" tIns="91440" rIns="146304" bIns="91440" rtlCol="0">
                <a:noAutofit/>
              </a:bodyPr>
              <a:lstStyle/>
              <a:p>
                <a:r>
                  <a:rPr lang="en-US" sz="2400" dirty="0">
                    <a:gradFill>
                      <a:gsLst>
                        <a:gs pos="3540">
                          <a:schemeClr val="accent2"/>
                        </a:gs>
                        <a:gs pos="17500">
                          <a:schemeClr val="accent2"/>
                        </a:gs>
                      </a:gsLst>
                      <a:lin ang="5400000" scaled="1"/>
                    </a:gradFill>
                  </a:rPr>
                  <a:t>AZRCamp-DC.contoso.com</a:t>
                </a:r>
              </a:p>
              <a:p>
                <a:r>
                  <a:rPr lang="en-US" sz="2000" dirty="0">
                    <a:gradFill>
                      <a:gsLst>
                        <a:gs pos="63750">
                          <a:srgbClr val="505050"/>
                        </a:gs>
                        <a:gs pos="35000">
                          <a:srgbClr val="505050"/>
                        </a:gs>
                      </a:gsLst>
                      <a:lin ang="5400000" scaled="1"/>
                    </a:gradFill>
                  </a:rPr>
                  <a:t>(Windows Server 2012 R2; domain controller, DNS)</a:t>
                </a:r>
              </a:p>
            </p:txBody>
          </p:sp>
          <p:sp>
            <p:nvSpPr>
              <p:cNvPr id="26" name="Freeform 5"/>
              <p:cNvSpPr>
                <a:spLocks noEditPoints="1"/>
              </p:cNvSpPr>
              <p:nvPr/>
            </p:nvSpPr>
            <p:spPr bwMode="auto">
              <a:xfrm>
                <a:off x="6903579" y="2607711"/>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44" name="Group 43"/>
            <p:cNvGrpSpPr/>
            <p:nvPr/>
          </p:nvGrpSpPr>
          <p:grpSpPr>
            <a:xfrm>
              <a:off x="274701" y="4169259"/>
              <a:ext cx="7223682" cy="1222465"/>
              <a:chOff x="274701" y="4004159"/>
              <a:chExt cx="7223682" cy="1222465"/>
            </a:xfrm>
          </p:grpSpPr>
          <p:sp>
            <p:nvSpPr>
              <p:cNvPr id="8" name="TextBox 7"/>
              <p:cNvSpPr txBox="1"/>
              <p:nvPr/>
            </p:nvSpPr>
            <p:spPr>
              <a:xfrm>
                <a:off x="274701" y="4112471"/>
                <a:ext cx="6628875" cy="1037601"/>
              </a:xfrm>
              <a:prstGeom prst="rect">
                <a:avLst/>
              </a:prstGeom>
              <a:solidFill>
                <a:schemeClr val="bg1">
                  <a:lumMod val="95000"/>
                </a:schemeClr>
              </a:solidFill>
              <a:ln>
                <a:noFill/>
              </a:ln>
            </p:spPr>
            <p:txBody>
              <a:bodyPr wrap="square" lIns="146304" tIns="91440" rIns="146304" bIns="91440" rtlCol="0">
                <a:noAutofit/>
              </a:bodyPr>
              <a:lstStyle/>
              <a:p>
                <a:r>
                  <a:rPr lang="en-US" sz="2400" dirty="0">
                    <a:gradFill>
                      <a:gsLst>
                        <a:gs pos="3540">
                          <a:schemeClr val="accent2"/>
                        </a:gs>
                        <a:gs pos="17500">
                          <a:schemeClr val="accent2"/>
                        </a:gs>
                      </a:gsLst>
                      <a:lin ang="5400000" scaled="1"/>
                    </a:gradFill>
                  </a:rPr>
                  <a:t>AZRCamp-Sync.contoso.com</a:t>
                </a:r>
              </a:p>
              <a:p>
                <a:r>
                  <a:rPr lang="en-US" sz="2000" dirty="0">
                    <a:gradFill>
                      <a:gsLst>
                        <a:gs pos="63750">
                          <a:srgbClr val="505050"/>
                        </a:gs>
                        <a:gs pos="35000">
                          <a:srgbClr val="505050"/>
                        </a:gs>
                      </a:gsLst>
                      <a:lin ang="5400000" scaled="1"/>
                    </a:gradFill>
                  </a:rPr>
                  <a:t>(Used for synchronization in some labs)</a:t>
                </a:r>
              </a:p>
            </p:txBody>
          </p:sp>
          <p:sp>
            <p:nvSpPr>
              <p:cNvPr id="28" name="Freeform 5"/>
              <p:cNvSpPr>
                <a:spLocks noEditPoints="1"/>
              </p:cNvSpPr>
              <p:nvPr/>
            </p:nvSpPr>
            <p:spPr bwMode="auto">
              <a:xfrm>
                <a:off x="6903579" y="4004159"/>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43" name="Group 42"/>
            <p:cNvGrpSpPr/>
            <p:nvPr/>
          </p:nvGrpSpPr>
          <p:grpSpPr>
            <a:xfrm>
              <a:off x="274701" y="5565707"/>
              <a:ext cx="7223682" cy="1222465"/>
              <a:chOff x="274701" y="5400607"/>
              <a:chExt cx="7223682" cy="1222465"/>
            </a:xfrm>
          </p:grpSpPr>
          <p:sp>
            <p:nvSpPr>
              <p:cNvPr id="9" name="TextBox 8"/>
              <p:cNvSpPr txBox="1"/>
              <p:nvPr/>
            </p:nvSpPr>
            <p:spPr>
              <a:xfrm>
                <a:off x="274701" y="5508920"/>
                <a:ext cx="6628874" cy="1037601"/>
              </a:xfrm>
              <a:prstGeom prst="rect">
                <a:avLst/>
              </a:prstGeom>
              <a:solidFill>
                <a:schemeClr val="bg1">
                  <a:lumMod val="95000"/>
                </a:schemeClr>
              </a:solidFill>
              <a:ln>
                <a:noFill/>
              </a:ln>
            </p:spPr>
            <p:txBody>
              <a:bodyPr wrap="square" lIns="146304" tIns="91440" rIns="146304" bIns="91440" rtlCol="0">
                <a:noAutofit/>
              </a:bodyPr>
              <a:lstStyle/>
              <a:p>
                <a:r>
                  <a:rPr lang="en-US" sz="2400" dirty="0" err="1">
                    <a:gradFill>
                      <a:gsLst>
                        <a:gs pos="3540">
                          <a:schemeClr val="accent2"/>
                        </a:gs>
                        <a:gs pos="17500">
                          <a:schemeClr val="accent2"/>
                        </a:gs>
                      </a:gsLst>
                      <a:lin ang="5400000" scaled="1"/>
                    </a:gradFill>
                  </a:rPr>
                  <a:t>AZRCamp</a:t>
                </a:r>
                <a:r>
                  <a:rPr lang="en-US" sz="2400" dirty="0">
                    <a:gradFill>
                      <a:gsLst>
                        <a:gs pos="3540">
                          <a:schemeClr val="accent2"/>
                        </a:gs>
                        <a:gs pos="17500">
                          <a:schemeClr val="accent2"/>
                        </a:gs>
                      </a:gsLst>
                      <a:lin ang="5400000" scaled="1"/>
                    </a:gradFill>
                  </a:rPr>
                  <a:t>-Edge</a:t>
                </a:r>
              </a:p>
              <a:p>
                <a:r>
                  <a:rPr lang="en-US" sz="2000" dirty="0">
                    <a:gradFill>
                      <a:gsLst>
                        <a:gs pos="63750">
                          <a:srgbClr val="505050"/>
                        </a:gs>
                        <a:gs pos="35000">
                          <a:srgbClr val="505050"/>
                        </a:gs>
                      </a:gsLst>
                      <a:lin ang="5400000" scaled="1"/>
                    </a:gradFill>
                  </a:rPr>
                  <a:t>(</a:t>
                </a:r>
                <a:r>
                  <a:rPr lang="en-US" sz="2000" dirty="0" smtClean="0">
                    <a:gradFill>
                      <a:gsLst>
                        <a:gs pos="63750">
                          <a:srgbClr val="505050"/>
                        </a:gs>
                        <a:gs pos="35000">
                          <a:srgbClr val="505050"/>
                        </a:gs>
                      </a:gsLst>
                      <a:lin ang="5400000" scaled="1"/>
                    </a:gradFill>
                  </a:rPr>
                  <a:t>Stand-alone </a:t>
                </a:r>
                <a:r>
                  <a:rPr lang="en-US" sz="2000" dirty="0">
                    <a:gradFill>
                      <a:gsLst>
                        <a:gs pos="63750">
                          <a:srgbClr val="505050"/>
                        </a:gs>
                        <a:gs pos="35000">
                          <a:srgbClr val="505050"/>
                        </a:gs>
                      </a:gsLst>
                      <a:lin ang="5400000" scaled="1"/>
                    </a:gradFill>
                  </a:rPr>
                  <a:t>Windows Server 2012 R2; RRAS)</a:t>
                </a:r>
              </a:p>
            </p:txBody>
          </p:sp>
          <p:sp>
            <p:nvSpPr>
              <p:cNvPr id="29" name="Freeform 5"/>
              <p:cNvSpPr>
                <a:spLocks noEditPoints="1"/>
              </p:cNvSpPr>
              <p:nvPr/>
            </p:nvSpPr>
            <p:spPr bwMode="auto">
              <a:xfrm>
                <a:off x="6903579" y="5400607"/>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cxnSp>
          <p:nvCxnSpPr>
            <p:cNvPr id="16" name="Straight Arrow Connector 15"/>
            <p:cNvCxnSpPr/>
            <p:nvPr/>
          </p:nvCxnSpPr>
          <p:spPr>
            <a:xfrm flipV="1">
              <a:off x="7492391" y="4394200"/>
              <a:ext cx="2451709" cy="1819090"/>
            </a:xfrm>
            <a:prstGeom prst="bentConnector3">
              <a:avLst>
                <a:gd name="adj1" fmla="val 100052"/>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492099" y="1987595"/>
              <a:ext cx="411480" cy="4225695"/>
              <a:chOff x="6492099" y="1822495"/>
              <a:chExt cx="411480" cy="4225695"/>
            </a:xfrm>
          </p:grpSpPr>
          <p:cxnSp>
            <p:nvCxnSpPr>
              <p:cNvPr id="25" name="Straight Arrow Connector 24"/>
              <p:cNvCxnSpPr/>
              <p:nvPr/>
            </p:nvCxnSpPr>
            <p:spPr>
              <a:xfrm flipH="1">
                <a:off x="6510109" y="3222945"/>
                <a:ext cx="393192" cy="0"/>
              </a:xfrm>
              <a:prstGeom prst="straightConnector1">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510109" y="4607230"/>
                <a:ext cx="393192" cy="0"/>
              </a:xfrm>
              <a:prstGeom prst="straightConnector1">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37" name="Left Bracket 36"/>
              <p:cNvSpPr/>
              <p:nvPr/>
            </p:nvSpPr>
            <p:spPr>
              <a:xfrm>
                <a:off x="6500583" y="1822495"/>
                <a:ext cx="307249" cy="4225695"/>
              </a:xfrm>
              <a:prstGeom prst="leftBracket">
                <a:avLst>
                  <a:gd name="adj" fmla="val 0"/>
                </a:avLst>
              </a:prstGeom>
              <a:ln w="22225" cap="sq">
                <a:solidFill>
                  <a:schemeClr val="tx1">
                    <a:lumMod val="60000"/>
                    <a:lumOff val="4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cxnSp>
            <p:nvCxnSpPr>
              <p:cNvPr id="39" name="Straight Arrow Connector 38"/>
              <p:cNvCxnSpPr/>
              <p:nvPr/>
            </p:nvCxnSpPr>
            <p:spPr>
              <a:xfrm>
                <a:off x="6492099" y="6048190"/>
                <a:ext cx="411480" cy="0"/>
              </a:xfrm>
              <a:prstGeom prst="straightConnector1">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1" name="Freeform 33"/>
            <p:cNvSpPr>
              <a:spLocks/>
            </p:cNvSpPr>
            <p:nvPr/>
          </p:nvSpPr>
          <p:spPr bwMode="auto">
            <a:xfrm>
              <a:off x="8504238" y="2832665"/>
              <a:ext cx="2819470" cy="156153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7" name="Freeform 46"/>
            <p:cNvSpPr>
              <a:spLocks noChangeAspect="1" noEditPoints="1"/>
            </p:cNvSpPr>
            <p:nvPr/>
          </p:nvSpPr>
          <p:spPr bwMode="black">
            <a:xfrm>
              <a:off x="9005965" y="3724036"/>
              <a:ext cx="1816017" cy="219390"/>
            </a:xfrm>
            <a:custGeom>
              <a:avLst/>
              <a:gdLst>
                <a:gd name="T0" fmla="*/ 184 w 1840"/>
                <a:gd name="T1" fmla="*/ 42 h 220"/>
                <a:gd name="T2" fmla="*/ 97 w 1840"/>
                <a:gd name="T3" fmla="*/ 216 h 220"/>
                <a:gd name="T4" fmla="*/ 23 w 1840"/>
                <a:gd name="T5" fmla="*/ 81 h 220"/>
                <a:gd name="T6" fmla="*/ 31 w 1840"/>
                <a:gd name="T7" fmla="*/ 15 h 220"/>
                <a:gd name="T8" fmla="*/ 113 w 1840"/>
                <a:gd name="T9" fmla="*/ 155 h 220"/>
                <a:gd name="T10" fmla="*/ 275 w 1840"/>
                <a:gd name="T11" fmla="*/ 21 h 220"/>
                <a:gd name="T12" fmla="*/ 244 w 1840"/>
                <a:gd name="T13" fmla="*/ 21 h 220"/>
                <a:gd name="T14" fmla="*/ 275 w 1840"/>
                <a:gd name="T15" fmla="*/ 21 h 220"/>
                <a:gd name="T16" fmla="*/ 271 w 1840"/>
                <a:gd name="T17" fmla="*/ 72 h 220"/>
                <a:gd name="T18" fmla="*/ 332 w 1840"/>
                <a:gd name="T19" fmla="*/ 211 h 220"/>
                <a:gd name="T20" fmla="*/ 373 w 1840"/>
                <a:gd name="T21" fmla="*/ 69 h 220"/>
                <a:gd name="T22" fmla="*/ 336 w 1840"/>
                <a:gd name="T23" fmla="*/ 104 h 220"/>
                <a:gd name="T24" fmla="*/ 407 w 1840"/>
                <a:gd name="T25" fmla="*/ 188 h 220"/>
                <a:gd name="T26" fmla="*/ 466 w 1840"/>
                <a:gd name="T27" fmla="*/ 105 h 220"/>
                <a:gd name="T28" fmla="*/ 434 w 1840"/>
                <a:gd name="T29" fmla="*/ 72 h 220"/>
                <a:gd name="T30" fmla="*/ 472 w 1840"/>
                <a:gd name="T31" fmla="*/ 78 h 220"/>
                <a:gd name="T32" fmla="*/ 653 w 1840"/>
                <a:gd name="T33" fmla="*/ 144 h 220"/>
                <a:gd name="T34" fmla="*/ 511 w 1840"/>
                <a:gd name="T35" fmla="*/ 146 h 220"/>
                <a:gd name="T36" fmla="*/ 653 w 1840"/>
                <a:gd name="T37" fmla="*/ 144 h 220"/>
                <a:gd name="T38" fmla="*/ 548 w 1840"/>
                <a:gd name="T39" fmla="*/ 103 h 220"/>
                <a:gd name="T40" fmla="*/ 618 w 1840"/>
                <a:gd name="T41" fmla="*/ 186 h 220"/>
                <a:gd name="T42" fmla="*/ 707 w 1840"/>
                <a:gd name="T43" fmla="*/ 220 h 220"/>
                <a:gd name="T44" fmla="*/ 736 w 1840"/>
                <a:gd name="T45" fmla="*/ 180 h 220"/>
                <a:gd name="T46" fmla="*/ 671 w 1840"/>
                <a:gd name="T47" fmla="*/ 111 h 220"/>
                <a:gd name="T48" fmla="*/ 753 w 1840"/>
                <a:gd name="T49" fmla="*/ 99 h 220"/>
                <a:gd name="T50" fmla="*/ 700 w 1840"/>
                <a:gd name="T51" fmla="*/ 123 h 220"/>
                <a:gd name="T52" fmla="*/ 916 w 1840"/>
                <a:gd name="T53" fmla="*/ 144 h 220"/>
                <a:gd name="T54" fmla="*/ 775 w 1840"/>
                <a:gd name="T55" fmla="*/ 146 h 220"/>
                <a:gd name="T56" fmla="*/ 916 w 1840"/>
                <a:gd name="T57" fmla="*/ 144 h 220"/>
                <a:gd name="T58" fmla="*/ 811 w 1840"/>
                <a:gd name="T59" fmla="*/ 103 h 220"/>
                <a:gd name="T60" fmla="*/ 881 w 1840"/>
                <a:gd name="T61" fmla="*/ 186 h 220"/>
                <a:gd name="T62" fmla="*/ 971 w 1840"/>
                <a:gd name="T63" fmla="*/ 50 h 220"/>
                <a:gd name="T64" fmla="*/ 971 w 1840"/>
                <a:gd name="T65" fmla="*/ 92 h 220"/>
                <a:gd name="T66" fmla="*/ 923 w 1840"/>
                <a:gd name="T67" fmla="*/ 92 h 220"/>
                <a:gd name="T68" fmla="*/ 961 w 1840"/>
                <a:gd name="T69" fmla="*/ 14 h 220"/>
                <a:gd name="T70" fmla="*/ 1088 w 1840"/>
                <a:gd name="T71" fmla="*/ 215 h 220"/>
                <a:gd name="T72" fmla="*/ 1004 w 1840"/>
                <a:gd name="T73" fmla="*/ 92 h 220"/>
                <a:gd name="T74" fmla="*/ 1052 w 1840"/>
                <a:gd name="T75" fmla="*/ 30 h 220"/>
                <a:gd name="T76" fmla="*/ 1052 w 1840"/>
                <a:gd name="T77" fmla="*/ 92 h 220"/>
                <a:gd name="T78" fmla="*/ 1088 w 1840"/>
                <a:gd name="T79" fmla="*/ 195 h 220"/>
                <a:gd name="T80" fmla="*/ 1282 w 1840"/>
                <a:gd name="T81" fmla="*/ 160 h 220"/>
                <a:gd name="T82" fmla="*/ 1228 w 1840"/>
                <a:gd name="T83" fmla="*/ 15 h 220"/>
                <a:gd name="T84" fmla="*/ 1243 w 1840"/>
                <a:gd name="T85" fmla="*/ 53 h 220"/>
                <a:gd name="T86" fmla="*/ 1205 w 1840"/>
                <a:gd name="T87" fmla="*/ 139 h 220"/>
                <a:gd name="T88" fmla="*/ 1458 w 1840"/>
                <a:gd name="T89" fmla="*/ 197 h 220"/>
                <a:gd name="T90" fmla="*/ 1425 w 1840"/>
                <a:gd name="T91" fmla="*/ 92 h 220"/>
                <a:gd name="T92" fmla="*/ 1459 w 1840"/>
                <a:gd name="T93" fmla="*/ 79 h 220"/>
                <a:gd name="T94" fmla="*/ 1574 w 1840"/>
                <a:gd name="T95" fmla="*/ 194 h 220"/>
                <a:gd name="T96" fmla="*/ 1501 w 1840"/>
                <a:gd name="T97" fmla="*/ 72 h 220"/>
                <a:gd name="T98" fmla="*/ 1574 w 1840"/>
                <a:gd name="T99" fmla="*/ 155 h 220"/>
                <a:gd name="T100" fmla="*/ 1711 w 1840"/>
                <a:gd name="T101" fmla="*/ 96 h 220"/>
                <a:gd name="T102" fmla="*/ 1659 w 1840"/>
                <a:gd name="T103" fmla="*/ 216 h 220"/>
                <a:gd name="T104" fmla="*/ 1659 w 1840"/>
                <a:gd name="T105" fmla="*/ 102 h 220"/>
                <a:gd name="T106" fmla="*/ 1711 w 1840"/>
                <a:gd name="T107" fmla="*/ 72 h 220"/>
                <a:gd name="T108" fmla="*/ 1751 w 1840"/>
                <a:gd name="T109" fmla="*/ 187 h 220"/>
                <a:gd name="T110" fmla="*/ 1779 w 1840"/>
                <a:gd name="T111" fmla="*/ 220 h 220"/>
                <a:gd name="T112" fmla="*/ 1747 w 1840"/>
                <a:gd name="T113" fmla="*/ 79 h 220"/>
                <a:gd name="T114" fmla="*/ 1840 w 1840"/>
                <a:gd name="T115" fmla="*/ 150 h 220"/>
                <a:gd name="T116" fmla="*/ 1753 w 1840"/>
                <a:gd name="T117"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20">
                  <a:moveTo>
                    <a:pt x="206" y="216"/>
                  </a:moveTo>
                  <a:cubicBezTo>
                    <a:pt x="182" y="216"/>
                    <a:pt x="182" y="216"/>
                    <a:pt x="182" y="216"/>
                  </a:cubicBezTo>
                  <a:cubicBezTo>
                    <a:pt x="182" y="81"/>
                    <a:pt x="182" y="81"/>
                    <a:pt x="182" y="81"/>
                  </a:cubicBezTo>
                  <a:cubicBezTo>
                    <a:pt x="182" y="70"/>
                    <a:pt x="183" y="57"/>
                    <a:pt x="184" y="42"/>
                  </a:cubicBezTo>
                  <a:cubicBezTo>
                    <a:pt x="183" y="42"/>
                    <a:pt x="183" y="42"/>
                    <a:pt x="183" y="42"/>
                  </a:cubicBezTo>
                  <a:cubicBezTo>
                    <a:pt x="181" y="51"/>
                    <a:pt x="179" y="57"/>
                    <a:pt x="177" y="61"/>
                  </a:cubicBezTo>
                  <a:cubicBezTo>
                    <a:pt x="108" y="216"/>
                    <a:pt x="108" y="216"/>
                    <a:pt x="108" y="216"/>
                  </a:cubicBezTo>
                  <a:cubicBezTo>
                    <a:pt x="97" y="216"/>
                    <a:pt x="97" y="216"/>
                    <a:pt x="97" y="216"/>
                  </a:cubicBezTo>
                  <a:cubicBezTo>
                    <a:pt x="28" y="63"/>
                    <a:pt x="28" y="63"/>
                    <a:pt x="28" y="63"/>
                  </a:cubicBezTo>
                  <a:cubicBezTo>
                    <a:pt x="26" y="58"/>
                    <a:pt x="24" y="51"/>
                    <a:pt x="22" y="42"/>
                  </a:cubicBezTo>
                  <a:cubicBezTo>
                    <a:pt x="21" y="42"/>
                    <a:pt x="21" y="42"/>
                    <a:pt x="21" y="42"/>
                  </a:cubicBezTo>
                  <a:cubicBezTo>
                    <a:pt x="22" y="50"/>
                    <a:pt x="23" y="63"/>
                    <a:pt x="23" y="81"/>
                  </a:cubicBezTo>
                  <a:cubicBezTo>
                    <a:pt x="23" y="216"/>
                    <a:pt x="23" y="216"/>
                    <a:pt x="23" y="216"/>
                  </a:cubicBezTo>
                  <a:cubicBezTo>
                    <a:pt x="0" y="216"/>
                    <a:pt x="0" y="216"/>
                    <a:pt x="0" y="216"/>
                  </a:cubicBezTo>
                  <a:cubicBezTo>
                    <a:pt x="0" y="15"/>
                    <a:pt x="0" y="15"/>
                    <a:pt x="0" y="15"/>
                  </a:cubicBezTo>
                  <a:cubicBezTo>
                    <a:pt x="31" y="15"/>
                    <a:pt x="31" y="15"/>
                    <a:pt x="31" y="15"/>
                  </a:cubicBezTo>
                  <a:cubicBezTo>
                    <a:pt x="93" y="155"/>
                    <a:pt x="93" y="155"/>
                    <a:pt x="93" y="155"/>
                  </a:cubicBezTo>
                  <a:cubicBezTo>
                    <a:pt x="98" y="166"/>
                    <a:pt x="101" y="174"/>
                    <a:pt x="102" y="180"/>
                  </a:cubicBezTo>
                  <a:cubicBezTo>
                    <a:pt x="103" y="180"/>
                    <a:pt x="103" y="180"/>
                    <a:pt x="103" y="180"/>
                  </a:cubicBezTo>
                  <a:cubicBezTo>
                    <a:pt x="108" y="167"/>
                    <a:pt x="111" y="158"/>
                    <a:pt x="113" y="155"/>
                  </a:cubicBezTo>
                  <a:cubicBezTo>
                    <a:pt x="176" y="15"/>
                    <a:pt x="176" y="15"/>
                    <a:pt x="176" y="15"/>
                  </a:cubicBezTo>
                  <a:cubicBezTo>
                    <a:pt x="206" y="15"/>
                    <a:pt x="206" y="15"/>
                    <a:pt x="206" y="15"/>
                  </a:cubicBezTo>
                  <a:lnTo>
                    <a:pt x="206" y="216"/>
                  </a:lnTo>
                  <a:close/>
                  <a:moveTo>
                    <a:pt x="275" y="21"/>
                  </a:moveTo>
                  <a:cubicBezTo>
                    <a:pt x="275" y="25"/>
                    <a:pt x="273" y="29"/>
                    <a:pt x="270" y="32"/>
                  </a:cubicBezTo>
                  <a:cubicBezTo>
                    <a:pt x="267" y="34"/>
                    <a:pt x="263" y="36"/>
                    <a:pt x="259" y="36"/>
                  </a:cubicBezTo>
                  <a:cubicBezTo>
                    <a:pt x="255" y="36"/>
                    <a:pt x="252" y="34"/>
                    <a:pt x="249" y="32"/>
                  </a:cubicBezTo>
                  <a:cubicBezTo>
                    <a:pt x="246" y="29"/>
                    <a:pt x="244" y="25"/>
                    <a:pt x="244" y="21"/>
                  </a:cubicBezTo>
                  <a:cubicBezTo>
                    <a:pt x="244" y="17"/>
                    <a:pt x="246" y="13"/>
                    <a:pt x="249" y="10"/>
                  </a:cubicBezTo>
                  <a:cubicBezTo>
                    <a:pt x="251" y="7"/>
                    <a:pt x="255" y="6"/>
                    <a:pt x="259" y="6"/>
                  </a:cubicBezTo>
                  <a:cubicBezTo>
                    <a:pt x="264" y="6"/>
                    <a:pt x="267" y="7"/>
                    <a:pt x="270" y="10"/>
                  </a:cubicBezTo>
                  <a:cubicBezTo>
                    <a:pt x="273" y="13"/>
                    <a:pt x="275" y="17"/>
                    <a:pt x="275" y="21"/>
                  </a:cubicBezTo>
                  <a:close/>
                  <a:moveTo>
                    <a:pt x="271" y="216"/>
                  </a:moveTo>
                  <a:cubicBezTo>
                    <a:pt x="248" y="216"/>
                    <a:pt x="248" y="216"/>
                    <a:pt x="248" y="216"/>
                  </a:cubicBezTo>
                  <a:cubicBezTo>
                    <a:pt x="248" y="72"/>
                    <a:pt x="248" y="72"/>
                    <a:pt x="248" y="72"/>
                  </a:cubicBezTo>
                  <a:cubicBezTo>
                    <a:pt x="271" y="72"/>
                    <a:pt x="271" y="72"/>
                    <a:pt x="271" y="72"/>
                  </a:cubicBezTo>
                  <a:lnTo>
                    <a:pt x="271" y="216"/>
                  </a:lnTo>
                  <a:close/>
                  <a:moveTo>
                    <a:pt x="407" y="210"/>
                  </a:moveTo>
                  <a:cubicBezTo>
                    <a:pt x="395" y="216"/>
                    <a:pt x="382" y="220"/>
                    <a:pt x="367" y="220"/>
                  </a:cubicBezTo>
                  <a:cubicBezTo>
                    <a:pt x="354" y="220"/>
                    <a:pt x="342" y="217"/>
                    <a:pt x="332" y="211"/>
                  </a:cubicBezTo>
                  <a:cubicBezTo>
                    <a:pt x="321" y="205"/>
                    <a:pt x="313" y="196"/>
                    <a:pt x="307" y="185"/>
                  </a:cubicBezTo>
                  <a:cubicBezTo>
                    <a:pt x="301" y="174"/>
                    <a:pt x="299" y="162"/>
                    <a:pt x="299" y="148"/>
                  </a:cubicBezTo>
                  <a:cubicBezTo>
                    <a:pt x="299" y="124"/>
                    <a:pt x="305" y="105"/>
                    <a:pt x="319" y="90"/>
                  </a:cubicBezTo>
                  <a:cubicBezTo>
                    <a:pt x="333" y="76"/>
                    <a:pt x="351" y="69"/>
                    <a:pt x="373" y="69"/>
                  </a:cubicBezTo>
                  <a:cubicBezTo>
                    <a:pt x="386" y="69"/>
                    <a:pt x="397" y="71"/>
                    <a:pt x="407" y="76"/>
                  </a:cubicBezTo>
                  <a:cubicBezTo>
                    <a:pt x="407" y="100"/>
                    <a:pt x="407" y="100"/>
                    <a:pt x="407" y="100"/>
                  </a:cubicBezTo>
                  <a:cubicBezTo>
                    <a:pt x="396" y="92"/>
                    <a:pt x="385" y="89"/>
                    <a:pt x="373" y="89"/>
                  </a:cubicBezTo>
                  <a:cubicBezTo>
                    <a:pt x="358" y="89"/>
                    <a:pt x="345" y="94"/>
                    <a:pt x="336" y="104"/>
                  </a:cubicBezTo>
                  <a:cubicBezTo>
                    <a:pt x="327" y="115"/>
                    <a:pt x="322" y="129"/>
                    <a:pt x="322" y="146"/>
                  </a:cubicBezTo>
                  <a:cubicBezTo>
                    <a:pt x="322" y="163"/>
                    <a:pt x="327" y="176"/>
                    <a:pt x="335" y="186"/>
                  </a:cubicBezTo>
                  <a:cubicBezTo>
                    <a:pt x="344" y="195"/>
                    <a:pt x="356" y="200"/>
                    <a:pt x="371" y="200"/>
                  </a:cubicBezTo>
                  <a:cubicBezTo>
                    <a:pt x="384" y="200"/>
                    <a:pt x="395" y="196"/>
                    <a:pt x="407" y="188"/>
                  </a:cubicBezTo>
                  <a:lnTo>
                    <a:pt x="407" y="210"/>
                  </a:lnTo>
                  <a:close/>
                  <a:moveTo>
                    <a:pt x="509" y="96"/>
                  </a:moveTo>
                  <a:cubicBezTo>
                    <a:pt x="505" y="93"/>
                    <a:pt x="499" y="91"/>
                    <a:pt x="491" y="91"/>
                  </a:cubicBezTo>
                  <a:cubicBezTo>
                    <a:pt x="481" y="91"/>
                    <a:pt x="473" y="96"/>
                    <a:pt x="466" y="105"/>
                  </a:cubicBezTo>
                  <a:cubicBezTo>
                    <a:pt x="460" y="115"/>
                    <a:pt x="457" y="128"/>
                    <a:pt x="457" y="143"/>
                  </a:cubicBezTo>
                  <a:cubicBezTo>
                    <a:pt x="457" y="216"/>
                    <a:pt x="457" y="216"/>
                    <a:pt x="457" y="216"/>
                  </a:cubicBezTo>
                  <a:cubicBezTo>
                    <a:pt x="434" y="216"/>
                    <a:pt x="434" y="216"/>
                    <a:pt x="434" y="216"/>
                  </a:cubicBezTo>
                  <a:cubicBezTo>
                    <a:pt x="434" y="72"/>
                    <a:pt x="434" y="72"/>
                    <a:pt x="434" y="72"/>
                  </a:cubicBezTo>
                  <a:cubicBezTo>
                    <a:pt x="457" y="72"/>
                    <a:pt x="457" y="72"/>
                    <a:pt x="457" y="72"/>
                  </a:cubicBezTo>
                  <a:cubicBezTo>
                    <a:pt x="457" y="102"/>
                    <a:pt x="457" y="102"/>
                    <a:pt x="457" y="102"/>
                  </a:cubicBezTo>
                  <a:cubicBezTo>
                    <a:pt x="457" y="102"/>
                    <a:pt x="457" y="102"/>
                    <a:pt x="457" y="102"/>
                  </a:cubicBezTo>
                  <a:cubicBezTo>
                    <a:pt x="460" y="92"/>
                    <a:pt x="465" y="84"/>
                    <a:pt x="472" y="78"/>
                  </a:cubicBezTo>
                  <a:cubicBezTo>
                    <a:pt x="479" y="73"/>
                    <a:pt x="486" y="70"/>
                    <a:pt x="495" y="70"/>
                  </a:cubicBezTo>
                  <a:cubicBezTo>
                    <a:pt x="501" y="70"/>
                    <a:pt x="506" y="70"/>
                    <a:pt x="509" y="72"/>
                  </a:cubicBezTo>
                  <a:lnTo>
                    <a:pt x="509" y="96"/>
                  </a:lnTo>
                  <a:close/>
                  <a:moveTo>
                    <a:pt x="653" y="144"/>
                  </a:moveTo>
                  <a:cubicBezTo>
                    <a:pt x="653" y="167"/>
                    <a:pt x="647" y="185"/>
                    <a:pt x="634" y="199"/>
                  </a:cubicBezTo>
                  <a:cubicBezTo>
                    <a:pt x="621" y="213"/>
                    <a:pt x="603" y="220"/>
                    <a:pt x="581" y="220"/>
                  </a:cubicBezTo>
                  <a:cubicBezTo>
                    <a:pt x="560" y="220"/>
                    <a:pt x="543" y="213"/>
                    <a:pt x="530" y="200"/>
                  </a:cubicBezTo>
                  <a:cubicBezTo>
                    <a:pt x="518" y="186"/>
                    <a:pt x="511" y="168"/>
                    <a:pt x="511" y="146"/>
                  </a:cubicBezTo>
                  <a:cubicBezTo>
                    <a:pt x="511" y="122"/>
                    <a:pt x="518" y="103"/>
                    <a:pt x="531" y="90"/>
                  </a:cubicBezTo>
                  <a:cubicBezTo>
                    <a:pt x="544" y="76"/>
                    <a:pt x="562" y="69"/>
                    <a:pt x="585" y="69"/>
                  </a:cubicBezTo>
                  <a:cubicBezTo>
                    <a:pt x="606" y="69"/>
                    <a:pt x="623" y="76"/>
                    <a:pt x="635" y="89"/>
                  </a:cubicBezTo>
                  <a:cubicBezTo>
                    <a:pt x="647" y="102"/>
                    <a:pt x="653" y="121"/>
                    <a:pt x="653" y="144"/>
                  </a:cubicBezTo>
                  <a:close/>
                  <a:moveTo>
                    <a:pt x="629" y="145"/>
                  </a:moveTo>
                  <a:cubicBezTo>
                    <a:pt x="629" y="127"/>
                    <a:pt x="625" y="113"/>
                    <a:pt x="617" y="103"/>
                  </a:cubicBezTo>
                  <a:cubicBezTo>
                    <a:pt x="609" y="93"/>
                    <a:pt x="598" y="89"/>
                    <a:pt x="583" y="89"/>
                  </a:cubicBezTo>
                  <a:cubicBezTo>
                    <a:pt x="568" y="89"/>
                    <a:pt x="557" y="93"/>
                    <a:pt x="548" y="103"/>
                  </a:cubicBezTo>
                  <a:cubicBezTo>
                    <a:pt x="539" y="113"/>
                    <a:pt x="535" y="127"/>
                    <a:pt x="535" y="145"/>
                  </a:cubicBezTo>
                  <a:cubicBezTo>
                    <a:pt x="535" y="162"/>
                    <a:pt x="539" y="176"/>
                    <a:pt x="548" y="186"/>
                  </a:cubicBezTo>
                  <a:cubicBezTo>
                    <a:pt x="557" y="195"/>
                    <a:pt x="568" y="200"/>
                    <a:pt x="583" y="200"/>
                  </a:cubicBezTo>
                  <a:cubicBezTo>
                    <a:pt x="598" y="200"/>
                    <a:pt x="610" y="195"/>
                    <a:pt x="618" y="186"/>
                  </a:cubicBezTo>
                  <a:cubicBezTo>
                    <a:pt x="625" y="176"/>
                    <a:pt x="629" y="163"/>
                    <a:pt x="629" y="145"/>
                  </a:cubicBezTo>
                  <a:close/>
                  <a:moveTo>
                    <a:pt x="760" y="178"/>
                  </a:moveTo>
                  <a:cubicBezTo>
                    <a:pt x="760" y="190"/>
                    <a:pt x="755" y="200"/>
                    <a:pt x="745" y="208"/>
                  </a:cubicBezTo>
                  <a:cubicBezTo>
                    <a:pt x="736" y="216"/>
                    <a:pt x="723" y="220"/>
                    <a:pt x="707" y="220"/>
                  </a:cubicBezTo>
                  <a:cubicBezTo>
                    <a:pt x="693" y="220"/>
                    <a:pt x="681" y="217"/>
                    <a:pt x="671" y="211"/>
                  </a:cubicBezTo>
                  <a:cubicBezTo>
                    <a:pt x="671" y="186"/>
                    <a:pt x="671" y="186"/>
                    <a:pt x="671" y="186"/>
                  </a:cubicBezTo>
                  <a:cubicBezTo>
                    <a:pt x="683" y="196"/>
                    <a:pt x="695" y="200"/>
                    <a:pt x="709" y="200"/>
                  </a:cubicBezTo>
                  <a:cubicBezTo>
                    <a:pt x="727" y="200"/>
                    <a:pt x="736" y="193"/>
                    <a:pt x="736" y="180"/>
                  </a:cubicBezTo>
                  <a:cubicBezTo>
                    <a:pt x="736" y="175"/>
                    <a:pt x="734" y="170"/>
                    <a:pt x="731" y="167"/>
                  </a:cubicBezTo>
                  <a:cubicBezTo>
                    <a:pt x="727" y="163"/>
                    <a:pt x="719" y="159"/>
                    <a:pt x="706" y="153"/>
                  </a:cubicBezTo>
                  <a:cubicBezTo>
                    <a:pt x="694" y="148"/>
                    <a:pt x="685" y="142"/>
                    <a:pt x="679" y="135"/>
                  </a:cubicBezTo>
                  <a:cubicBezTo>
                    <a:pt x="674" y="129"/>
                    <a:pt x="671" y="121"/>
                    <a:pt x="671" y="111"/>
                  </a:cubicBezTo>
                  <a:cubicBezTo>
                    <a:pt x="671" y="99"/>
                    <a:pt x="676" y="89"/>
                    <a:pt x="686" y="81"/>
                  </a:cubicBezTo>
                  <a:cubicBezTo>
                    <a:pt x="695" y="73"/>
                    <a:pt x="708" y="69"/>
                    <a:pt x="722" y="69"/>
                  </a:cubicBezTo>
                  <a:cubicBezTo>
                    <a:pt x="734" y="69"/>
                    <a:pt x="744" y="71"/>
                    <a:pt x="753" y="76"/>
                  </a:cubicBezTo>
                  <a:cubicBezTo>
                    <a:pt x="753" y="99"/>
                    <a:pt x="753" y="99"/>
                    <a:pt x="753" y="99"/>
                  </a:cubicBezTo>
                  <a:cubicBezTo>
                    <a:pt x="744" y="92"/>
                    <a:pt x="733" y="89"/>
                    <a:pt x="720" y="89"/>
                  </a:cubicBezTo>
                  <a:cubicBezTo>
                    <a:pt x="713" y="89"/>
                    <a:pt x="707" y="90"/>
                    <a:pt x="702" y="94"/>
                  </a:cubicBezTo>
                  <a:cubicBezTo>
                    <a:pt x="697" y="98"/>
                    <a:pt x="695" y="103"/>
                    <a:pt x="695" y="109"/>
                  </a:cubicBezTo>
                  <a:cubicBezTo>
                    <a:pt x="695" y="115"/>
                    <a:pt x="697" y="120"/>
                    <a:pt x="700" y="123"/>
                  </a:cubicBezTo>
                  <a:cubicBezTo>
                    <a:pt x="704" y="127"/>
                    <a:pt x="711" y="131"/>
                    <a:pt x="723" y="135"/>
                  </a:cubicBezTo>
                  <a:cubicBezTo>
                    <a:pt x="736" y="141"/>
                    <a:pt x="746" y="147"/>
                    <a:pt x="751" y="154"/>
                  </a:cubicBezTo>
                  <a:cubicBezTo>
                    <a:pt x="757" y="160"/>
                    <a:pt x="760" y="168"/>
                    <a:pt x="760" y="178"/>
                  </a:cubicBezTo>
                  <a:close/>
                  <a:moveTo>
                    <a:pt x="916" y="144"/>
                  </a:moveTo>
                  <a:cubicBezTo>
                    <a:pt x="916" y="167"/>
                    <a:pt x="910" y="185"/>
                    <a:pt x="897" y="199"/>
                  </a:cubicBezTo>
                  <a:cubicBezTo>
                    <a:pt x="884" y="213"/>
                    <a:pt x="867" y="220"/>
                    <a:pt x="845" y="220"/>
                  </a:cubicBezTo>
                  <a:cubicBezTo>
                    <a:pt x="823" y="220"/>
                    <a:pt x="806" y="213"/>
                    <a:pt x="794" y="200"/>
                  </a:cubicBezTo>
                  <a:cubicBezTo>
                    <a:pt x="781" y="186"/>
                    <a:pt x="775" y="168"/>
                    <a:pt x="775" y="146"/>
                  </a:cubicBezTo>
                  <a:cubicBezTo>
                    <a:pt x="775" y="122"/>
                    <a:pt x="781" y="103"/>
                    <a:pt x="794" y="90"/>
                  </a:cubicBezTo>
                  <a:cubicBezTo>
                    <a:pt x="807" y="76"/>
                    <a:pt x="825" y="69"/>
                    <a:pt x="848" y="69"/>
                  </a:cubicBezTo>
                  <a:cubicBezTo>
                    <a:pt x="869" y="69"/>
                    <a:pt x="886" y="76"/>
                    <a:pt x="898" y="89"/>
                  </a:cubicBezTo>
                  <a:cubicBezTo>
                    <a:pt x="910" y="102"/>
                    <a:pt x="916" y="121"/>
                    <a:pt x="916" y="144"/>
                  </a:cubicBezTo>
                  <a:close/>
                  <a:moveTo>
                    <a:pt x="893" y="145"/>
                  </a:moveTo>
                  <a:cubicBezTo>
                    <a:pt x="893" y="127"/>
                    <a:pt x="889" y="113"/>
                    <a:pt x="881" y="103"/>
                  </a:cubicBezTo>
                  <a:cubicBezTo>
                    <a:pt x="873" y="93"/>
                    <a:pt x="861" y="89"/>
                    <a:pt x="846" y="89"/>
                  </a:cubicBezTo>
                  <a:cubicBezTo>
                    <a:pt x="832" y="89"/>
                    <a:pt x="820" y="93"/>
                    <a:pt x="811" y="103"/>
                  </a:cubicBezTo>
                  <a:cubicBezTo>
                    <a:pt x="803" y="113"/>
                    <a:pt x="798" y="127"/>
                    <a:pt x="798" y="145"/>
                  </a:cubicBezTo>
                  <a:cubicBezTo>
                    <a:pt x="798" y="162"/>
                    <a:pt x="803" y="176"/>
                    <a:pt x="811" y="186"/>
                  </a:cubicBezTo>
                  <a:cubicBezTo>
                    <a:pt x="820" y="195"/>
                    <a:pt x="832" y="200"/>
                    <a:pt x="846" y="200"/>
                  </a:cubicBezTo>
                  <a:cubicBezTo>
                    <a:pt x="861" y="200"/>
                    <a:pt x="873" y="195"/>
                    <a:pt x="881" y="186"/>
                  </a:cubicBezTo>
                  <a:cubicBezTo>
                    <a:pt x="889" y="176"/>
                    <a:pt x="893" y="163"/>
                    <a:pt x="893" y="145"/>
                  </a:cubicBezTo>
                  <a:close/>
                  <a:moveTo>
                    <a:pt x="1010" y="23"/>
                  </a:moveTo>
                  <a:cubicBezTo>
                    <a:pt x="1006" y="21"/>
                    <a:pt x="1001" y="20"/>
                    <a:pt x="995" y="20"/>
                  </a:cubicBezTo>
                  <a:cubicBezTo>
                    <a:pt x="979" y="20"/>
                    <a:pt x="971" y="30"/>
                    <a:pt x="971" y="50"/>
                  </a:cubicBezTo>
                  <a:cubicBezTo>
                    <a:pt x="971" y="72"/>
                    <a:pt x="971" y="72"/>
                    <a:pt x="971" y="72"/>
                  </a:cubicBezTo>
                  <a:cubicBezTo>
                    <a:pt x="1005" y="72"/>
                    <a:pt x="1005" y="72"/>
                    <a:pt x="1005" y="72"/>
                  </a:cubicBezTo>
                  <a:cubicBezTo>
                    <a:pt x="1005" y="92"/>
                    <a:pt x="1005" y="92"/>
                    <a:pt x="1005" y="92"/>
                  </a:cubicBezTo>
                  <a:cubicBezTo>
                    <a:pt x="971" y="92"/>
                    <a:pt x="971" y="92"/>
                    <a:pt x="971" y="92"/>
                  </a:cubicBezTo>
                  <a:cubicBezTo>
                    <a:pt x="971" y="216"/>
                    <a:pt x="971" y="216"/>
                    <a:pt x="971" y="216"/>
                  </a:cubicBezTo>
                  <a:cubicBezTo>
                    <a:pt x="948" y="216"/>
                    <a:pt x="948" y="216"/>
                    <a:pt x="948" y="216"/>
                  </a:cubicBezTo>
                  <a:cubicBezTo>
                    <a:pt x="948" y="92"/>
                    <a:pt x="948" y="92"/>
                    <a:pt x="948" y="92"/>
                  </a:cubicBezTo>
                  <a:cubicBezTo>
                    <a:pt x="923" y="92"/>
                    <a:pt x="923" y="92"/>
                    <a:pt x="923" y="92"/>
                  </a:cubicBezTo>
                  <a:cubicBezTo>
                    <a:pt x="923" y="72"/>
                    <a:pt x="923" y="72"/>
                    <a:pt x="923" y="72"/>
                  </a:cubicBezTo>
                  <a:cubicBezTo>
                    <a:pt x="948" y="72"/>
                    <a:pt x="948" y="72"/>
                    <a:pt x="948" y="72"/>
                  </a:cubicBezTo>
                  <a:cubicBezTo>
                    <a:pt x="948" y="49"/>
                    <a:pt x="948" y="49"/>
                    <a:pt x="948" y="49"/>
                  </a:cubicBezTo>
                  <a:cubicBezTo>
                    <a:pt x="948" y="34"/>
                    <a:pt x="952" y="23"/>
                    <a:pt x="961" y="14"/>
                  </a:cubicBezTo>
                  <a:cubicBezTo>
                    <a:pt x="969" y="5"/>
                    <a:pt x="980" y="0"/>
                    <a:pt x="994" y="0"/>
                  </a:cubicBezTo>
                  <a:cubicBezTo>
                    <a:pt x="1001" y="0"/>
                    <a:pt x="1006" y="1"/>
                    <a:pt x="1010" y="3"/>
                  </a:cubicBezTo>
                  <a:lnTo>
                    <a:pt x="1010" y="23"/>
                  </a:lnTo>
                  <a:close/>
                  <a:moveTo>
                    <a:pt x="1088" y="215"/>
                  </a:moveTo>
                  <a:cubicBezTo>
                    <a:pt x="1083" y="218"/>
                    <a:pt x="1076" y="220"/>
                    <a:pt x="1067" y="220"/>
                  </a:cubicBezTo>
                  <a:cubicBezTo>
                    <a:pt x="1042" y="220"/>
                    <a:pt x="1029" y="205"/>
                    <a:pt x="1029" y="177"/>
                  </a:cubicBezTo>
                  <a:cubicBezTo>
                    <a:pt x="1029" y="92"/>
                    <a:pt x="1029" y="92"/>
                    <a:pt x="1029" y="92"/>
                  </a:cubicBezTo>
                  <a:cubicBezTo>
                    <a:pt x="1004" y="92"/>
                    <a:pt x="1004" y="92"/>
                    <a:pt x="1004" y="92"/>
                  </a:cubicBezTo>
                  <a:cubicBezTo>
                    <a:pt x="1004" y="72"/>
                    <a:pt x="1004" y="72"/>
                    <a:pt x="1004" y="72"/>
                  </a:cubicBezTo>
                  <a:cubicBezTo>
                    <a:pt x="1029" y="72"/>
                    <a:pt x="1029" y="72"/>
                    <a:pt x="1029" y="72"/>
                  </a:cubicBezTo>
                  <a:cubicBezTo>
                    <a:pt x="1029" y="37"/>
                    <a:pt x="1029" y="37"/>
                    <a:pt x="1029" y="37"/>
                  </a:cubicBezTo>
                  <a:cubicBezTo>
                    <a:pt x="1052" y="30"/>
                    <a:pt x="1052" y="30"/>
                    <a:pt x="1052" y="30"/>
                  </a:cubicBezTo>
                  <a:cubicBezTo>
                    <a:pt x="1052" y="72"/>
                    <a:pt x="1052" y="72"/>
                    <a:pt x="1052" y="72"/>
                  </a:cubicBezTo>
                  <a:cubicBezTo>
                    <a:pt x="1088" y="72"/>
                    <a:pt x="1088" y="72"/>
                    <a:pt x="1088" y="72"/>
                  </a:cubicBezTo>
                  <a:cubicBezTo>
                    <a:pt x="1088" y="92"/>
                    <a:pt x="1088" y="92"/>
                    <a:pt x="1088" y="92"/>
                  </a:cubicBezTo>
                  <a:cubicBezTo>
                    <a:pt x="1052" y="92"/>
                    <a:pt x="1052" y="92"/>
                    <a:pt x="1052" y="92"/>
                  </a:cubicBezTo>
                  <a:cubicBezTo>
                    <a:pt x="1052" y="173"/>
                    <a:pt x="1052" y="173"/>
                    <a:pt x="1052" y="173"/>
                  </a:cubicBezTo>
                  <a:cubicBezTo>
                    <a:pt x="1052" y="183"/>
                    <a:pt x="1054" y="190"/>
                    <a:pt x="1057" y="194"/>
                  </a:cubicBezTo>
                  <a:cubicBezTo>
                    <a:pt x="1060" y="198"/>
                    <a:pt x="1066" y="200"/>
                    <a:pt x="1073" y="200"/>
                  </a:cubicBezTo>
                  <a:cubicBezTo>
                    <a:pt x="1079" y="200"/>
                    <a:pt x="1084" y="198"/>
                    <a:pt x="1088" y="195"/>
                  </a:cubicBezTo>
                  <a:lnTo>
                    <a:pt x="1088" y="215"/>
                  </a:lnTo>
                  <a:close/>
                  <a:moveTo>
                    <a:pt x="1330" y="216"/>
                  </a:moveTo>
                  <a:cubicBezTo>
                    <a:pt x="1304" y="216"/>
                    <a:pt x="1304" y="216"/>
                    <a:pt x="1304" y="216"/>
                  </a:cubicBezTo>
                  <a:cubicBezTo>
                    <a:pt x="1282" y="160"/>
                    <a:pt x="1282" y="160"/>
                    <a:pt x="1282" y="160"/>
                  </a:cubicBezTo>
                  <a:cubicBezTo>
                    <a:pt x="1197" y="160"/>
                    <a:pt x="1197" y="160"/>
                    <a:pt x="1197" y="160"/>
                  </a:cubicBezTo>
                  <a:cubicBezTo>
                    <a:pt x="1177" y="216"/>
                    <a:pt x="1177" y="216"/>
                    <a:pt x="1177" y="216"/>
                  </a:cubicBezTo>
                  <a:cubicBezTo>
                    <a:pt x="1151" y="216"/>
                    <a:pt x="1151" y="216"/>
                    <a:pt x="1151" y="216"/>
                  </a:cubicBezTo>
                  <a:cubicBezTo>
                    <a:pt x="1228" y="15"/>
                    <a:pt x="1228" y="15"/>
                    <a:pt x="1228" y="15"/>
                  </a:cubicBezTo>
                  <a:cubicBezTo>
                    <a:pt x="1252" y="15"/>
                    <a:pt x="1252" y="15"/>
                    <a:pt x="1252" y="15"/>
                  </a:cubicBezTo>
                  <a:lnTo>
                    <a:pt x="1330" y="216"/>
                  </a:lnTo>
                  <a:close/>
                  <a:moveTo>
                    <a:pt x="1275" y="139"/>
                  </a:moveTo>
                  <a:cubicBezTo>
                    <a:pt x="1243" y="53"/>
                    <a:pt x="1243" y="53"/>
                    <a:pt x="1243" y="53"/>
                  </a:cubicBezTo>
                  <a:cubicBezTo>
                    <a:pt x="1242" y="51"/>
                    <a:pt x="1241" y="46"/>
                    <a:pt x="1240" y="39"/>
                  </a:cubicBezTo>
                  <a:cubicBezTo>
                    <a:pt x="1239" y="39"/>
                    <a:pt x="1239" y="39"/>
                    <a:pt x="1239" y="39"/>
                  </a:cubicBezTo>
                  <a:cubicBezTo>
                    <a:pt x="1238" y="45"/>
                    <a:pt x="1237" y="50"/>
                    <a:pt x="1236" y="53"/>
                  </a:cubicBezTo>
                  <a:cubicBezTo>
                    <a:pt x="1205" y="139"/>
                    <a:pt x="1205" y="139"/>
                    <a:pt x="1205" y="139"/>
                  </a:cubicBezTo>
                  <a:lnTo>
                    <a:pt x="1275" y="139"/>
                  </a:lnTo>
                  <a:close/>
                  <a:moveTo>
                    <a:pt x="1459" y="79"/>
                  </a:moveTo>
                  <a:cubicBezTo>
                    <a:pt x="1374" y="197"/>
                    <a:pt x="1374" y="197"/>
                    <a:pt x="1374" y="197"/>
                  </a:cubicBezTo>
                  <a:cubicBezTo>
                    <a:pt x="1458" y="197"/>
                    <a:pt x="1458" y="197"/>
                    <a:pt x="1458" y="197"/>
                  </a:cubicBezTo>
                  <a:cubicBezTo>
                    <a:pt x="1458" y="216"/>
                    <a:pt x="1458" y="216"/>
                    <a:pt x="1458" y="216"/>
                  </a:cubicBezTo>
                  <a:cubicBezTo>
                    <a:pt x="1340" y="216"/>
                    <a:pt x="1340" y="216"/>
                    <a:pt x="1340" y="216"/>
                  </a:cubicBezTo>
                  <a:cubicBezTo>
                    <a:pt x="1340" y="209"/>
                    <a:pt x="1340" y="209"/>
                    <a:pt x="1340" y="209"/>
                  </a:cubicBezTo>
                  <a:cubicBezTo>
                    <a:pt x="1425" y="92"/>
                    <a:pt x="1425" y="92"/>
                    <a:pt x="1425" y="92"/>
                  </a:cubicBezTo>
                  <a:cubicBezTo>
                    <a:pt x="1348" y="92"/>
                    <a:pt x="1348" y="92"/>
                    <a:pt x="1348" y="92"/>
                  </a:cubicBezTo>
                  <a:cubicBezTo>
                    <a:pt x="1348" y="72"/>
                    <a:pt x="1348" y="72"/>
                    <a:pt x="1348" y="72"/>
                  </a:cubicBezTo>
                  <a:cubicBezTo>
                    <a:pt x="1459" y="72"/>
                    <a:pt x="1459" y="72"/>
                    <a:pt x="1459" y="72"/>
                  </a:cubicBezTo>
                  <a:lnTo>
                    <a:pt x="1459" y="79"/>
                  </a:lnTo>
                  <a:close/>
                  <a:moveTo>
                    <a:pt x="1597" y="216"/>
                  </a:moveTo>
                  <a:cubicBezTo>
                    <a:pt x="1574" y="216"/>
                    <a:pt x="1574" y="216"/>
                    <a:pt x="1574" y="216"/>
                  </a:cubicBezTo>
                  <a:cubicBezTo>
                    <a:pt x="1574" y="194"/>
                    <a:pt x="1574" y="194"/>
                    <a:pt x="1574" y="194"/>
                  </a:cubicBezTo>
                  <a:cubicBezTo>
                    <a:pt x="1574" y="194"/>
                    <a:pt x="1574" y="194"/>
                    <a:pt x="1574" y="194"/>
                  </a:cubicBezTo>
                  <a:cubicBezTo>
                    <a:pt x="1564" y="211"/>
                    <a:pt x="1549" y="220"/>
                    <a:pt x="1530" y="220"/>
                  </a:cubicBezTo>
                  <a:cubicBezTo>
                    <a:pt x="1495" y="220"/>
                    <a:pt x="1478" y="199"/>
                    <a:pt x="1478" y="158"/>
                  </a:cubicBezTo>
                  <a:cubicBezTo>
                    <a:pt x="1478" y="72"/>
                    <a:pt x="1478" y="72"/>
                    <a:pt x="1478" y="72"/>
                  </a:cubicBezTo>
                  <a:cubicBezTo>
                    <a:pt x="1501" y="72"/>
                    <a:pt x="1501" y="72"/>
                    <a:pt x="1501" y="72"/>
                  </a:cubicBezTo>
                  <a:cubicBezTo>
                    <a:pt x="1501" y="155"/>
                    <a:pt x="1501" y="155"/>
                    <a:pt x="1501" y="155"/>
                  </a:cubicBezTo>
                  <a:cubicBezTo>
                    <a:pt x="1501" y="185"/>
                    <a:pt x="1513" y="200"/>
                    <a:pt x="1536" y="200"/>
                  </a:cubicBezTo>
                  <a:cubicBezTo>
                    <a:pt x="1547" y="200"/>
                    <a:pt x="1557" y="196"/>
                    <a:pt x="1564" y="188"/>
                  </a:cubicBezTo>
                  <a:cubicBezTo>
                    <a:pt x="1571" y="179"/>
                    <a:pt x="1574" y="169"/>
                    <a:pt x="1574" y="155"/>
                  </a:cubicBezTo>
                  <a:cubicBezTo>
                    <a:pt x="1574" y="72"/>
                    <a:pt x="1574" y="72"/>
                    <a:pt x="1574" y="72"/>
                  </a:cubicBezTo>
                  <a:cubicBezTo>
                    <a:pt x="1597" y="72"/>
                    <a:pt x="1597" y="72"/>
                    <a:pt x="1597" y="72"/>
                  </a:cubicBezTo>
                  <a:lnTo>
                    <a:pt x="1597" y="216"/>
                  </a:lnTo>
                  <a:close/>
                  <a:moveTo>
                    <a:pt x="1711" y="96"/>
                  </a:moveTo>
                  <a:cubicBezTo>
                    <a:pt x="1707" y="93"/>
                    <a:pt x="1701" y="91"/>
                    <a:pt x="1694" y="91"/>
                  </a:cubicBezTo>
                  <a:cubicBezTo>
                    <a:pt x="1684" y="91"/>
                    <a:pt x="1675" y="96"/>
                    <a:pt x="1669" y="105"/>
                  </a:cubicBezTo>
                  <a:cubicBezTo>
                    <a:pt x="1663" y="115"/>
                    <a:pt x="1659" y="128"/>
                    <a:pt x="1659" y="143"/>
                  </a:cubicBezTo>
                  <a:cubicBezTo>
                    <a:pt x="1659" y="216"/>
                    <a:pt x="1659" y="216"/>
                    <a:pt x="1659" y="216"/>
                  </a:cubicBezTo>
                  <a:cubicBezTo>
                    <a:pt x="1636" y="216"/>
                    <a:pt x="1636" y="216"/>
                    <a:pt x="1636" y="216"/>
                  </a:cubicBezTo>
                  <a:cubicBezTo>
                    <a:pt x="1636" y="72"/>
                    <a:pt x="1636" y="72"/>
                    <a:pt x="1636" y="72"/>
                  </a:cubicBezTo>
                  <a:cubicBezTo>
                    <a:pt x="1659" y="72"/>
                    <a:pt x="1659" y="72"/>
                    <a:pt x="1659" y="72"/>
                  </a:cubicBezTo>
                  <a:cubicBezTo>
                    <a:pt x="1659" y="102"/>
                    <a:pt x="1659" y="102"/>
                    <a:pt x="1659" y="102"/>
                  </a:cubicBezTo>
                  <a:cubicBezTo>
                    <a:pt x="1660" y="102"/>
                    <a:pt x="1660" y="102"/>
                    <a:pt x="1660" y="102"/>
                  </a:cubicBezTo>
                  <a:cubicBezTo>
                    <a:pt x="1663" y="92"/>
                    <a:pt x="1668" y="84"/>
                    <a:pt x="1675" y="78"/>
                  </a:cubicBezTo>
                  <a:cubicBezTo>
                    <a:pt x="1681" y="73"/>
                    <a:pt x="1689" y="70"/>
                    <a:pt x="1698" y="70"/>
                  </a:cubicBezTo>
                  <a:cubicBezTo>
                    <a:pt x="1704" y="70"/>
                    <a:pt x="1708" y="70"/>
                    <a:pt x="1711" y="72"/>
                  </a:cubicBezTo>
                  <a:lnTo>
                    <a:pt x="1711" y="96"/>
                  </a:lnTo>
                  <a:close/>
                  <a:moveTo>
                    <a:pt x="1840" y="150"/>
                  </a:moveTo>
                  <a:cubicBezTo>
                    <a:pt x="1738" y="150"/>
                    <a:pt x="1738" y="150"/>
                    <a:pt x="1738" y="150"/>
                  </a:cubicBezTo>
                  <a:cubicBezTo>
                    <a:pt x="1738" y="166"/>
                    <a:pt x="1743" y="179"/>
                    <a:pt x="1751" y="187"/>
                  </a:cubicBezTo>
                  <a:cubicBezTo>
                    <a:pt x="1759" y="196"/>
                    <a:pt x="1770" y="200"/>
                    <a:pt x="1785" y="200"/>
                  </a:cubicBezTo>
                  <a:cubicBezTo>
                    <a:pt x="1801" y="200"/>
                    <a:pt x="1816" y="195"/>
                    <a:pt x="1830" y="184"/>
                  </a:cubicBezTo>
                  <a:cubicBezTo>
                    <a:pt x="1830" y="206"/>
                    <a:pt x="1830" y="206"/>
                    <a:pt x="1830" y="206"/>
                  </a:cubicBezTo>
                  <a:cubicBezTo>
                    <a:pt x="1817" y="215"/>
                    <a:pt x="1800" y="220"/>
                    <a:pt x="1779" y="220"/>
                  </a:cubicBezTo>
                  <a:cubicBezTo>
                    <a:pt x="1759" y="220"/>
                    <a:pt x="1743" y="213"/>
                    <a:pt x="1731" y="200"/>
                  </a:cubicBezTo>
                  <a:cubicBezTo>
                    <a:pt x="1720" y="187"/>
                    <a:pt x="1714" y="168"/>
                    <a:pt x="1714" y="145"/>
                  </a:cubicBezTo>
                  <a:cubicBezTo>
                    <a:pt x="1714" y="131"/>
                    <a:pt x="1717" y="118"/>
                    <a:pt x="1723" y="106"/>
                  </a:cubicBezTo>
                  <a:cubicBezTo>
                    <a:pt x="1728" y="94"/>
                    <a:pt x="1736" y="85"/>
                    <a:pt x="1747" y="79"/>
                  </a:cubicBezTo>
                  <a:cubicBezTo>
                    <a:pt x="1757" y="72"/>
                    <a:pt x="1768" y="69"/>
                    <a:pt x="1780" y="69"/>
                  </a:cubicBezTo>
                  <a:cubicBezTo>
                    <a:pt x="1799" y="69"/>
                    <a:pt x="1814" y="75"/>
                    <a:pt x="1824" y="87"/>
                  </a:cubicBezTo>
                  <a:cubicBezTo>
                    <a:pt x="1834" y="99"/>
                    <a:pt x="1840" y="116"/>
                    <a:pt x="1840" y="138"/>
                  </a:cubicBezTo>
                  <a:lnTo>
                    <a:pt x="1840" y="150"/>
                  </a:lnTo>
                  <a:close/>
                  <a:moveTo>
                    <a:pt x="1816" y="131"/>
                  </a:moveTo>
                  <a:cubicBezTo>
                    <a:pt x="1816" y="117"/>
                    <a:pt x="1813" y="107"/>
                    <a:pt x="1806" y="100"/>
                  </a:cubicBezTo>
                  <a:cubicBezTo>
                    <a:pt x="1800" y="92"/>
                    <a:pt x="1791" y="89"/>
                    <a:pt x="1780" y="89"/>
                  </a:cubicBezTo>
                  <a:cubicBezTo>
                    <a:pt x="1769" y="89"/>
                    <a:pt x="1760" y="92"/>
                    <a:pt x="1753" y="100"/>
                  </a:cubicBezTo>
                  <a:cubicBezTo>
                    <a:pt x="1745" y="108"/>
                    <a:pt x="1740" y="118"/>
                    <a:pt x="1738" y="131"/>
                  </a:cubicBezTo>
                  <a:lnTo>
                    <a:pt x="1816"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grpSp>
    </p:spTree>
    <p:extLst>
      <p:ext uri="{BB962C8B-B14F-4D97-AF65-F5344CB8AC3E}">
        <p14:creationId xmlns:p14="http://schemas.microsoft.com/office/powerpoint/2010/main" val="64004575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274638" y="1681200"/>
            <a:ext cx="5066796" cy="627864"/>
          </a:xfrm>
        </p:spPr>
        <p:txBody>
          <a:bodyPr/>
          <a:lstStyle/>
          <a:p>
            <a:pPr marL="0" indent="0">
              <a:buNone/>
            </a:pPr>
            <a:r>
              <a:rPr lang="en-CA" sz="3200" dirty="0" smtClean="0">
                <a:hlinkClick r:id="rId3"/>
              </a:rPr>
              <a:t>&lt;insert lab </a:t>
            </a:r>
            <a:r>
              <a:rPr lang="en-CA" sz="3200" dirty="0" err="1" smtClean="0">
                <a:hlinkClick r:id="rId3"/>
              </a:rPr>
              <a:t>url</a:t>
            </a:r>
            <a:r>
              <a:rPr lang="en-CA" sz="3200" dirty="0" smtClean="0">
                <a:hlinkClick r:id="rId3"/>
              </a:rPr>
              <a:t> here</a:t>
            </a:r>
            <a:r>
              <a:rPr lang="en-CA" sz="3200" dirty="0" smtClean="0"/>
              <a:t>&gt;</a:t>
            </a:r>
            <a:endParaRPr lang="en-CA" sz="3200" dirty="0"/>
          </a:p>
        </p:txBody>
      </p:sp>
      <p:sp>
        <p:nvSpPr>
          <p:cNvPr id="2" name="Title 1"/>
          <p:cNvSpPr>
            <a:spLocks noGrp="1"/>
          </p:cNvSpPr>
          <p:nvPr>
            <p:ph type="title"/>
          </p:nvPr>
        </p:nvSpPr>
        <p:spPr/>
        <p:txBody>
          <a:bodyPr/>
          <a:lstStyle/>
          <a:p>
            <a:r>
              <a:rPr lang="en-US" smtClean="0"/>
              <a:t>Lab environment</a:t>
            </a:r>
            <a:endParaRPr lang="en-US" dirty="0"/>
          </a:p>
        </p:txBody>
      </p:sp>
      <p:pic>
        <p:nvPicPr>
          <p:cNvPr id="4" name="Picture 3"/>
          <p:cNvPicPr>
            <a:picLocks noChangeAspect="1"/>
          </p:cNvPicPr>
          <p:nvPr/>
        </p:nvPicPr>
        <p:blipFill rotWithShape="1">
          <a:blip r:embed="rId4"/>
          <a:srcRect t="-4412" b="-7177"/>
          <a:stretch/>
        </p:blipFill>
        <p:spPr>
          <a:xfrm>
            <a:off x="6675438" y="19504"/>
            <a:ext cx="5782499" cy="6975021"/>
          </a:xfrm>
          <a:prstGeom prst="rect">
            <a:avLst/>
          </a:prstGeom>
          <a:solidFill>
            <a:srgbClr val="000000"/>
          </a:solidFill>
        </p:spPr>
      </p:pic>
      <p:sp>
        <p:nvSpPr>
          <p:cNvPr id="7" name="TextBox 6"/>
          <p:cNvSpPr txBox="1"/>
          <p:nvPr/>
        </p:nvSpPr>
        <p:spPr>
          <a:xfrm>
            <a:off x="274638" y="2500766"/>
            <a:ext cx="5787076" cy="627864"/>
          </a:xfrm>
          <a:prstGeom prst="rect">
            <a:avLst/>
          </a:prstGeom>
        </p:spPr>
        <p:txBody>
          <a:bodyPr vert="horz" wrap="square" lIns="146304" tIns="91440" rIns="146304" bIns="91440" rtlCol="0">
            <a:spAutoFit/>
          </a:bodyPr>
          <a:lstStyle>
            <a:lvl1pPr indent="0" defTabSz="931863" fontAlgn="base">
              <a:lnSpc>
                <a:spcPct val="90000"/>
              </a:lnSpc>
              <a:spcBef>
                <a:spcPct val="20000"/>
              </a:spcBef>
              <a:spcAft>
                <a:spcPct val="0"/>
              </a:spcAft>
              <a:buSzPct val="90000"/>
              <a:buFont typeface="Arial" pitchFamily="34" charset="0"/>
              <a:buNone/>
              <a:defRPr sz="3200">
                <a:gradFill>
                  <a:gsLst>
                    <a:gs pos="1250">
                      <a:schemeClr val="tx1"/>
                    </a:gs>
                    <a:gs pos="100000">
                      <a:schemeClr val="tx1"/>
                    </a:gs>
                  </a:gsLst>
                  <a:lin ang="5400000" scaled="0"/>
                </a:gradFill>
                <a:latin typeface="+mj-lt"/>
                <a:ea typeface="MS PGothic" pitchFamily="34" charset="-128"/>
              </a:defRPr>
            </a:lvl1pPr>
            <a:lvl2pPr marL="584200" indent="-241300" defTabSz="931863" fontAlgn="base">
              <a:lnSpc>
                <a:spcPct val="90000"/>
              </a:lnSpc>
              <a:spcBef>
                <a:spcPct val="20000"/>
              </a:spcBef>
              <a:spcAft>
                <a:spcPct val="0"/>
              </a:spcAft>
              <a:buSzPct val="90000"/>
              <a:buFont typeface="Arial" pitchFamily="34" charset="0"/>
              <a:buChar char="•"/>
              <a:defRPr sz="2400">
                <a:gradFill>
                  <a:gsLst>
                    <a:gs pos="1250">
                      <a:schemeClr val="tx1"/>
                    </a:gs>
                    <a:gs pos="100000">
                      <a:schemeClr val="tx1"/>
                    </a:gs>
                  </a:gsLst>
                  <a:lin ang="5400000" scaled="0"/>
                </a:gradFill>
                <a:ea typeface="MS PGothic" pitchFamily="34" charset="-128"/>
              </a:defRPr>
            </a:lvl2pPr>
            <a:lvl3pPr marL="800100" indent="-228600" defTabSz="931863" fontAlgn="base">
              <a:lnSpc>
                <a:spcPct val="90000"/>
              </a:lnSpc>
              <a:spcBef>
                <a:spcPct val="20000"/>
              </a:spcBef>
              <a:spcAft>
                <a:spcPct val="0"/>
              </a:spcAft>
              <a:buSzPct val="90000"/>
              <a:buFont typeface="Arial" pitchFamily="34" charset="0"/>
              <a:buChar char="•"/>
              <a:defRPr sz="2000">
                <a:gradFill>
                  <a:gsLst>
                    <a:gs pos="1250">
                      <a:schemeClr val="tx1"/>
                    </a:gs>
                    <a:gs pos="100000">
                      <a:schemeClr val="tx1"/>
                    </a:gs>
                  </a:gsLst>
                  <a:lin ang="5400000" scaled="0"/>
                </a:gradFill>
                <a:ea typeface="MS PGothic" pitchFamily="34" charset="-128"/>
              </a:defRPr>
            </a:lvl3pPr>
            <a:lvl4pPr marL="1028700" indent="-228600" defTabSz="931863" fontAlgn="base">
              <a:lnSpc>
                <a:spcPct val="90000"/>
              </a:lnSpc>
              <a:spcBef>
                <a:spcPct val="20000"/>
              </a:spcBef>
              <a:spcAft>
                <a:spcPct val="0"/>
              </a:spcAft>
              <a:buSzPct val="90000"/>
              <a:buFont typeface="Arial" pitchFamily="34" charset="0"/>
              <a:buChar char="•"/>
              <a:defRPr>
                <a:gradFill>
                  <a:gsLst>
                    <a:gs pos="1250">
                      <a:schemeClr val="tx1"/>
                    </a:gs>
                    <a:gs pos="100000">
                      <a:schemeClr val="tx1"/>
                    </a:gs>
                  </a:gsLst>
                  <a:lin ang="5400000" scaled="0"/>
                </a:gradFill>
                <a:ea typeface="MS PGothic" pitchFamily="34" charset="-128"/>
              </a:defRPr>
            </a:lvl4pPr>
            <a:lvl5pPr marL="1257300" indent="-228600" defTabSz="931863" fontAlgn="base">
              <a:lnSpc>
                <a:spcPct val="90000"/>
              </a:lnSpc>
              <a:spcBef>
                <a:spcPct val="20000"/>
              </a:spcBef>
              <a:spcAft>
                <a:spcPct val="0"/>
              </a:spcAft>
              <a:buSzPct val="90000"/>
              <a:buFont typeface="Arial" pitchFamily="34" charset="0"/>
              <a:buChar char="•"/>
              <a:defRPr>
                <a:gradFill>
                  <a:gsLst>
                    <a:gs pos="1250">
                      <a:schemeClr val="tx1"/>
                    </a:gs>
                    <a:gs pos="100000">
                      <a:schemeClr val="tx1"/>
                    </a:gs>
                  </a:gsLst>
                  <a:lin ang="5400000" scaled="0"/>
                </a:gradFill>
                <a:ea typeface="MS PGothic" pitchFamily="34" charset="-128"/>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dirty="0"/>
              <a:t>Password = </a:t>
            </a:r>
            <a:r>
              <a:rPr lang="en-US" dirty="0">
                <a:latin typeface="Segoe UI Semibold" panose="020B0702040204020203" pitchFamily="34" charset="0"/>
                <a:cs typeface="Segoe UI Semibold" panose="020B0702040204020203" pitchFamily="34" charset="0"/>
              </a:rPr>
              <a:t>Passw0rd!</a:t>
            </a:r>
          </a:p>
        </p:txBody>
      </p:sp>
    </p:spTree>
    <p:extLst>
      <p:ext uri="{BB962C8B-B14F-4D97-AF65-F5344CB8AC3E}">
        <p14:creationId xmlns:p14="http://schemas.microsoft.com/office/powerpoint/2010/main" val="50036483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Prepare the Azure infrastructure</a:t>
            </a:r>
            <a:endParaRPr lang="en-US" dirty="0"/>
          </a:p>
        </p:txBody>
      </p:sp>
      <p:sp>
        <p:nvSpPr>
          <p:cNvPr id="4" name="Text Placeholder 3"/>
          <p:cNvSpPr>
            <a:spLocks noGrp="1"/>
          </p:cNvSpPr>
          <p:nvPr>
            <p:ph type="body" sz="quarter" idx="10"/>
          </p:nvPr>
        </p:nvSpPr>
        <p:spPr>
          <a:xfrm>
            <a:off x="274638" y="1668463"/>
            <a:ext cx="7754240" cy="3753848"/>
          </a:xfrm>
        </p:spPr>
        <p:txBody>
          <a:bodyPr/>
          <a:lstStyle/>
          <a:p>
            <a:pPr>
              <a:spcBef>
                <a:spcPts val="1800"/>
              </a:spcBef>
              <a:spcAft>
                <a:spcPts val="0"/>
              </a:spcAft>
            </a:pPr>
            <a:r>
              <a:rPr lang="en-US" sz="3200" dirty="0" smtClean="0"/>
              <a:t>Lab02Start.ps1 </a:t>
            </a:r>
          </a:p>
          <a:p>
            <a:pPr lvl="1">
              <a:spcBef>
                <a:spcPts val="1000"/>
              </a:spcBef>
            </a:pPr>
            <a:r>
              <a:rPr lang="en-US" dirty="0" smtClean="0"/>
              <a:t>Create two Azure Resource Groups and determine two globally unique names for storage accounts </a:t>
            </a:r>
          </a:p>
          <a:p>
            <a:pPr>
              <a:spcBef>
                <a:spcPts val="1800"/>
              </a:spcBef>
              <a:spcAft>
                <a:spcPts val="0"/>
              </a:spcAft>
            </a:pPr>
            <a:r>
              <a:rPr lang="en-US" sz="3200" dirty="0" smtClean="0"/>
              <a:t>Deploy a D2 VM with standard storage</a:t>
            </a:r>
          </a:p>
          <a:p>
            <a:pPr lvl="1">
              <a:spcBef>
                <a:spcPts val="1000"/>
              </a:spcBef>
            </a:pPr>
            <a:r>
              <a:rPr lang="en-US" dirty="0" smtClean="0"/>
              <a:t>4 striped disks</a:t>
            </a:r>
          </a:p>
          <a:p>
            <a:pPr lvl="1">
              <a:spcBef>
                <a:spcPts val="1000"/>
              </a:spcBef>
            </a:pPr>
            <a:r>
              <a:rPr lang="en-US" dirty="0" smtClean="0"/>
              <a:t>Will be used to compare and contrast disk performance </a:t>
            </a:r>
            <a:br>
              <a:rPr lang="en-US" dirty="0" smtClean="0"/>
            </a:br>
            <a:r>
              <a:rPr lang="en-US" dirty="0" smtClean="0"/>
              <a:t>with a standard DS2 virtual machine that uses premium storage</a:t>
            </a:r>
          </a:p>
          <a:p>
            <a:endParaRPr lang="en-US" dirty="0"/>
          </a:p>
        </p:txBody>
      </p:sp>
    </p:spTree>
    <p:extLst>
      <p:ext uri="{BB962C8B-B14F-4D97-AF65-F5344CB8AC3E}">
        <p14:creationId xmlns:p14="http://schemas.microsoft.com/office/powerpoint/2010/main" val="43124009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Designing for appropriate workloads</a:t>
            </a:r>
            <a:endParaRPr lang="en-US" dirty="0"/>
          </a:p>
        </p:txBody>
      </p:sp>
      <p:sp>
        <p:nvSpPr>
          <p:cNvPr id="2" name="Text Placeholder 1"/>
          <p:cNvSpPr>
            <a:spLocks noGrp="1"/>
          </p:cNvSpPr>
          <p:nvPr>
            <p:ph type="body" sz="quarter" idx="10"/>
          </p:nvPr>
        </p:nvSpPr>
        <p:spPr>
          <a:xfrm>
            <a:off x="274638" y="1668464"/>
            <a:ext cx="11887200" cy="4302714"/>
          </a:xfrm>
        </p:spPr>
        <p:txBody>
          <a:bodyPr/>
          <a:lstStyle/>
          <a:p>
            <a:pPr>
              <a:spcBef>
                <a:spcPts val="1800"/>
              </a:spcBef>
              <a:spcAft>
                <a:spcPts val="0"/>
              </a:spcAft>
            </a:pPr>
            <a:r>
              <a:rPr lang="en-US" sz="3600" dirty="0" smtClean="0"/>
              <a:t>Summary overview of Azure storage </a:t>
            </a:r>
            <a:br>
              <a:rPr lang="en-US" sz="3600" dirty="0" smtClean="0"/>
            </a:br>
            <a:r>
              <a:rPr lang="en-US" sz="3600" dirty="0" smtClean="0"/>
              <a:t>and compute resource capabilities</a:t>
            </a:r>
          </a:p>
          <a:p>
            <a:pPr lvl="1">
              <a:spcBef>
                <a:spcPts val="1000"/>
              </a:spcBef>
            </a:pPr>
            <a:r>
              <a:rPr lang="en-US" dirty="0" smtClean="0"/>
              <a:t>Basic vs. standard pricing tiers</a:t>
            </a:r>
          </a:p>
          <a:p>
            <a:pPr lvl="1">
              <a:spcBef>
                <a:spcPts val="1000"/>
              </a:spcBef>
            </a:pPr>
            <a:r>
              <a:rPr lang="en-US" dirty="0" smtClean="0"/>
              <a:t>D and G series VMs</a:t>
            </a:r>
          </a:p>
          <a:p>
            <a:pPr lvl="1">
              <a:spcBef>
                <a:spcPts val="1000"/>
              </a:spcBef>
            </a:pPr>
            <a:r>
              <a:rPr lang="en-US" dirty="0" smtClean="0"/>
              <a:t>Premium storage (DS and GS series)</a:t>
            </a:r>
          </a:p>
          <a:p>
            <a:pPr>
              <a:spcBef>
                <a:spcPts val="1800"/>
              </a:spcBef>
              <a:spcAft>
                <a:spcPts val="0"/>
              </a:spcAft>
            </a:pPr>
            <a:r>
              <a:rPr lang="en-US" sz="3600" dirty="0" smtClean="0"/>
              <a:t>Planning considerations for using </a:t>
            </a:r>
            <a:br>
              <a:rPr lang="en-US" sz="3600" dirty="0" smtClean="0"/>
            </a:br>
            <a:r>
              <a:rPr lang="en-US" sz="3600" dirty="0" smtClean="0">
                <a:latin typeface="Segoe UI Semibold" panose="020B0702040204020203" pitchFamily="34" charset="0"/>
                <a:cs typeface="Segoe UI Semibold" panose="020B0702040204020203" pitchFamily="34" charset="0"/>
              </a:rPr>
              <a:t>premium</a:t>
            </a:r>
            <a:r>
              <a:rPr lang="en-US" sz="3600" dirty="0" smtClean="0"/>
              <a:t> (or </a:t>
            </a:r>
            <a:r>
              <a:rPr lang="en-US" sz="3600" dirty="0" smtClean="0">
                <a:latin typeface="Segoe UI Semibold" panose="020B0702040204020203" pitchFamily="34" charset="0"/>
                <a:cs typeface="Segoe UI Semibold" panose="020B0702040204020203" pitchFamily="34" charset="0"/>
              </a:rPr>
              <a:t>standard</a:t>
            </a:r>
            <a:r>
              <a:rPr lang="en-US" sz="3600" dirty="0" smtClean="0"/>
              <a:t>) storage</a:t>
            </a:r>
          </a:p>
          <a:p>
            <a:pPr lvl="1"/>
            <a:endParaRPr lang="en-US" dirty="0" smtClean="0"/>
          </a:p>
          <a:p>
            <a:pPr lvl="1"/>
            <a:endParaRPr lang="en-US" dirty="0"/>
          </a:p>
        </p:txBody>
      </p:sp>
    </p:spTree>
    <p:extLst>
      <p:ext uri="{BB962C8B-B14F-4D97-AF65-F5344CB8AC3E}">
        <p14:creationId xmlns:p14="http://schemas.microsoft.com/office/powerpoint/2010/main" val="22494524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2127250"/>
            <a:ext cx="5795962" cy="1612749"/>
          </a:xfrm>
        </p:spPr>
        <p:txBody>
          <a:bodyPr/>
          <a:lstStyle/>
          <a:p>
            <a:pPr marL="0" indent="0">
              <a:buNone/>
            </a:pPr>
            <a:r>
              <a:rPr lang="en-US" sz="3200" dirty="0" smtClean="0"/>
              <a:t>Modify the </a:t>
            </a:r>
            <a:br>
              <a:rPr lang="en-US" sz="3200" dirty="0" smtClean="0"/>
            </a:br>
            <a:r>
              <a:rPr lang="en-US" sz="3200" dirty="0" err="1" smtClean="0">
                <a:latin typeface="Segoe UI Semibold" panose="020B0702040204020203" pitchFamily="34" charset="0"/>
                <a:cs typeface="Segoe UI Semibold" panose="020B0702040204020203" pitchFamily="34" charset="0"/>
              </a:rPr>
              <a:t>azuredeploy.json</a:t>
            </a:r>
            <a:r>
              <a:rPr lang="en-US" sz="3200" dirty="0" smtClean="0"/>
              <a:t> file</a:t>
            </a:r>
          </a:p>
          <a:p>
            <a:endParaRPr lang="en-US" sz="3200" dirty="0"/>
          </a:p>
        </p:txBody>
      </p:sp>
      <p:sp>
        <p:nvSpPr>
          <p:cNvPr id="3" name="Title 2"/>
          <p:cNvSpPr>
            <a:spLocks noGrp="1"/>
          </p:cNvSpPr>
          <p:nvPr>
            <p:ph type="title"/>
          </p:nvPr>
        </p:nvSpPr>
        <p:spPr>
          <a:xfrm>
            <a:off x="274639" y="295275"/>
            <a:ext cx="5554662" cy="2828925"/>
          </a:xfrm>
        </p:spPr>
        <p:txBody>
          <a:bodyPr/>
          <a:lstStyle/>
          <a:p>
            <a:r>
              <a:rPr lang="en-US" dirty="0" smtClean="0"/>
              <a:t>Deploy a VM with premium storage</a:t>
            </a:r>
            <a:endParaRPr lang="en-US" dirty="0"/>
          </a:p>
        </p:txBody>
      </p:sp>
      <p:grpSp>
        <p:nvGrpSpPr>
          <p:cNvPr id="11" name="Group 10"/>
          <p:cNvGrpSpPr/>
          <p:nvPr/>
        </p:nvGrpSpPr>
        <p:grpSpPr>
          <a:xfrm>
            <a:off x="6675438" y="0"/>
            <a:ext cx="5761037" cy="6994526"/>
            <a:chOff x="6777038" y="104366"/>
            <a:chExt cx="5533908" cy="6792846"/>
          </a:xfrm>
          <a:solidFill>
            <a:schemeClr val="tx1">
              <a:lumMod val="75000"/>
            </a:schemeClr>
          </a:solidFill>
        </p:grpSpPr>
        <p:pic>
          <p:nvPicPr>
            <p:cNvPr id="4" name="Picture 3"/>
            <p:cNvPicPr>
              <a:picLocks noChangeAspect="1"/>
            </p:cNvPicPr>
            <p:nvPr/>
          </p:nvPicPr>
          <p:blipFill rotWithShape="1">
            <a:blip r:embed="rId3"/>
            <a:srcRect l="1" r="-71648" b="5091"/>
            <a:stretch/>
          </p:blipFill>
          <p:spPr>
            <a:xfrm>
              <a:off x="6777038" y="104366"/>
              <a:ext cx="5533908" cy="2126019"/>
            </a:xfrm>
            <a:prstGeom prst="rect">
              <a:avLst/>
            </a:prstGeom>
            <a:solidFill>
              <a:srgbClr val="2A2A2A"/>
            </a:solidFill>
          </p:spPr>
        </p:pic>
        <p:pic>
          <p:nvPicPr>
            <p:cNvPr id="5" name="Picture 4"/>
            <p:cNvPicPr>
              <a:picLocks noChangeAspect="1"/>
            </p:cNvPicPr>
            <p:nvPr/>
          </p:nvPicPr>
          <p:blipFill rotWithShape="1">
            <a:blip r:embed="rId4"/>
            <a:srcRect r="-50494"/>
            <a:stretch/>
          </p:blipFill>
          <p:spPr>
            <a:xfrm>
              <a:off x="6777038" y="2274907"/>
              <a:ext cx="5533908" cy="1467055"/>
            </a:xfrm>
            <a:prstGeom prst="rect">
              <a:avLst/>
            </a:prstGeom>
            <a:solidFill>
              <a:srgbClr val="242424"/>
            </a:solidFill>
          </p:spPr>
        </p:pic>
        <p:pic>
          <p:nvPicPr>
            <p:cNvPr id="6" name="Picture 5"/>
            <p:cNvPicPr>
              <a:picLocks noChangeAspect="1"/>
            </p:cNvPicPr>
            <p:nvPr/>
          </p:nvPicPr>
          <p:blipFill rotWithShape="1">
            <a:blip r:embed="rId5"/>
            <a:srcRect l="1" r="-24705"/>
            <a:stretch/>
          </p:blipFill>
          <p:spPr>
            <a:xfrm>
              <a:off x="6777038" y="3786484"/>
              <a:ext cx="5533908" cy="3110728"/>
            </a:xfrm>
            <a:prstGeom prst="rect">
              <a:avLst/>
            </a:prstGeom>
            <a:solidFill>
              <a:srgbClr val="222222"/>
            </a:solidFill>
          </p:spPr>
        </p:pic>
      </p:grpSp>
    </p:spTree>
    <p:extLst>
      <p:ext uri="{BB962C8B-B14F-4D97-AF65-F5344CB8AC3E}">
        <p14:creationId xmlns:p14="http://schemas.microsoft.com/office/powerpoint/2010/main" val="140007231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Compare standard and premium storage</a:t>
            </a:r>
            <a:endParaRPr lang="en-US" dirty="0"/>
          </a:p>
        </p:txBody>
      </p:sp>
      <p:sp>
        <p:nvSpPr>
          <p:cNvPr id="2" name="Text Placeholder 1"/>
          <p:cNvSpPr>
            <a:spLocks noGrp="1"/>
          </p:cNvSpPr>
          <p:nvPr>
            <p:ph type="body" sz="quarter" idx="10"/>
          </p:nvPr>
        </p:nvSpPr>
        <p:spPr>
          <a:xfrm>
            <a:off x="274638" y="1676400"/>
            <a:ext cx="11887200" cy="3851895"/>
          </a:xfrm>
        </p:spPr>
        <p:txBody>
          <a:bodyPr/>
          <a:lstStyle/>
          <a:p>
            <a:pPr>
              <a:spcBef>
                <a:spcPts val="1800"/>
              </a:spcBef>
              <a:spcAft>
                <a:spcPts val="0"/>
              </a:spcAft>
            </a:pPr>
            <a:r>
              <a:rPr lang="en-US" sz="3200" dirty="0" smtClean="0"/>
              <a:t>Connect to STD-D2-VM </a:t>
            </a:r>
          </a:p>
          <a:p>
            <a:pPr lvl="1">
              <a:spcBef>
                <a:spcPts val="800"/>
              </a:spcBef>
            </a:pPr>
            <a:r>
              <a:rPr lang="en-US" dirty="0" smtClean="0"/>
              <a:t>Configure </a:t>
            </a:r>
            <a:r>
              <a:rPr lang="en-US" dirty="0" err="1" smtClean="0"/>
              <a:t>Iometer</a:t>
            </a:r>
            <a:endParaRPr lang="en-US" dirty="0" smtClean="0"/>
          </a:p>
          <a:p>
            <a:pPr lvl="1">
              <a:spcBef>
                <a:spcPts val="800"/>
              </a:spcBef>
            </a:pPr>
            <a:r>
              <a:rPr lang="en-US" dirty="0" smtClean="0"/>
              <a:t>Run a disk performance test</a:t>
            </a:r>
          </a:p>
          <a:p>
            <a:pPr>
              <a:spcBef>
                <a:spcPts val="1800"/>
              </a:spcBef>
              <a:spcAft>
                <a:spcPts val="0"/>
              </a:spcAft>
            </a:pPr>
            <a:r>
              <a:rPr lang="en-US" sz="3200" dirty="0" smtClean="0"/>
              <a:t>Connect to PREM-D2-VM </a:t>
            </a:r>
          </a:p>
          <a:p>
            <a:pPr lvl="1">
              <a:spcBef>
                <a:spcPts val="800"/>
              </a:spcBef>
            </a:pPr>
            <a:r>
              <a:rPr lang="en-US" dirty="0" smtClean="0"/>
              <a:t>Configure </a:t>
            </a:r>
            <a:r>
              <a:rPr lang="en-US" dirty="0" err="1" smtClean="0"/>
              <a:t>Iometer</a:t>
            </a:r>
            <a:endParaRPr lang="en-US" dirty="0" smtClean="0"/>
          </a:p>
          <a:p>
            <a:pPr lvl="1">
              <a:spcBef>
                <a:spcPts val="800"/>
              </a:spcBef>
            </a:pPr>
            <a:r>
              <a:rPr lang="en-US" dirty="0" smtClean="0"/>
              <a:t>Run a disk performance test</a:t>
            </a:r>
          </a:p>
          <a:p>
            <a:pPr>
              <a:spcBef>
                <a:spcPts val="1800"/>
              </a:spcBef>
              <a:spcAft>
                <a:spcPts val="0"/>
              </a:spcAft>
            </a:pPr>
            <a:r>
              <a:rPr lang="en-US" sz="3200" dirty="0" smtClean="0"/>
              <a:t>Compare disk performance data between VMs</a:t>
            </a:r>
          </a:p>
          <a:p>
            <a:pPr lvl="1"/>
            <a:endParaRPr lang="en-US" dirty="0"/>
          </a:p>
        </p:txBody>
      </p:sp>
    </p:spTree>
    <p:extLst>
      <p:ext uri="{BB962C8B-B14F-4D97-AF65-F5344CB8AC3E}">
        <p14:creationId xmlns:p14="http://schemas.microsoft.com/office/powerpoint/2010/main" val="2399627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V="1">
            <a:off x="6675438" y="-2"/>
            <a:ext cx="5761037" cy="6994526"/>
          </a:xfrm>
          <a:prstGeom prst="rect">
            <a:avLst/>
          </a:prstGeom>
          <a:solidFill>
            <a:schemeClr val="tx1"/>
          </a:solidFill>
        </p:spPr>
        <p:txBody>
          <a:bodyPr wrap="square">
            <a:spAutoFit/>
          </a:bodyPr>
          <a:lstStyle/>
          <a:p>
            <a:pPr>
              <a:lnSpc>
                <a:spcPct val="115000"/>
              </a:lnSpc>
              <a:spcAft>
                <a:spcPts val="1020"/>
              </a:spcAft>
              <a:tabLst>
                <a:tab pos="233149" algn="l"/>
                <a:tab pos="466298" algn="l"/>
              </a:tabLst>
            </a:pPr>
            <a:endParaRPr lang="en-US" sz="3600" dirty="0">
              <a:latin typeface="Courier New" panose="02070309020205020404" pitchFamily="49" charset="0"/>
              <a:ea typeface="Calibri" panose="020F0502020204030204" pitchFamily="34" charset="0"/>
            </a:endParaRPr>
          </a:p>
        </p:txBody>
      </p:sp>
      <p:sp>
        <p:nvSpPr>
          <p:cNvPr id="6" name="Rectangle 5"/>
          <p:cNvSpPr/>
          <p:nvPr/>
        </p:nvSpPr>
        <p:spPr>
          <a:xfrm>
            <a:off x="7237206" y="2303914"/>
            <a:ext cx="4742004" cy="708656"/>
          </a:xfrm>
          <a:prstGeom prst="rect">
            <a:avLst/>
          </a:prstGeom>
          <a:noFill/>
        </p:spPr>
        <p:txBody>
          <a:bodyPr wrap="none">
            <a:spAutoFit/>
          </a:bodyPr>
          <a:lstStyle/>
          <a:p>
            <a:pPr marL="349724" indent="-349724">
              <a:lnSpc>
                <a:spcPct val="115000"/>
              </a:lnSpc>
              <a:spcAft>
                <a:spcPts val="1020"/>
              </a:spcAft>
              <a:buFont typeface="Segoe UI Symbol" panose="020B0502040204020203" pitchFamily="34" charset="0"/>
              <a:buChar char="↪"/>
              <a:tabLst>
                <a:tab pos="233149" algn="l"/>
                <a:tab pos="466298" algn="l"/>
              </a:tabLst>
            </a:pPr>
            <a:r>
              <a:rPr lang="en-NZ" sz="3600" dirty="0">
                <a:gradFill>
                  <a:gsLst>
                    <a:gs pos="4425">
                      <a:schemeClr val="bg1"/>
                    </a:gs>
                    <a:gs pos="27000">
                      <a:schemeClr val="bg1"/>
                    </a:gs>
                  </a:gsLst>
                  <a:lin ang="5400000" scaled="0"/>
                </a:gradFill>
                <a:latin typeface="Courier New" panose="02070309020205020404" pitchFamily="49" charset="0"/>
                <a:ea typeface="Calibri" panose="020F0502020204030204" pitchFamily="34" charset="0"/>
              </a:rPr>
              <a:t>.\RGCleanup.ps1</a:t>
            </a:r>
            <a:endParaRPr lang="en-US" sz="3600" dirty="0">
              <a:gradFill>
                <a:gsLst>
                  <a:gs pos="4425">
                    <a:schemeClr val="bg1"/>
                  </a:gs>
                  <a:gs pos="27000">
                    <a:schemeClr val="bg1"/>
                  </a:gs>
                </a:gsLst>
                <a:lin ang="5400000" scaled="0"/>
              </a:gradFill>
              <a:latin typeface="Courier New" panose="02070309020205020404" pitchFamily="49" charset="0"/>
              <a:ea typeface="Calibri" panose="020F0502020204030204" pitchFamily="34" charset="0"/>
            </a:endParaRPr>
          </a:p>
        </p:txBody>
      </p:sp>
      <p:sp>
        <p:nvSpPr>
          <p:cNvPr id="8" name="Text Placeholder 7"/>
          <p:cNvSpPr>
            <a:spLocks noGrp="1"/>
          </p:cNvSpPr>
          <p:nvPr>
            <p:ph type="body" sz="quarter" idx="10"/>
          </p:nvPr>
        </p:nvSpPr>
        <p:spPr>
          <a:xfrm>
            <a:off x="274637" y="2132919"/>
            <a:ext cx="6126163" cy="1612749"/>
          </a:xfrm>
        </p:spPr>
        <p:txBody>
          <a:bodyPr/>
          <a:lstStyle/>
          <a:p>
            <a:pPr marL="0" indent="0">
              <a:buNone/>
            </a:pPr>
            <a:r>
              <a:rPr lang="en-US" sz="3200" dirty="0" smtClean="0"/>
              <a:t>Remove resource groups from Azure environment</a:t>
            </a:r>
          </a:p>
          <a:p>
            <a:pPr marL="0" indent="0">
              <a:buNone/>
            </a:pPr>
            <a:endParaRPr lang="en-US" sz="3200" dirty="0"/>
          </a:p>
        </p:txBody>
      </p:sp>
      <p:sp>
        <p:nvSpPr>
          <p:cNvPr id="7" name="Title 6"/>
          <p:cNvSpPr>
            <a:spLocks noGrp="1"/>
          </p:cNvSpPr>
          <p:nvPr>
            <p:ph type="title"/>
          </p:nvPr>
        </p:nvSpPr>
        <p:spPr/>
        <p:txBody>
          <a:bodyPr/>
          <a:lstStyle/>
          <a:p>
            <a:r>
              <a:rPr lang="en-US" dirty="0" smtClean="0"/>
              <a:t>Reset the Azure </a:t>
            </a:r>
            <a:br>
              <a:rPr lang="en-US" dirty="0" smtClean="0"/>
            </a:br>
            <a:r>
              <a:rPr lang="en-US" dirty="0" smtClean="0"/>
              <a:t>environment</a:t>
            </a:r>
            <a:endParaRPr lang="en-US" dirty="0"/>
          </a:p>
        </p:txBody>
      </p:sp>
    </p:spTree>
    <p:extLst>
      <p:ext uri="{BB962C8B-B14F-4D97-AF65-F5344CB8AC3E}">
        <p14:creationId xmlns:p14="http://schemas.microsoft.com/office/powerpoint/2010/main" val="264547141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sz="8000" dirty="0" smtClean="0"/>
              <a:t>Conclusion</a:t>
            </a:r>
            <a:endParaRPr lang="en-US" sz="8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119337846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6229350" cy="69945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gradFill>
                  <a:gsLst>
                    <a:gs pos="4425">
                      <a:schemeClr val="accent2"/>
                    </a:gs>
                    <a:gs pos="39000">
                      <a:schemeClr val="accent2"/>
                    </a:gs>
                  </a:gsLst>
                  <a:lin ang="5400000" scaled="0"/>
                </a:gradFill>
              </a:rPr>
              <a:t>Scenario</a:t>
            </a:r>
            <a:endParaRPr lang="en-US" dirty="0">
              <a:gradFill>
                <a:gsLst>
                  <a:gs pos="4425">
                    <a:schemeClr val="accent2"/>
                  </a:gs>
                  <a:gs pos="39000">
                    <a:schemeClr val="accent2"/>
                  </a:gs>
                </a:gsLst>
                <a:lin ang="5400000" scaled="0"/>
              </a:gradFill>
            </a:endParaRPr>
          </a:p>
        </p:txBody>
      </p:sp>
      <p:sp>
        <p:nvSpPr>
          <p:cNvPr id="3" name="Text Placeholder 2"/>
          <p:cNvSpPr>
            <a:spLocks noGrp="1"/>
          </p:cNvSpPr>
          <p:nvPr>
            <p:ph type="body" sz="quarter" idx="10"/>
          </p:nvPr>
        </p:nvSpPr>
        <p:spPr>
          <a:xfrm>
            <a:off x="274639" y="1677988"/>
            <a:ext cx="5486399" cy="2400657"/>
          </a:xfrm>
        </p:spPr>
        <p:txBody>
          <a:bodyPr/>
          <a:lstStyle/>
          <a:p>
            <a:r>
              <a:rPr lang="en-US" sz="3200" smtClean="0"/>
              <a:t>Contoso, Inc. is still in </a:t>
            </a:r>
            <a:br>
              <a:rPr lang="en-US" sz="3200" smtClean="0"/>
            </a:br>
            <a:r>
              <a:rPr lang="en-US" sz="3200" smtClean="0"/>
              <a:t>the process of evaluating recently added new features to Azure, such as Azure Resource Manager.  </a:t>
            </a:r>
            <a:endParaRPr lang="en-US" sz="3200" dirty="0"/>
          </a:p>
        </p:txBody>
      </p:sp>
      <p:sp>
        <p:nvSpPr>
          <p:cNvPr id="4" name="Text Placeholder 3"/>
          <p:cNvSpPr>
            <a:spLocks noGrp="1"/>
          </p:cNvSpPr>
          <p:nvPr>
            <p:ph type="body" sz="quarter" idx="11"/>
          </p:nvPr>
        </p:nvSpPr>
        <p:spPr>
          <a:xfrm>
            <a:off x="6675439" y="1677988"/>
            <a:ext cx="5486399" cy="3970318"/>
          </a:xfrm>
        </p:spPr>
        <p:txBody>
          <a:bodyPr/>
          <a:lstStyle/>
          <a:p>
            <a:pPr lvl="1">
              <a:spcBef>
                <a:spcPts val="1800"/>
              </a:spcBef>
            </a:pPr>
            <a:r>
              <a:rPr lang="en-US" dirty="0" smtClean="0"/>
              <a:t>Contoso has a number of large applications that use significant amounts of disk space </a:t>
            </a:r>
            <a:br>
              <a:rPr lang="en-US" dirty="0" smtClean="0"/>
            </a:br>
            <a:r>
              <a:rPr lang="en-US" dirty="0" smtClean="0"/>
              <a:t>for both read and write operations. </a:t>
            </a:r>
          </a:p>
          <a:p>
            <a:pPr lvl="1">
              <a:spcBef>
                <a:spcPts val="1800"/>
              </a:spcBef>
            </a:pPr>
            <a:r>
              <a:rPr lang="en-US" dirty="0" smtClean="0"/>
              <a:t>Consequently, Contoso is interested in investigating how recently added features, such as new virtual machine scale units and premium storage, can provide both performance and cost benefits. </a:t>
            </a:r>
          </a:p>
          <a:p>
            <a:pPr lvl="1">
              <a:spcBef>
                <a:spcPts val="1800"/>
              </a:spcBef>
            </a:pPr>
            <a:r>
              <a:rPr lang="en-US" dirty="0" smtClean="0"/>
              <a:t>You have been asked to investigate these features and create a sample Azure Resource Manager template to deploy a relatively high performance application.</a:t>
            </a:r>
          </a:p>
        </p:txBody>
      </p:sp>
    </p:spTree>
    <p:extLst>
      <p:ext uri="{BB962C8B-B14F-4D97-AF65-F5344CB8AC3E}">
        <p14:creationId xmlns:p14="http://schemas.microsoft.com/office/powerpoint/2010/main" val="85692525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In review: Session objectives and takeaways</a:t>
            </a:r>
            <a:endParaRPr lang="en-US" sz="4800" dirty="0"/>
          </a:p>
        </p:txBody>
      </p:sp>
      <p:sp>
        <p:nvSpPr>
          <p:cNvPr id="6" name="Text Placeholder 5"/>
          <p:cNvSpPr>
            <a:spLocks noGrp="1"/>
          </p:cNvSpPr>
          <p:nvPr>
            <p:ph type="body" sz="quarter" idx="10"/>
          </p:nvPr>
        </p:nvSpPr>
        <p:spPr>
          <a:xfrm>
            <a:off x="274638" y="1668463"/>
            <a:ext cx="10736262" cy="4499693"/>
          </a:xfrm>
        </p:spPr>
        <p:txBody>
          <a:bodyPr/>
          <a:lstStyle/>
          <a:p>
            <a:r>
              <a:rPr lang="en-US" sz="3600" dirty="0" smtClean="0"/>
              <a:t>You now:</a:t>
            </a:r>
          </a:p>
          <a:p>
            <a:pPr marL="571500" lvl="1">
              <a:spcBef>
                <a:spcPts val="1800"/>
              </a:spcBef>
            </a:pPr>
            <a:r>
              <a:rPr lang="en-US" dirty="0" smtClean="0"/>
              <a:t>Can deploy a D2 virtual machine from a pre-configured template and </a:t>
            </a:r>
            <a:br>
              <a:rPr lang="en-US" dirty="0" smtClean="0"/>
            </a:br>
            <a:r>
              <a:rPr lang="en-US" dirty="0" smtClean="0"/>
              <a:t>compare it with a DS2 virtual machine that uses premium storage</a:t>
            </a:r>
          </a:p>
          <a:p>
            <a:pPr marL="571500" lvl="1">
              <a:spcBef>
                <a:spcPts val="1800"/>
              </a:spcBef>
            </a:pPr>
            <a:r>
              <a:rPr lang="en-US" dirty="0" smtClean="0"/>
              <a:t>Learn about some of the more relevant capabilities within Azure and </a:t>
            </a:r>
            <a:br>
              <a:rPr lang="en-US" dirty="0" smtClean="0"/>
            </a:br>
            <a:r>
              <a:rPr lang="en-US" dirty="0" smtClean="0"/>
              <a:t>considerations that will allow you to design for cost-effective performance </a:t>
            </a:r>
            <a:br>
              <a:rPr lang="en-US" dirty="0" smtClean="0"/>
            </a:br>
            <a:r>
              <a:rPr lang="en-US" dirty="0" smtClean="0"/>
              <a:t>that matches desired requirements</a:t>
            </a:r>
          </a:p>
          <a:p>
            <a:pPr marL="571500" lvl="1">
              <a:spcBef>
                <a:spcPts val="1800"/>
              </a:spcBef>
            </a:pPr>
            <a:r>
              <a:rPr lang="en-US" dirty="0" smtClean="0"/>
              <a:t>Can download an </a:t>
            </a:r>
            <a:r>
              <a:rPr lang="en-US" b="1" dirty="0" err="1" smtClean="0"/>
              <a:t>azuredeploy.json</a:t>
            </a:r>
            <a:r>
              <a:rPr lang="en-US" dirty="0" smtClean="0"/>
              <a:t> file from GitHub and modify it to deploy </a:t>
            </a:r>
            <a:br>
              <a:rPr lang="en-US" dirty="0" smtClean="0"/>
            </a:br>
            <a:r>
              <a:rPr lang="en-US" dirty="0" smtClean="0"/>
              <a:t>a virtual machine that uses premium storage, rather than standard storage</a:t>
            </a:r>
          </a:p>
          <a:p>
            <a:pPr marL="571500" lvl="1">
              <a:spcBef>
                <a:spcPts val="1800"/>
              </a:spcBef>
            </a:pPr>
            <a:r>
              <a:rPr lang="en-US" dirty="0" smtClean="0"/>
              <a:t>Can configure </a:t>
            </a:r>
            <a:r>
              <a:rPr lang="en-US" dirty="0" err="1" smtClean="0"/>
              <a:t>Iometer</a:t>
            </a:r>
            <a:r>
              <a:rPr lang="en-US" dirty="0" smtClean="0"/>
              <a:t>, and run a bench mark test</a:t>
            </a:r>
          </a:p>
          <a:p>
            <a:endParaRPr lang="en-US" dirty="0"/>
          </a:p>
        </p:txBody>
      </p:sp>
      <p:grpSp>
        <p:nvGrpSpPr>
          <p:cNvPr id="7" name="Group 6"/>
          <p:cNvGrpSpPr/>
          <p:nvPr/>
        </p:nvGrpSpPr>
        <p:grpSpPr>
          <a:xfrm>
            <a:off x="463954" y="2450971"/>
            <a:ext cx="326622" cy="324588"/>
            <a:chOff x="228600" y="1219200"/>
            <a:chExt cx="685800" cy="685800"/>
          </a:xfrm>
        </p:grpSpPr>
        <p:sp>
          <p:nvSpPr>
            <p:cNvPr id="8"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9" name="Oval 8"/>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 name="Group 9"/>
          <p:cNvGrpSpPr/>
          <p:nvPr/>
        </p:nvGrpSpPr>
        <p:grpSpPr>
          <a:xfrm>
            <a:off x="463954" y="3218876"/>
            <a:ext cx="326622" cy="324588"/>
            <a:chOff x="228600" y="1219200"/>
            <a:chExt cx="685800" cy="685800"/>
          </a:xfrm>
        </p:grpSpPr>
        <p:sp>
          <p:nvSpPr>
            <p:cNvPr id="11"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2" name="Oval 11"/>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463954" y="4253481"/>
            <a:ext cx="326622" cy="324588"/>
            <a:chOff x="228600" y="1219200"/>
            <a:chExt cx="685800" cy="685800"/>
          </a:xfrm>
        </p:grpSpPr>
        <p:sp>
          <p:nvSpPr>
            <p:cNvPr id="14"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5" name="Oval 14"/>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 name="Group 15"/>
          <p:cNvGrpSpPr/>
          <p:nvPr/>
        </p:nvGrpSpPr>
        <p:grpSpPr>
          <a:xfrm>
            <a:off x="463954" y="5029005"/>
            <a:ext cx="326622" cy="324588"/>
            <a:chOff x="228600" y="1219200"/>
            <a:chExt cx="685800" cy="685800"/>
          </a:xfrm>
        </p:grpSpPr>
        <p:sp>
          <p:nvSpPr>
            <p:cNvPr id="1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8" name="Oval 1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05647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gradFill>
                  <a:gsLst>
                    <a:gs pos="94690">
                      <a:srgbClr val="DC3C00"/>
                    </a:gs>
                    <a:gs pos="86000">
                      <a:srgbClr val="DC3C00"/>
                    </a:gs>
                  </a:gsLst>
                  <a:lin ang="5400000" scaled="0"/>
                </a:gradFill>
              </a:rPr>
              <a:t>Resources</a:t>
            </a:r>
            <a:endParaRPr lang="en-US" dirty="0"/>
          </a:p>
        </p:txBody>
      </p:sp>
      <p:sp>
        <p:nvSpPr>
          <p:cNvPr id="5" name="Text Placeholder 4"/>
          <p:cNvSpPr>
            <a:spLocks noGrp="1"/>
          </p:cNvSpPr>
          <p:nvPr>
            <p:ph type="body" sz="quarter" idx="10"/>
          </p:nvPr>
        </p:nvSpPr>
        <p:spPr>
          <a:xfrm>
            <a:off x="1075266" y="1393444"/>
            <a:ext cx="11086571" cy="6161687"/>
          </a:xfrm>
        </p:spPr>
        <p:txBody>
          <a:bodyPr/>
          <a:lstStyle/>
          <a:p>
            <a:pPr>
              <a:spcAft>
                <a:spcPts val="0"/>
              </a:spcAft>
            </a:pPr>
            <a:r>
              <a:rPr lang="en-US" sz="3200" dirty="0"/>
              <a:t>Register for another IT Innovation Series event </a:t>
            </a:r>
            <a:br>
              <a:rPr lang="en-US" sz="3200" dirty="0"/>
            </a:br>
            <a:r>
              <a:rPr lang="en-US" sz="1800" dirty="0">
                <a:latin typeface="+mn-lt"/>
              </a:rPr>
              <a:t>Further topics: Windows Server 2016, Windows 10 and more.</a:t>
            </a:r>
          </a:p>
          <a:p>
            <a:pPr marL="749300" indent="-292100">
              <a:spcBef>
                <a:spcPts val="600"/>
              </a:spcBef>
              <a:spcAft>
                <a:spcPts val="600"/>
              </a:spcAft>
            </a:pPr>
            <a:r>
              <a:rPr lang="en-US" sz="3200" b="1" dirty="0">
                <a:hlinkClick r:id="rId3"/>
              </a:rPr>
              <a:t>aka.ms/</a:t>
            </a:r>
            <a:r>
              <a:rPr lang="en-US" sz="3200" b="1" dirty="0" err="1">
                <a:hlinkClick r:id="rId3"/>
              </a:rPr>
              <a:t>ITInnovation</a:t>
            </a:r>
            <a:endParaRPr lang="en-US" sz="3200" b="1" dirty="0"/>
          </a:p>
          <a:p>
            <a:pPr indent="-292100">
              <a:lnSpc>
                <a:spcPct val="100000"/>
              </a:lnSpc>
              <a:spcBef>
                <a:spcPts val="600"/>
              </a:spcBef>
              <a:spcAft>
                <a:spcPts val="600"/>
              </a:spcAft>
            </a:pPr>
            <a:endParaRPr lang="en-US" sz="800" dirty="0" smtClean="0"/>
          </a:p>
          <a:p>
            <a:pPr indent="-292100">
              <a:lnSpc>
                <a:spcPct val="100000"/>
              </a:lnSpc>
              <a:spcBef>
                <a:spcPts val="600"/>
              </a:spcBef>
              <a:spcAft>
                <a:spcPts val="600"/>
              </a:spcAft>
            </a:pPr>
            <a:r>
              <a:rPr lang="en-US" sz="3200" dirty="0" smtClean="0"/>
              <a:t>Continue </a:t>
            </a:r>
            <a:r>
              <a:rPr lang="en-US" sz="3200" dirty="0"/>
              <a:t>your learning</a:t>
            </a:r>
            <a:r>
              <a:rPr lang="en-US" sz="4400" dirty="0"/>
              <a:t/>
            </a:r>
            <a:br>
              <a:rPr lang="en-US" sz="4400" dirty="0"/>
            </a:br>
            <a:r>
              <a:rPr lang="en-US" sz="1800" dirty="0">
                <a:latin typeface="+mn-lt"/>
              </a:rPr>
              <a:t>Download this presentation, access online training and demos, try Azure for free. </a:t>
            </a:r>
            <a:endParaRPr lang="en-US" sz="1800" dirty="0" smtClean="0">
              <a:latin typeface="+mn-lt"/>
            </a:endParaRPr>
          </a:p>
          <a:p>
            <a:pPr marL="749300" indent="-292100">
              <a:spcBef>
                <a:spcPts val="600"/>
              </a:spcBef>
              <a:spcAft>
                <a:spcPts val="600"/>
              </a:spcAft>
            </a:pPr>
            <a:r>
              <a:rPr lang="en-US" sz="3200" b="1" dirty="0">
                <a:hlinkClick r:id="rId4"/>
              </a:rPr>
              <a:t>aka.ms/</a:t>
            </a:r>
            <a:r>
              <a:rPr lang="en-US" sz="3200" b="1" dirty="0" err="1">
                <a:hlinkClick r:id="rId4"/>
              </a:rPr>
              <a:t>ITInnovationResources</a:t>
            </a:r>
            <a:endParaRPr lang="en-US" sz="3200" b="1" dirty="0"/>
          </a:p>
          <a:p>
            <a:pPr>
              <a:spcBef>
                <a:spcPts val="0"/>
              </a:spcBef>
              <a:spcAft>
                <a:spcPts val="0"/>
              </a:spcAft>
            </a:pPr>
            <a:endParaRPr lang="en-US" sz="3200" dirty="0" smtClean="0"/>
          </a:p>
          <a:p>
            <a:pPr>
              <a:spcBef>
                <a:spcPts val="0"/>
              </a:spcBef>
              <a:spcAft>
                <a:spcPts val="0"/>
              </a:spcAft>
            </a:pPr>
            <a:r>
              <a:rPr lang="en-US" sz="3200" dirty="0"/>
              <a:t>Know someone who wants to learn more about </a:t>
            </a:r>
          </a:p>
          <a:p>
            <a:pPr>
              <a:spcBef>
                <a:spcPts val="0"/>
              </a:spcBef>
              <a:spcAft>
                <a:spcPts val="0"/>
              </a:spcAft>
            </a:pPr>
            <a:r>
              <a:rPr lang="en-US" sz="3200" dirty="0"/>
              <a:t>the Cloud?</a:t>
            </a:r>
            <a:r>
              <a:rPr lang="en-US" sz="4800" dirty="0"/>
              <a:t/>
            </a:r>
            <a:br>
              <a:rPr lang="en-US" sz="4800" dirty="0"/>
            </a:br>
            <a:r>
              <a:rPr lang="en-US" sz="1800" dirty="0">
                <a:latin typeface="+mn-lt"/>
              </a:rPr>
              <a:t>Tell them to get started at the Microsoft Cloud Roadshow</a:t>
            </a:r>
            <a:r>
              <a:rPr lang="en-US" sz="1800" dirty="0"/>
              <a:t>.</a:t>
            </a:r>
          </a:p>
          <a:p>
            <a:pPr marL="749300" indent="-292100">
              <a:spcBef>
                <a:spcPts val="600"/>
              </a:spcBef>
              <a:spcAft>
                <a:spcPts val="600"/>
              </a:spcAft>
            </a:pPr>
            <a:r>
              <a:rPr lang="en-US" sz="3200" b="1" dirty="0" smtClean="0">
                <a:hlinkClick r:id="rId5"/>
              </a:rPr>
              <a:t>www.microsoftcloudroadshow.com</a:t>
            </a:r>
            <a:r>
              <a:rPr lang="en-US" sz="3200" b="1" dirty="0" smtClean="0"/>
              <a:t>  </a:t>
            </a:r>
            <a:endParaRPr lang="en-US" sz="3200" b="1" dirty="0"/>
          </a:p>
          <a:p>
            <a:pPr marL="749300" indent="-292100">
              <a:spcBef>
                <a:spcPts val="600"/>
              </a:spcBef>
              <a:spcAft>
                <a:spcPts val="600"/>
              </a:spcAft>
            </a:pPr>
            <a:endParaRPr lang="en-US" sz="3200" b="1" dirty="0"/>
          </a:p>
        </p:txBody>
      </p:sp>
      <p:grpSp>
        <p:nvGrpSpPr>
          <p:cNvPr id="6" name="Group 5"/>
          <p:cNvGrpSpPr/>
          <p:nvPr/>
        </p:nvGrpSpPr>
        <p:grpSpPr>
          <a:xfrm>
            <a:off x="494433" y="1502027"/>
            <a:ext cx="470768" cy="467836"/>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94433" y="3195775"/>
            <a:ext cx="470768" cy="467836"/>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94433" y="4992303"/>
            <a:ext cx="470768" cy="467836"/>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272977419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blackWhite">
          <a:xfrm>
            <a:off x="274638" y="6079032"/>
            <a:ext cx="10894869"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 Microsoft, </a:t>
            </a:r>
            <a:r>
              <a:rPr lang="en-US" sz="700" dirty="0" smtClean="0">
                <a:solidFill>
                  <a:schemeClr val="bg1"/>
                </a:solidFill>
                <a:cs typeface="Segoe UI" pitchFamily="34" charset="0"/>
              </a:rPr>
              <a:t>Windows </a:t>
            </a:r>
            <a:r>
              <a:rPr lang="en-US" sz="700" dirty="0">
                <a:solidFill>
                  <a:schemeClr val="bg1"/>
                </a:solidFill>
                <a:cs typeface="Segoe UI" pitchFamily="34" charset="0"/>
              </a:rPr>
              <a:t>and other product names are or may be registered trademarks and/or trademarks in the U.S. and/or other countries.</a:t>
            </a:r>
          </a:p>
          <a:p>
            <a:pPr defTabSz="932290" eaLnBrk="0" hangingPunct="0"/>
            <a:r>
              <a:rPr lang="en-US" sz="700" dirty="0">
                <a:solidFill>
                  <a:schemeClr val="bg1"/>
                </a:soli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invGray">
          <a:xfrm>
            <a:off x="468602" y="3064335"/>
            <a:ext cx="3810002" cy="81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665427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type="body" sz="quarter" idx="10"/>
          </p:nvPr>
        </p:nvSpPr>
        <p:spPr>
          <a:xfrm>
            <a:off x="274638" y="1668463"/>
            <a:ext cx="10291762" cy="3822585"/>
          </a:xfrm>
        </p:spPr>
        <p:txBody>
          <a:bodyPr/>
          <a:lstStyle/>
          <a:p>
            <a:r>
              <a:rPr lang="en-US" sz="3600" dirty="0" smtClean="0"/>
              <a:t>You will:</a:t>
            </a:r>
          </a:p>
          <a:p>
            <a:pPr marL="568325" lvl="1">
              <a:spcBef>
                <a:spcPts val="1800"/>
              </a:spcBef>
            </a:pPr>
            <a:r>
              <a:rPr lang="en-US" dirty="0" smtClean="0"/>
              <a:t>Deploy a D2 virtual machine from a pre-configured template and </a:t>
            </a:r>
            <a:br>
              <a:rPr lang="en-US" dirty="0" smtClean="0"/>
            </a:br>
            <a:r>
              <a:rPr lang="en-US" dirty="0" smtClean="0"/>
              <a:t>compare it with a DS2 virtual machine that uses premium storage</a:t>
            </a:r>
          </a:p>
          <a:p>
            <a:pPr marL="568325" lvl="1">
              <a:spcBef>
                <a:spcPts val="1800"/>
              </a:spcBef>
            </a:pPr>
            <a:r>
              <a:rPr lang="en-US" dirty="0" smtClean="0"/>
              <a:t>Learn about some of the more relevant capabilities within Azure and </a:t>
            </a:r>
            <a:br>
              <a:rPr lang="en-US" dirty="0" smtClean="0"/>
            </a:br>
            <a:r>
              <a:rPr lang="en-US" dirty="0" smtClean="0"/>
              <a:t>considerations that will allow you to design for cost-effective performance </a:t>
            </a:r>
            <a:br>
              <a:rPr lang="en-US" dirty="0" smtClean="0"/>
            </a:br>
            <a:r>
              <a:rPr lang="en-US" dirty="0" smtClean="0"/>
              <a:t>that matches the desired requirements</a:t>
            </a:r>
          </a:p>
          <a:p>
            <a:pPr marL="568325" lvl="1">
              <a:spcBef>
                <a:spcPts val="1800"/>
              </a:spcBef>
            </a:pPr>
            <a:r>
              <a:rPr lang="en-US" dirty="0" smtClean="0"/>
              <a:t>Download an </a:t>
            </a:r>
            <a:r>
              <a:rPr lang="en-US" dirty="0" err="1" smtClean="0"/>
              <a:t>azuredeploy.json</a:t>
            </a:r>
            <a:r>
              <a:rPr lang="en-US" dirty="0" smtClean="0"/>
              <a:t> file from GitHub and modify it to deploy a </a:t>
            </a:r>
            <a:br>
              <a:rPr lang="en-US" dirty="0" smtClean="0"/>
            </a:br>
            <a:r>
              <a:rPr lang="en-US" dirty="0" smtClean="0"/>
              <a:t>virtual machine that uses premium storage, rather than standard storage</a:t>
            </a:r>
          </a:p>
          <a:p>
            <a:pPr marL="568325" lvl="1">
              <a:spcBef>
                <a:spcPts val="1800"/>
              </a:spcBef>
            </a:pPr>
            <a:r>
              <a:rPr lang="en-US" dirty="0" smtClean="0"/>
              <a:t>Configure </a:t>
            </a:r>
            <a:r>
              <a:rPr lang="en-US" dirty="0" err="1" smtClean="0"/>
              <a:t>Iometer</a:t>
            </a:r>
            <a:r>
              <a:rPr lang="en-US" dirty="0" smtClean="0"/>
              <a:t>, and run a bench mark test</a:t>
            </a:r>
          </a:p>
        </p:txBody>
      </p:sp>
      <p:grpSp>
        <p:nvGrpSpPr>
          <p:cNvPr id="5" name="Group 4"/>
          <p:cNvGrpSpPr/>
          <p:nvPr/>
        </p:nvGrpSpPr>
        <p:grpSpPr>
          <a:xfrm>
            <a:off x="463228" y="2458591"/>
            <a:ext cx="326622" cy="324588"/>
            <a:chOff x="228600" y="1219200"/>
            <a:chExt cx="685800" cy="685800"/>
          </a:xfrm>
        </p:grpSpPr>
        <p:sp>
          <p:nvSpPr>
            <p:cNvPr id="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7" name="Oval 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 name="Group 7"/>
          <p:cNvGrpSpPr/>
          <p:nvPr/>
        </p:nvGrpSpPr>
        <p:grpSpPr>
          <a:xfrm>
            <a:off x="463228" y="3236656"/>
            <a:ext cx="326622" cy="324588"/>
            <a:chOff x="228600" y="1219200"/>
            <a:chExt cx="685800" cy="685800"/>
          </a:xfrm>
        </p:grpSpPr>
        <p:sp>
          <p:nvSpPr>
            <p:cNvPr id="9"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0" name="Oval 9"/>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463228" y="4276341"/>
            <a:ext cx="326622" cy="324588"/>
            <a:chOff x="228600" y="1219200"/>
            <a:chExt cx="685800" cy="685800"/>
          </a:xfrm>
        </p:grpSpPr>
        <p:sp>
          <p:nvSpPr>
            <p:cNvPr id="12"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3" name="Oval 12"/>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463228" y="5040435"/>
            <a:ext cx="326622" cy="324588"/>
            <a:chOff x="228600" y="1219200"/>
            <a:chExt cx="685800" cy="685800"/>
          </a:xfrm>
        </p:grpSpPr>
        <p:sp>
          <p:nvSpPr>
            <p:cNvPr id="15"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6" name="Oval 15"/>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6274290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sz="8000" dirty="0" smtClean="0"/>
              <a:t>Technology overview</a:t>
            </a:r>
            <a:endParaRPr lang="en-US" sz="8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613" y="2308555"/>
            <a:ext cx="2416862" cy="4685970"/>
          </a:xfrm>
          <a:prstGeom prst="rect">
            <a:avLst/>
          </a:prstGeom>
        </p:spPr>
      </p:pic>
    </p:spTree>
    <p:extLst>
      <p:ext uri="{BB962C8B-B14F-4D97-AF65-F5344CB8AC3E}">
        <p14:creationId xmlns:p14="http://schemas.microsoft.com/office/powerpoint/2010/main" val="385666280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 groups</a:t>
            </a:r>
            <a:endParaRPr lang="en-US" dirty="0"/>
          </a:p>
        </p:txBody>
      </p:sp>
      <p:sp>
        <p:nvSpPr>
          <p:cNvPr id="6" name="Text Placeholder 5"/>
          <p:cNvSpPr>
            <a:spLocks noGrp="1"/>
          </p:cNvSpPr>
          <p:nvPr>
            <p:ph type="body" sz="quarter" idx="10"/>
          </p:nvPr>
        </p:nvSpPr>
        <p:spPr>
          <a:xfrm>
            <a:off x="274638" y="1670050"/>
            <a:ext cx="11887200" cy="4570482"/>
          </a:xfrm>
        </p:spPr>
        <p:txBody>
          <a:bodyPr/>
          <a:lstStyle/>
          <a:p>
            <a:pPr>
              <a:spcBef>
                <a:spcPts val="1800"/>
              </a:spcBef>
            </a:pPr>
            <a:r>
              <a:rPr lang="en-US" sz="3200" dirty="0" smtClean="0"/>
              <a:t>Container for multiple resources</a:t>
            </a:r>
          </a:p>
          <a:p>
            <a:pPr>
              <a:spcBef>
                <a:spcPts val="1800"/>
              </a:spcBef>
            </a:pPr>
            <a:r>
              <a:rPr lang="en-US" sz="3200" dirty="0" smtClean="0"/>
              <a:t>Manage resources as a single unit</a:t>
            </a:r>
          </a:p>
          <a:p>
            <a:pPr lvl="1">
              <a:spcBef>
                <a:spcPts val="600"/>
              </a:spcBef>
            </a:pPr>
            <a:r>
              <a:rPr lang="en-US" sz="1800" dirty="0" smtClean="0"/>
              <a:t>Resources exist in one* resource group</a:t>
            </a:r>
          </a:p>
          <a:p>
            <a:pPr lvl="1">
              <a:spcBef>
                <a:spcPts val="600"/>
              </a:spcBef>
            </a:pPr>
            <a:r>
              <a:rPr lang="en-US" sz="1800" dirty="0" smtClean="0"/>
              <a:t>Resource groups can span regions</a:t>
            </a:r>
          </a:p>
          <a:p>
            <a:pPr lvl="1">
              <a:spcBef>
                <a:spcPts val="600"/>
              </a:spcBef>
            </a:pPr>
            <a:r>
              <a:rPr lang="en-US" sz="1800" dirty="0" smtClean="0"/>
              <a:t>Resource groups can span services</a:t>
            </a:r>
          </a:p>
          <a:p>
            <a:pPr>
              <a:spcBef>
                <a:spcPts val="1800"/>
              </a:spcBef>
            </a:pPr>
            <a:r>
              <a:rPr lang="en-US" sz="3200" dirty="0" smtClean="0"/>
              <a:t>Role Based Access and Control </a:t>
            </a:r>
            <a:br>
              <a:rPr lang="en-US" sz="3200" dirty="0" smtClean="0"/>
            </a:br>
            <a:r>
              <a:rPr lang="en-US" sz="3200" dirty="0" smtClean="0"/>
              <a:t>(RBAC) on groups or resources</a:t>
            </a:r>
          </a:p>
          <a:p>
            <a:pPr>
              <a:spcBef>
                <a:spcPts val="1800"/>
              </a:spcBef>
            </a:pPr>
            <a:r>
              <a:rPr lang="en-US" sz="3200" dirty="0" smtClean="0"/>
              <a:t>Billing integrated tagging on </a:t>
            </a:r>
            <a:br>
              <a:rPr lang="en-US" sz="3200" dirty="0" smtClean="0"/>
            </a:br>
            <a:r>
              <a:rPr lang="en-US" sz="3200" dirty="0" smtClean="0"/>
              <a:t>groups or resources</a:t>
            </a:r>
            <a:endParaRPr lang="en-US" sz="3200" dirty="0"/>
          </a:p>
        </p:txBody>
      </p:sp>
      <p:sp>
        <p:nvSpPr>
          <p:cNvPr id="8" name="AutoShape 3"/>
          <p:cNvSpPr>
            <a:spLocks noChangeAspect="1" noChangeArrowheads="1" noTextEdit="1"/>
          </p:cNvSpPr>
          <p:nvPr/>
        </p:nvSpPr>
        <p:spPr bwMode="auto">
          <a:xfrm>
            <a:off x="6692900" y="1666531"/>
            <a:ext cx="5468939" cy="52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 name="Freeform 5"/>
          <p:cNvSpPr>
            <a:spLocks/>
          </p:cNvSpPr>
          <p:nvPr/>
        </p:nvSpPr>
        <p:spPr bwMode="auto">
          <a:xfrm>
            <a:off x="6676571" y="0"/>
            <a:ext cx="5759904" cy="6994525"/>
          </a:xfrm>
          <a:prstGeom prst="rect">
            <a:avLst/>
          </a:prstGeom>
          <a:solidFill>
            <a:schemeClr val="tx1"/>
          </a:solidFill>
          <a:ln>
            <a:noFill/>
          </a:ln>
          <a:effectLs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grpSp>
        <p:nvGrpSpPr>
          <p:cNvPr id="111" name="Group 110"/>
          <p:cNvGrpSpPr/>
          <p:nvPr/>
        </p:nvGrpSpPr>
        <p:grpSpPr>
          <a:xfrm>
            <a:off x="7354339" y="1754959"/>
            <a:ext cx="4333290" cy="3851184"/>
            <a:chOff x="7308945" y="2468619"/>
            <a:chExt cx="4054317" cy="3603249"/>
          </a:xfrm>
        </p:grpSpPr>
        <p:sp>
          <p:nvSpPr>
            <p:cNvPr id="11" name="Freeform 7"/>
            <p:cNvSpPr>
              <a:spLocks/>
            </p:cNvSpPr>
            <p:nvPr/>
          </p:nvSpPr>
          <p:spPr bwMode="auto">
            <a:xfrm>
              <a:off x="7733683" y="2689762"/>
              <a:ext cx="3383862" cy="3382106"/>
            </a:xfrm>
            <a:custGeom>
              <a:avLst/>
              <a:gdLst>
                <a:gd name="T0" fmla="*/ 878 w 1647"/>
                <a:gd name="T1" fmla="*/ 19 h 1645"/>
                <a:gd name="T2" fmla="*/ 1628 w 1647"/>
                <a:gd name="T3" fmla="*/ 821 h 1645"/>
                <a:gd name="T4" fmla="*/ 1392 w 1647"/>
                <a:gd name="T5" fmla="*/ 1390 h 1645"/>
                <a:gd name="T6" fmla="*/ 823 w 1647"/>
                <a:gd name="T7" fmla="*/ 1626 h 1645"/>
                <a:gd name="T8" fmla="*/ 255 w 1647"/>
                <a:gd name="T9" fmla="*/ 1390 h 1645"/>
                <a:gd name="T10" fmla="*/ 19 w 1647"/>
                <a:gd name="T11" fmla="*/ 821 h 1645"/>
                <a:gd name="T12" fmla="*/ 54 w 1647"/>
                <a:gd name="T13" fmla="*/ 587 h 1645"/>
                <a:gd name="T14" fmla="*/ 35 w 1647"/>
                <a:gd name="T15" fmla="*/ 581 h 1645"/>
                <a:gd name="T16" fmla="*/ 0 w 1647"/>
                <a:gd name="T17" fmla="*/ 821 h 1645"/>
                <a:gd name="T18" fmla="*/ 823 w 1647"/>
                <a:gd name="T19" fmla="*/ 1645 h 1645"/>
                <a:gd name="T20" fmla="*/ 1647 w 1647"/>
                <a:gd name="T21" fmla="*/ 821 h 1645"/>
                <a:gd name="T22" fmla="*/ 879 w 1647"/>
                <a:gd name="T23" fmla="*/ 0 h 1645"/>
                <a:gd name="T24" fmla="*/ 878 w 1647"/>
                <a:gd name="T25" fmla="*/ 19 h 1645"/>
                <a:gd name="T26" fmla="*/ 878 w 1647"/>
                <a:gd name="T27" fmla="*/ 19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645">
                  <a:moveTo>
                    <a:pt x="878" y="19"/>
                  </a:moveTo>
                  <a:cubicBezTo>
                    <a:pt x="1297" y="46"/>
                    <a:pt x="1628" y="395"/>
                    <a:pt x="1628" y="821"/>
                  </a:cubicBezTo>
                  <a:cubicBezTo>
                    <a:pt x="1628" y="1043"/>
                    <a:pt x="1538" y="1245"/>
                    <a:pt x="1392" y="1390"/>
                  </a:cubicBezTo>
                  <a:cubicBezTo>
                    <a:pt x="1247" y="1536"/>
                    <a:pt x="1046" y="1626"/>
                    <a:pt x="823" y="1626"/>
                  </a:cubicBezTo>
                  <a:cubicBezTo>
                    <a:pt x="601" y="1626"/>
                    <a:pt x="400" y="1536"/>
                    <a:pt x="255" y="1390"/>
                  </a:cubicBezTo>
                  <a:cubicBezTo>
                    <a:pt x="109" y="1245"/>
                    <a:pt x="19" y="1043"/>
                    <a:pt x="19" y="821"/>
                  </a:cubicBezTo>
                  <a:cubicBezTo>
                    <a:pt x="19" y="740"/>
                    <a:pt x="31" y="661"/>
                    <a:pt x="54" y="587"/>
                  </a:cubicBezTo>
                  <a:cubicBezTo>
                    <a:pt x="35" y="581"/>
                    <a:pt x="35" y="581"/>
                    <a:pt x="35" y="581"/>
                  </a:cubicBezTo>
                  <a:cubicBezTo>
                    <a:pt x="12" y="657"/>
                    <a:pt x="0" y="738"/>
                    <a:pt x="0" y="821"/>
                  </a:cubicBezTo>
                  <a:cubicBezTo>
                    <a:pt x="0" y="1276"/>
                    <a:pt x="369" y="1645"/>
                    <a:pt x="823" y="1645"/>
                  </a:cubicBezTo>
                  <a:cubicBezTo>
                    <a:pt x="1278" y="1645"/>
                    <a:pt x="1647" y="1276"/>
                    <a:pt x="1647" y="821"/>
                  </a:cubicBezTo>
                  <a:cubicBezTo>
                    <a:pt x="1647" y="385"/>
                    <a:pt x="1308" y="28"/>
                    <a:pt x="879" y="0"/>
                  </a:cubicBezTo>
                  <a:cubicBezTo>
                    <a:pt x="878" y="19"/>
                    <a:pt x="878" y="19"/>
                    <a:pt x="878" y="19"/>
                  </a:cubicBezTo>
                  <a:cubicBezTo>
                    <a:pt x="878" y="19"/>
                    <a:pt x="878" y="19"/>
                    <a:pt x="878" y="19"/>
                  </a:cubicBezTo>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2" name="Freeform 8"/>
            <p:cNvSpPr>
              <a:spLocks/>
            </p:cNvSpPr>
            <p:nvPr/>
          </p:nvSpPr>
          <p:spPr bwMode="auto">
            <a:xfrm>
              <a:off x="9423859" y="2633599"/>
              <a:ext cx="140410" cy="156205"/>
            </a:xfrm>
            <a:custGeom>
              <a:avLst/>
              <a:gdLst>
                <a:gd name="T0" fmla="*/ 76 w 80"/>
                <a:gd name="T1" fmla="*/ 89 h 89"/>
                <a:gd name="T2" fmla="*/ 0 w 80"/>
                <a:gd name="T3" fmla="*/ 41 h 89"/>
                <a:gd name="T4" fmla="*/ 80 w 80"/>
                <a:gd name="T5" fmla="*/ 0 h 89"/>
                <a:gd name="T6" fmla="*/ 76 w 80"/>
                <a:gd name="T7" fmla="*/ 89 h 89"/>
              </a:gdLst>
              <a:ahLst/>
              <a:cxnLst>
                <a:cxn ang="0">
                  <a:pos x="T0" y="T1"/>
                </a:cxn>
                <a:cxn ang="0">
                  <a:pos x="T2" y="T3"/>
                </a:cxn>
                <a:cxn ang="0">
                  <a:pos x="T4" y="T5"/>
                </a:cxn>
                <a:cxn ang="0">
                  <a:pos x="T6" y="T7"/>
                </a:cxn>
              </a:cxnLst>
              <a:rect l="0" t="0" r="r" b="b"/>
              <a:pathLst>
                <a:path w="80" h="89">
                  <a:moveTo>
                    <a:pt x="76" y="89"/>
                  </a:moveTo>
                  <a:lnTo>
                    <a:pt x="0" y="41"/>
                  </a:lnTo>
                  <a:lnTo>
                    <a:pt x="80" y="0"/>
                  </a:lnTo>
                  <a:lnTo>
                    <a:pt x="76" y="89"/>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3" name="Freeform 9"/>
            <p:cNvSpPr>
              <a:spLocks/>
            </p:cNvSpPr>
            <p:nvPr/>
          </p:nvSpPr>
          <p:spPr bwMode="auto">
            <a:xfrm>
              <a:off x="7740703" y="3813035"/>
              <a:ext cx="164980" cy="163225"/>
            </a:xfrm>
            <a:custGeom>
              <a:avLst/>
              <a:gdLst>
                <a:gd name="T0" fmla="*/ 74 w 80"/>
                <a:gd name="T1" fmla="*/ 51 h 80"/>
                <a:gd name="T2" fmla="*/ 51 w 80"/>
                <a:gd name="T3" fmla="*/ 6 h 80"/>
                <a:gd name="T4" fmla="*/ 6 w 80"/>
                <a:gd name="T5" fmla="*/ 29 h 80"/>
                <a:gd name="T6" fmla="*/ 29 w 80"/>
                <a:gd name="T7" fmla="*/ 74 h 80"/>
                <a:gd name="T8" fmla="*/ 74 w 80"/>
                <a:gd name="T9" fmla="*/ 51 h 80"/>
              </a:gdLst>
              <a:ahLst/>
              <a:cxnLst>
                <a:cxn ang="0">
                  <a:pos x="T0" y="T1"/>
                </a:cxn>
                <a:cxn ang="0">
                  <a:pos x="T2" y="T3"/>
                </a:cxn>
                <a:cxn ang="0">
                  <a:pos x="T4" y="T5"/>
                </a:cxn>
                <a:cxn ang="0">
                  <a:pos x="T6" y="T7"/>
                </a:cxn>
                <a:cxn ang="0">
                  <a:pos x="T8" y="T9"/>
                </a:cxn>
              </a:cxnLst>
              <a:rect l="0" t="0" r="r" b="b"/>
              <a:pathLst>
                <a:path w="80" h="80">
                  <a:moveTo>
                    <a:pt x="74" y="51"/>
                  </a:moveTo>
                  <a:cubicBezTo>
                    <a:pt x="80" y="32"/>
                    <a:pt x="70" y="12"/>
                    <a:pt x="51" y="6"/>
                  </a:cubicBezTo>
                  <a:cubicBezTo>
                    <a:pt x="32" y="0"/>
                    <a:pt x="12" y="10"/>
                    <a:pt x="6" y="29"/>
                  </a:cubicBezTo>
                  <a:cubicBezTo>
                    <a:pt x="0" y="47"/>
                    <a:pt x="10" y="68"/>
                    <a:pt x="29" y="74"/>
                  </a:cubicBezTo>
                  <a:cubicBezTo>
                    <a:pt x="48" y="80"/>
                    <a:pt x="68" y="70"/>
                    <a:pt x="74" y="51"/>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4" name="Freeform 10"/>
            <p:cNvSpPr>
              <a:spLocks/>
            </p:cNvSpPr>
            <p:nvPr/>
          </p:nvSpPr>
          <p:spPr bwMode="auto">
            <a:xfrm>
              <a:off x="7308945" y="2468619"/>
              <a:ext cx="1446215" cy="1277723"/>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5" name="Freeform 11"/>
            <p:cNvSpPr>
              <a:spLocks/>
            </p:cNvSpPr>
            <p:nvPr/>
          </p:nvSpPr>
          <p:spPr bwMode="auto">
            <a:xfrm>
              <a:off x="7308945" y="2468619"/>
              <a:ext cx="1446215" cy="1277723"/>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6" name="Freeform 12"/>
            <p:cNvSpPr>
              <a:spLocks/>
            </p:cNvSpPr>
            <p:nvPr/>
          </p:nvSpPr>
          <p:spPr bwMode="auto">
            <a:xfrm>
              <a:off x="7484457" y="2659925"/>
              <a:ext cx="173757" cy="459840"/>
            </a:xfrm>
            <a:custGeom>
              <a:avLst/>
              <a:gdLst>
                <a:gd name="T0" fmla="*/ 54 w 85"/>
                <a:gd name="T1" fmla="*/ 224 h 224"/>
                <a:gd name="T2" fmla="*/ 85 w 85"/>
                <a:gd name="T3" fmla="*/ 172 h 224"/>
                <a:gd name="T4" fmla="*/ 44 w 85"/>
                <a:gd name="T5" fmla="*/ 0 h 224"/>
                <a:gd name="T6" fmla="*/ 10 w 85"/>
                <a:gd name="T7" fmla="*/ 41 h 224"/>
                <a:gd name="T8" fmla="*/ 54 w 85"/>
                <a:gd name="T9" fmla="*/ 224 h 224"/>
              </a:gdLst>
              <a:ahLst/>
              <a:cxnLst>
                <a:cxn ang="0">
                  <a:pos x="T0" y="T1"/>
                </a:cxn>
                <a:cxn ang="0">
                  <a:pos x="T2" y="T3"/>
                </a:cxn>
                <a:cxn ang="0">
                  <a:pos x="T4" y="T5"/>
                </a:cxn>
                <a:cxn ang="0">
                  <a:pos x="T6" y="T7"/>
                </a:cxn>
                <a:cxn ang="0">
                  <a:pos x="T8" y="T9"/>
                </a:cxn>
              </a:cxnLst>
              <a:rect l="0" t="0" r="r" b="b"/>
              <a:pathLst>
                <a:path w="85" h="224">
                  <a:moveTo>
                    <a:pt x="54" y="224"/>
                  </a:moveTo>
                  <a:cubicBezTo>
                    <a:pt x="63" y="207"/>
                    <a:pt x="73" y="189"/>
                    <a:pt x="85" y="172"/>
                  </a:cubicBezTo>
                  <a:cubicBezTo>
                    <a:pt x="36" y="94"/>
                    <a:pt x="38" y="30"/>
                    <a:pt x="44" y="0"/>
                  </a:cubicBezTo>
                  <a:cubicBezTo>
                    <a:pt x="31" y="13"/>
                    <a:pt x="20" y="27"/>
                    <a:pt x="10" y="41"/>
                  </a:cubicBezTo>
                  <a:cubicBezTo>
                    <a:pt x="0" y="81"/>
                    <a:pt x="0" y="146"/>
                    <a:pt x="54"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7" name="Freeform 13"/>
            <p:cNvSpPr>
              <a:spLocks/>
            </p:cNvSpPr>
            <p:nvPr/>
          </p:nvSpPr>
          <p:spPr bwMode="auto">
            <a:xfrm>
              <a:off x="7700336" y="3140826"/>
              <a:ext cx="860006" cy="426492"/>
            </a:xfrm>
            <a:custGeom>
              <a:avLst/>
              <a:gdLst>
                <a:gd name="T0" fmla="*/ 88 w 419"/>
                <a:gd name="T1" fmla="*/ 54 h 208"/>
                <a:gd name="T2" fmla="*/ 29 w 419"/>
                <a:gd name="T3" fmla="*/ 0 h 208"/>
                <a:gd name="T4" fmla="*/ 0 w 419"/>
                <a:gd name="T5" fmla="*/ 49 h 208"/>
                <a:gd name="T6" fmla="*/ 54 w 419"/>
                <a:gd name="T7" fmla="*/ 97 h 208"/>
                <a:gd name="T8" fmla="*/ 379 w 419"/>
                <a:gd name="T9" fmla="*/ 208 h 208"/>
                <a:gd name="T10" fmla="*/ 419 w 419"/>
                <a:gd name="T11" fmla="*/ 159 h 208"/>
                <a:gd name="T12" fmla="*/ 88 w 419"/>
                <a:gd name="T13" fmla="*/ 54 h 208"/>
              </a:gdLst>
              <a:ahLst/>
              <a:cxnLst>
                <a:cxn ang="0">
                  <a:pos x="T0" y="T1"/>
                </a:cxn>
                <a:cxn ang="0">
                  <a:pos x="T2" y="T3"/>
                </a:cxn>
                <a:cxn ang="0">
                  <a:pos x="T4" y="T5"/>
                </a:cxn>
                <a:cxn ang="0">
                  <a:pos x="T6" y="T7"/>
                </a:cxn>
                <a:cxn ang="0">
                  <a:pos x="T8" y="T9"/>
                </a:cxn>
                <a:cxn ang="0">
                  <a:pos x="T10" y="T11"/>
                </a:cxn>
                <a:cxn ang="0">
                  <a:pos x="T12" y="T13"/>
                </a:cxn>
              </a:cxnLst>
              <a:rect l="0" t="0" r="r" b="b"/>
              <a:pathLst>
                <a:path w="419" h="208">
                  <a:moveTo>
                    <a:pt x="88" y="54"/>
                  </a:moveTo>
                  <a:cubicBezTo>
                    <a:pt x="65" y="36"/>
                    <a:pt x="46" y="17"/>
                    <a:pt x="29" y="0"/>
                  </a:cubicBezTo>
                  <a:cubicBezTo>
                    <a:pt x="18" y="16"/>
                    <a:pt x="8" y="33"/>
                    <a:pt x="0" y="49"/>
                  </a:cubicBezTo>
                  <a:cubicBezTo>
                    <a:pt x="15" y="65"/>
                    <a:pt x="33" y="81"/>
                    <a:pt x="54" y="97"/>
                  </a:cubicBezTo>
                  <a:cubicBezTo>
                    <a:pt x="181" y="198"/>
                    <a:pt x="308" y="208"/>
                    <a:pt x="379" y="208"/>
                  </a:cubicBezTo>
                  <a:cubicBezTo>
                    <a:pt x="384" y="208"/>
                    <a:pt x="406" y="177"/>
                    <a:pt x="419" y="159"/>
                  </a:cubicBezTo>
                  <a:cubicBezTo>
                    <a:pt x="387" y="165"/>
                    <a:pt x="251" y="183"/>
                    <a:pt x="8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8" name="Freeform 14"/>
            <p:cNvSpPr>
              <a:spLocks/>
            </p:cNvSpPr>
            <p:nvPr/>
          </p:nvSpPr>
          <p:spPr bwMode="auto">
            <a:xfrm>
              <a:off x="8042584" y="2817886"/>
              <a:ext cx="610780" cy="512493"/>
            </a:xfrm>
            <a:custGeom>
              <a:avLst/>
              <a:gdLst>
                <a:gd name="T0" fmla="*/ 0 w 297"/>
                <a:gd name="T1" fmla="*/ 26 h 249"/>
                <a:gd name="T2" fmla="*/ 289 w 297"/>
                <a:gd name="T3" fmla="*/ 249 h 249"/>
                <a:gd name="T4" fmla="*/ 297 w 297"/>
                <a:gd name="T5" fmla="*/ 223 h 249"/>
                <a:gd name="T6" fmla="*/ 43 w 297"/>
                <a:gd name="T7" fmla="*/ 0 h 249"/>
                <a:gd name="T8" fmla="*/ 0 w 297"/>
                <a:gd name="T9" fmla="*/ 26 h 249"/>
              </a:gdLst>
              <a:ahLst/>
              <a:cxnLst>
                <a:cxn ang="0">
                  <a:pos x="T0" y="T1"/>
                </a:cxn>
                <a:cxn ang="0">
                  <a:pos x="T2" y="T3"/>
                </a:cxn>
                <a:cxn ang="0">
                  <a:pos x="T4" y="T5"/>
                </a:cxn>
                <a:cxn ang="0">
                  <a:pos x="T6" y="T7"/>
                </a:cxn>
                <a:cxn ang="0">
                  <a:pos x="T8" y="T9"/>
                </a:cxn>
              </a:cxnLst>
              <a:rect l="0" t="0" r="r" b="b"/>
              <a:pathLst>
                <a:path w="297" h="249">
                  <a:moveTo>
                    <a:pt x="0" y="26"/>
                  </a:moveTo>
                  <a:cubicBezTo>
                    <a:pt x="116" y="134"/>
                    <a:pt x="254" y="225"/>
                    <a:pt x="289" y="249"/>
                  </a:cubicBezTo>
                  <a:cubicBezTo>
                    <a:pt x="293" y="240"/>
                    <a:pt x="295" y="232"/>
                    <a:pt x="297" y="223"/>
                  </a:cubicBezTo>
                  <a:cubicBezTo>
                    <a:pt x="260" y="195"/>
                    <a:pt x="161" y="118"/>
                    <a:pt x="43" y="0"/>
                  </a:cubicBezTo>
                  <a:cubicBezTo>
                    <a:pt x="29" y="8"/>
                    <a:pt x="15" y="1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9" name="Freeform 15"/>
            <p:cNvSpPr>
              <a:spLocks/>
            </p:cNvSpPr>
            <p:nvPr/>
          </p:nvSpPr>
          <p:spPr bwMode="auto">
            <a:xfrm>
              <a:off x="7749480" y="2496700"/>
              <a:ext cx="263267" cy="254492"/>
            </a:xfrm>
            <a:custGeom>
              <a:avLst/>
              <a:gdLst>
                <a:gd name="T0" fmla="*/ 128 w 128"/>
                <a:gd name="T1" fmla="*/ 96 h 124"/>
                <a:gd name="T2" fmla="*/ 41 w 128"/>
                <a:gd name="T3" fmla="*/ 0 h 124"/>
                <a:gd name="T4" fmla="*/ 0 w 128"/>
                <a:gd name="T5" fmla="*/ 17 h 124"/>
                <a:gd name="T6" fmla="*/ 84 w 128"/>
                <a:gd name="T7" fmla="*/ 124 h 124"/>
                <a:gd name="T8" fmla="*/ 128 w 128"/>
                <a:gd name="T9" fmla="*/ 96 h 124"/>
              </a:gdLst>
              <a:ahLst/>
              <a:cxnLst>
                <a:cxn ang="0">
                  <a:pos x="T0" y="T1"/>
                </a:cxn>
                <a:cxn ang="0">
                  <a:pos x="T2" y="T3"/>
                </a:cxn>
                <a:cxn ang="0">
                  <a:pos x="T4" y="T5"/>
                </a:cxn>
                <a:cxn ang="0">
                  <a:pos x="T6" y="T7"/>
                </a:cxn>
                <a:cxn ang="0">
                  <a:pos x="T8" y="T9"/>
                </a:cxn>
              </a:cxnLst>
              <a:rect l="0" t="0" r="r" b="b"/>
              <a:pathLst>
                <a:path w="128" h="124">
                  <a:moveTo>
                    <a:pt x="128" y="96"/>
                  </a:moveTo>
                  <a:cubicBezTo>
                    <a:pt x="100" y="67"/>
                    <a:pt x="71" y="35"/>
                    <a:pt x="41" y="0"/>
                  </a:cubicBezTo>
                  <a:cubicBezTo>
                    <a:pt x="27" y="5"/>
                    <a:pt x="13" y="11"/>
                    <a:pt x="0" y="17"/>
                  </a:cubicBezTo>
                  <a:cubicBezTo>
                    <a:pt x="22" y="53"/>
                    <a:pt x="51" y="89"/>
                    <a:pt x="84" y="124"/>
                  </a:cubicBezTo>
                  <a:cubicBezTo>
                    <a:pt x="99" y="113"/>
                    <a:pt x="113" y="104"/>
                    <a:pt x="12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0" name="Freeform 16"/>
            <p:cNvSpPr>
              <a:spLocks/>
            </p:cNvSpPr>
            <p:nvPr/>
          </p:nvSpPr>
          <p:spPr bwMode="auto">
            <a:xfrm>
              <a:off x="7507274" y="3119765"/>
              <a:ext cx="193063" cy="486167"/>
            </a:xfrm>
            <a:custGeom>
              <a:avLst/>
              <a:gdLst>
                <a:gd name="T0" fmla="*/ 43 w 94"/>
                <a:gd name="T1" fmla="*/ 0 h 236"/>
                <a:gd name="T2" fmla="*/ 0 w 94"/>
                <a:gd name="T3" fmla="*/ 173 h 236"/>
                <a:gd name="T4" fmla="*/ 6 w 94"/>
                <a:gd name="T5" fmla="*/ 185 h 236"/>
                <a:gd name="T6" fmla="*/ 58 w 94"/>
                <a:gd name="T7" fmla="*/ 236 h 236"/>
                <a:gd name="T8" fmla="*/ 94 w 94"/>
                <a:gd name="T9" fmla="*/ 59 h 236"/>
                <a:gd name="T10" fmla="*/ 43 w 94"/>
                <a:gd name="T11" fmla="*/ 0 h 236"/>
              </a:gdLst>
              <a:ahLst/>
              <a:cxnLst>
                <a:cxn ang="0">
                  <a:pos x="T0" y="T1"/>
                </a:cxn>
                <a:cxn ang="0">
                  <a:pos x="T2" y="T3"/>
                </a:cxn>
                <a:cxn ang="0">
                  <a:pos x="T4" y="T5"/>
                </a:cxn>
                <a:cxn ang="0">
                  <a:pos x="T6" y="T7"/>
                </a:cxn>
                <a:cxn ang="0">
                  <a:pos x="T8" y="T9"/>
                </a:cxn>
                <a:cxn ang="0">
                  <a:pos x="T10" y="T11"/>
                </a:cxn>
              </a:cxnLst>
              <a:rect l="0" t="0" r="r" b="b"/>
              <a:pathLst>
                <a:path w="94" h="236">
                  <a:moveTo>
                    <a:pt x="43" y="0"/>
                  </a:moveTo>
                  <a:cubicBezTo>
                    <a:pt x="13" y="61"/>
                    <a:pt x="3" y="123"/>
                    <a:pt x="0" y="173"/>
                  </a:cubicBezTo>
                  <a:cubicBezTo>
                    <a:pt x="3" y="177"/>
                    <a:pt x="3" y="181"/>
                    <a:pt x="6" y="185"/>
                  </a:cubicBezTo>
                  <a:cubicBezTo>
                    <a:pt x="21" y="204"/>
                    <a:pt x="40" y="222"/>
                    <a:pt x="58" y="236"/>
                  </a:cubicBezTo>
                  <a:cubicBezTo>
                    <a:pt x="55" y="195"/>
                    <a:pt x="59" y="129"/>
                    <a:pt x="94" y="59"/>
                  </a:cubicBezTo>
                  <a:cubicBezTo>
                    <a:pt x="73" y="39"/>
                    <a:pt x="57" y="19"/>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1" name="Freeform 17"/>
            <p:cNvSpPr>
              <a:spLocks/>
            </p:cNvSpPr>
            <p:nvPr/>
          </p:nvSpPr>
          <p:spPr bwMode="auto">
            <a:xfrm>
              <a:off x="7595029" y="2751192"/>
              <a:ext cx="447555" cy="489677"/>
            </a:xfrm>
            <a:custGeom>
              <a:avLst/>
              <a:gdLst>
                <a:gd name="T0" fmla="*/ 159 w 218"/>
                <a:gd name="T1" fmla="*/ 0 h 238"/>
                <a:gd name="T2" fmla="*/ 73 w 218"/>
                <a:gd name="T3" fmla="*/ 75 h 238"/>
                <a:gd name="T4" fmla="*/ 31 w 218"/>
                <a:gd name="T5" fmla="*/ 127 h 238"/>
                <a:gd name="T6" fmla="*/ 31 w 218"/>
                <a:gd name="T7" fmla="*/ 127 h 238"/>
                <a:gd name="T8" fmla="*/ 0 w 218"/>
                <a:gd name="T9" fmla="*/ 179 h 238"/>
                <a:gd name="T10" fmla="*/ 51 w 218"/>
                <a:gd name="T11" fmla="*/ 238 h 238"/>
                <a:gd name="T12" fmla="*/ 80 w 218"/>
                <a:gd name="T13" fmla="*/ 189 h 238"/>
                <a:gd name="T14" fmla="*/ 80 w 218"/>
                <a:gd name="T15" fmla="*/ 189 h 238"/>
                <a:gd name="T16" fmla="*/ 137 w 218"/>
                <a:gd name="T17" fmla="*/ 124 h 238"/>
                <a:gd name="T18" fmla="*/ 218 w 218"/>
                <a:gd name="T19" fmla="*/ 58 h 238"/>
                <a:gd name="T20" fmla="*/ 159 w 218"/>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38">
                  <a:moveTo>
                    <a:pt x="159" y="0"/>
                  </a:moveTo>
                  <a:cubicBezTo>
                    <a:pt x="131" y="19"/>
                    <a:pt x="102" y="44"/>
                    <a:pt x="73" y="75"/>
                  </a:cubicBezTo>
                  <a:cubicBezTo>
                    <a:pt x="57" y="92"/>
                    <a:pt x="43" y="109"/>
                    <a:pt x="31" y="127"/>
                  </a:cubicBezTo>
                  <a:cubicBezTo>
                    <a:pt x="31" y="127"/>
                    <a:pt x="31" y="127"/>
                    <a:pt x="31" y="127"/>
                  </a:cubicBezTo>
                  <a:cubicBezTo>
                    <a:pt x="19" y="144"/>
                    <a:pt x="9" y="162"/>
                    <a:pt x="0" y="179"/>
                  </a:cubicBezTo>
                  <a:cubicBezTo>
                    <a:pt x="14" y="198"/>
                    <a:pt x="30" y="218"/>
                    <a:pt x="51" y="238"/>
                  </a:cubicBezTo>
                  <a:cubicBezTo>
                    <a:pt x="59" y="222"/>
                    <a:pt x="69" y="205"/>
                    <a:pt x="80" y="189"/>
                  </a:cubicBezTo>
                  <a:cubicBezTo>
                    <a:pt x="80" y="189"/>
                    <a:pt x="80" y="189"/>
                    <a:pt x="80" y="189"/>
                  </a:cubicBezTo>
                  <a:cubicBezTo>
                    <a:pt x="96" y="167"/>
                    <a:pt x="114" y="145"/>
                    <a:pt x="137" y="124"/>
                  </a:cubicBezTo>
                  <a:cubicBezTo>
                    <a:pt x="166" y="97"/>
                    <a:pt x="193" y="76"/>
                    <a:pt x="218" y="58"/>
                  </a:cubicBezTo>
                  <a:cubicBezTo>
                    <a:pt x="198" y="39"/>
                    <a:pt x="178" y="20"/>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2" name="Freeform 18"/>
            <p:cNvSpPr>
              <a:spLocks/>
            </p:cNvSpPr>
            <p:nvPr/>
          </p:nvSpPr>
          <p:spPr bwMode="auto">
            <a:xfrm>
              <a:off x="7921480" y="2600252"/>
              <a:ext cx="610780" cy="270287"/>
            </a:xfrm>
            <a:custGeom>
              <a:avLst/>
              <a:gdLst>
                <a:gd name="T0" fmla="*/ 252 w 297"/>
                <a:gd name="T1" fmla="*/ 8 h 132"/>
                <a:gd name="T2" fmla="*/ 44 w 297"/>
                <a:gd name="T3" fmla="*/ 47 h 132"/>
                <a:gd name="T4" fmla="*/ 44 w 297"/>
                <a:gd name="T5" fmla="*/ 46 h 132"/>
                <a:gd name="T6" fmla="*/ 0 w 297"/>
                <a:gd name="T7" fmla="*/ 74 h 132"/>
                <a:gd name="T8" fmla="*/ 59 w 297"/>
                <a:gd name="T9" fmla="*/ 132 h 132"/>
                <a:gd name="T10" fmla="*/ 102 w 297"/>
                <a:gd name="T11" fmla="*/ 106 h 132"/>
                <a:gd name="T12" fmla="*/ 102 w 297"/>
                <a:gd name="T13" fmla="*/ 106 h 132"/>
                <a:gd name="T14" fmla="*/ 297 w 297"/>
                <a:gd name="T15" fmla="*/ 54 h 132"/>
                <a:gd name="T16" fmla="*/ 252 w 297"/>
                <a:gd name="T17"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32">
                  <a:moveTo>
                    <a:pt x="252" y="8"/>
                  </a:moveTo>
                  <a:cubicBezTo>
                    <a:pt x="204" y="0"/>
                    <a:pt x="130" y="1"/>
                    <a:pt x="44" y="47"/>
                  </a:cubicBezTo>
                  <a:cubicBezTo>
                    <a:pt x="44" y="46"/>
                    <a:pt x="44" y="46"/>
                    <a:pt x="44" y="46"/>
                  </a:cubicBezTo>
                  <a:cubicBezTo>
                    <a:pt x="30" y="54"/>
                    <a:pt x="15" y="63"/>
                    <a:pt x="0" y="74"/>
                  </a:cubicBezTo>
                  <a:cubicBezTo>
                    <a:pt x="19" y="94"/>
                    <a:pt x="39" y="113"/>
                    <a:pt x="59" y="132"/>
                  </a:cubicBezTo>
                  <a:cubicBezTo>
                    <a:pt x="74" y="122"/>
                    <a:pt x="88" y="114"/>
                    <a:pt x="102" y="106"/>
                  </a:cubicBezTo>
                  <a:cubicBezTo>
                    <a:pt x="102" y="106"/>
                    <a:pt x="102" y="106"/>
                    <a:pt x="102" y="106"/>
                  </a:cubicBezTo>
                  <a:cubicBezTo>
                    <a:pt x="216" y="45"/>
                    <a:pt x="297" y="54"/>
                    <a:pt x="297" y="54"/>
                  </a:cubicBezTo>
                  <a:cubicBezTo>
                    <a:pt x="284" y="36"/>
                    <a:pt x="268" y="21"/>
                    <a:pt x="25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3" name="Freeform 19"/>
            <p:cNvSpPr>
              <a:spLocks/>
            </p:cNvSpPr>
            <p:nvPr/>
          </p:nvSpPr>
          <p:spPr bwMode="auto">
            <a:xfrm>
              <a:off x="8256707" y="2982867"/>
              <a:ext cx="310656" cy="308901"/>
            </a:xfrm>
            <a:custGeom>
              <a:avLst/>
              <a:gdLst>
                <a:gd name="T0" fmla="*/ 35 w 151"/>
                <a:gd name="T1" fmla="*/ 22 h 151"/>
                <a:gd name="T2" fmla="*/ 22 w 151"/>
                <a:gd name="T3" fmla="*/ 116 h 151"/>
                <a:gd name="T4" fmla="*/ 116 w 151"/>
                <a:gd name="T5" fmla="*/ 128 h 151"/>
                <a:gd name="T6" fmla="*/ 129 w 151"/>
                <a:gd name="T7" fmla="*/ 35 h 151"/>
                <a:gd name="T8" fmla="*/ 35 w 151"/>
                <a:gd name="T9" fmla="*/ 22 h 151"/>
              </a:gdLst>
              <a:ahLst/>
              <a:cxnLst>
                <a:cxn ang="0">
                  <a:pos x="T0" y="T1"/>
                </a:cxn>
                <a:cxn ang="0">
                  <a:pos x="T2" y="T3"/>
                </a:cxn>
                <a:cxn ang="0">
                  <a:pos x="T4" y="T5"/>
                </a:cxn>
                <a:cxn ang="0">
                  <a:pos x="T6" y="T7"/>
                </a:cxn>
                <a:cxn ang="0">
                  <a:pos x="T8" y="T9"/>
                </a:cxn>
              </a:cxnLst>
              <a:rect l="0" t="0" r="r" b="b"/>
              <a:pathLst>
                <a:path w="151" h="151">
                  <a:moveTo>
                    <a:pt x="35" y="22"/>
                  </a:moveTo>
                  <a:cubicBezTo>
                    <a:pt x="6" y="45"/>
                    <a:pt x="0" y="86"/>
                    <a:pt x="22" y="116"/>
                  </a:cubicBezTo>
                  <a:cubicBezTo>
                    <a:pt x="45" y="145"/>
                    <a:pt x="87" y="151"/>
                    <a:pt x="116" y="128"/>
                  </a:cubicBezTo>
                  <a:cubicBezTo>
                    <a:pt x="145" y="106"/>
                    <a:pt x="151" y="64"/>
                    <a:pt x="129" y="35"/>
                  </a:cubicBezTo>
                  <a:cubicBezTo>
                    <a:pt x="106" y="5"/>
                    <a:pt x="64" y="0"/>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4" name="Freeform 20"/>
            <p:cNvSpPr>
              <a:spLocks/>
            </p:cNvSpPr>
            <p:nvPr/>
          </p:nvSpPr>
          <p:spPr bwMode="auto">
            <a:xfrm>
              <a:off x="7979400" y="3326869"/>
              <a:ext cx="286084" cy="287839"/>
            </a:xfrm>
            <a:custGeom>
              <a:avLst/>
              <a:gdLst>
                <a:gd name="T0" fmla="*/ 32 w 139"/>
                <a:gd name="T1" fmla="*/ 21 h 140"/>
                <a:gd name="T2" fmla="*/ 20 w 139"/>
                <a:gd name="T3" fmla="*/ 108 h 140"/>
                <a:gd name="T4" fmla="*/ 107 w 139"/>
                <a:gd name="T5" fmla="*/ 119 h 140"/>
                <a:gd name="T6" fmla="*/ 119 w 139"/>
                <a:gd name="T7" fmla="*/ 33 h 140"/>
                <a:gd name="T8" fmla="*/ 32 w 139"/>
                <a:gd name="T9" fmla="*/ 21 h 140"/>
              </a:gdLst>
              <a:ahLst/>
              <a:cxnLst>
                <a:cxn ang="0">
                  <a:pos x="T0" y="T1"/>
                </a:cxn>
                <a:cxn ang="0">
                  <a:pos x="T2" y="T3"/>
                </a:cxn>
                <a:cxn ang="0">
                  <a:pos x="T4" y="T5"/>
                </a:cxn>
                <a:cxn ang="0">
                  <a:pos x="T6" y="T7"/>
                </a:cxn>
                <a:cxn ang="0">
                  <a:pos x="T8" y="T9"/>
                </a:cxn>
              </a:cxnLst>
              <a:rect l="0" t="0" r="r" b="b"/>
              <a:pathLst>
                <a:path w="139" h="140">
                  <a:moveTo>
                    <a:pt x="32" y="21"/>
                  </a:moveTo>
                  <a:cubicBezTo>
                    <a:pt x="5" y="42"/>
                    <a:pt x="0" y="81"/>
                    <a:pt x="20" y="108"/>
                  </a:cubicBezTo>
                  <a:cubicBezTo>
                    <a:pt x="41" y="135"/>
                    <a:pt x="80" y="140"/>
                    <a:pt x="107" y="119"/>
                  </a:cubicBezTo>
                  <a:cubicBezTo>
                    <a:pt x="134" y="98"/>
                    <a:pt x="139" y="60"/>
                    <a:pt x="119" y="33"/>
                  </a:cubicBezTo>
                  <a:cubicBezTo>
                    <a:pt x="98" y="5"/>
                    <a:pt x="59" y="0"/>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5" name="Freeform 21"/>
            <p:cNvSpPr>
              <a:spLocks/>
            </p:cNvSpPr>
            <p:nvPr/>
          </p:nvSpPr>
          <p:spPr bwMode="auto">
            <a:xfrm>
              <a:off x="7465151" y="2900376"/>
              <a:ext cx="437024" cy="437023"/>
            </a:xfrm>
            <a:custGeom>
              <a:avLst/>
              <a:gdLst>
                <a:gd name="T0" fmla="*/ 49 w 212"/>
                <a:gd name="T1" fmla="*/ 32 h 213"/>
                <a:gd name="T2" fmla="*/ 31 w 212"/>
                <a:gd name="T3" fmla="*/ 163 h 213"/>
                <a:gd name="T4" fmla="*/ 163 w 212"/>
                <a:gd name="T5" fmla="*/ 181 h 213"/>
                <a:gd name="T6" fmla="*/ 181 w 212"/>
                <a:gd name="T7" fmla="*/ 49 h 213"/>
                <a:gd name="T8" fmla="*/ 49 w 212"/>
                <a:gd name="T9" fmla="*/ 32 h 213"/>
              </a:gdLst>
              <a:ahLst/>
              <a:cxnLst>
                <a:cxn ang="0">
                  <a:pos x="T0" y="T1"/>
                </a:cxn>
                <a:cxn ang="0">
                  <a:pos x="T2" y="T3"/>
                </a:cxn>
                <a:cxn ang="0">
                  <a:pos x="T4" y="T5"/>
                </a:cxn>
                <a:cxn ang="0">
                  <a:pos x="T6" y="T7"/>
                </a:cxn>
                <a:cxn ang="0">
                  <a:pos x="T8" y="T9"/>
                </a:cxn>
              </a:cxnLst>
              <a:rect l="0" t="0" r="r" b="b"/>
              <a:pathLst>
                <a:path w="212" h="213">
                  <a:moveTo>
                    <a:pt x="49" y="32"/>
                  </a:moveTo>
                  <a:cubicBezTo>
                    <a:pt x="8" y="63"/>
                    <a:pt x="0" y="122"/>
                    <a:pt x="31" y="163"/>
                  </a:cubicBezTo>
                  <a:cubicBezTo>
                    <a:pt x="63" y="205"/>
                    <a:pt x="122" y="213"/>
                    <a:pt x="163" y="181"/>
                  </a:cubicBezTo>
                  <a:cubicBezTo>
                    <a:pt x="204" y="149"/>
                    <a:pt x="212" y="91"/>
                    <a:pt x="181" y="49"/>
                  </a:cubicBezTo>
                  <a:cubicBezTo>
                    <a:pt x="149" y="8"/>
                    <a:pt x="90" y="0"/>
                    <a:pt x="49"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6" name="Freeform 22"/>
            <p:cNvSpPr>
              <a:spLocks/>
            </p:cNvSpPr>
            <p:nvPr/>
          </p:nvSpPr>
          <p:spPr bwMode="auto">
            <a:xfrm>
              <a:off x="10241743" y="2649395"/>
              <a:ext cx="477392" cy="1091681"/>
            </a:xfrm>
            <a:custGeom>
              <a:avLst/>
              <a:gdLst>
                <a:gd name="T0" fmla="*/ 0 w 232"/>
                <a:gd name="T1" fmla="*/ 0 h 531"/>
                <a:gd name="T2" fmla="*/ 0 w 232"/>
                <a:gd name="T3" fmla="*/ 447 h 531"/>
                <a:gd name="T4" fmla="*/ 232 w 232"/>
                <a:gd name="T5" fmla="*/ 531 h 531"/>
                <a:gd name="T6" fmla="*/ 232 w 232"/>
                <a:gd name="T7" fmla="*/ 0 h 531"/>
                <a:gd name="T8" fmla="*/ 0 w 232"/>
                <a:gd name="T9" fmla="*/ 0 h 531"/>
              </a:gdLst>
              <a:ahLst/>
              <a:cxnLst>
                <a:cxn ang="0">
                  <a:pos x="T0" y="T1"/>
                </a:cxn>
                <a:cxn ang="0">
                  <a:pos x="T2" y="T3"/>
                </a:cxn>
                <a:cxn ang="0">
                  <a:pos x="T4" y="T5"/>
                </a:cxn>
                <a:cxn ang="0">
                  <a:pos x="T6" y="T7"/>
                </a:cxn>
                <a:cxn ang="0">
                  <a:pos x="T8" y="T9"/>
                </a:cxn>
              </a:cxnLst>
              <a:rect l="0" t="0" r="r" b="b"/>
              <a:pathLst>
                <a:path w="232" h="531">
                  <a:moveTo>
                    <a:pt x="0" y="0"/>
                  </a:moveTo>
                  <a:cubicBezTo>
                    <a:pt x="0" y="447"/>
                    <a:pt x="0" y="447"/>
                    <a:pt x="0" y="447"/>
                  </a:cubicBezTo>
                  <a:cubicBezTo>
                    <a:pt x="0" y="493"/>
                    <a:pt x="104" y="531"/>
                    <a:pt x="232" y="531"/>
                  </a:cubicBezTo>
                  <a:cubicBezTo>
                    <a:pt x="232" y="0"/>
                    <a:pt x="232" y="0"/>
                    <a:pt x="232"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7" name="Freeform 23"/>
            <p:cNvSpPr>
              <a:spLocks/>
            </p:cNvSpPr>
            <p:nvPr/>
          </p:nvSpPr>
          <p:spPr bwMode="auto">
            <a:xfrm>
              <a:off x="10713868" y="2649395"/>
              <a:ext cx="482656" cy="1091681"/>
            </a:xfrm>
            <a:custGeom>
              <a:avLst/>
              <a:gdLst>
                <a:gd name="T0" fmla="*/ 0 w 235"/>
                <a:gd name="T1" fmla="*/ 531 h 531"/>
                <a:gd name="T2" fmla="*/ 3 w 235"/>
                <a:gd name="T3" fmla="*/ 531 h 531"/>
                <a:gd name="T4" fmla="*/ 235 w 235"/>
                <a:gd name="T5" fmla="*/ 447 h 531"/>
                <a:gd name="T6" fmla="*/ 235 w 235"/>
                <a:gd name="T7" fmla="*/ 0 h 531"/>
                <a:gd name="T8" fmla="*/ 0 w 235"/>
                <a:gd name="T9" fmla="*/ 0 h 531"/>
                <a:gd name="T10" fmla="*/ 0 w 235"/>
                <a:gd name="T11" fmla="*/ 531 h 531"/>
              </a:gdLst>
              <a:ahLst/>
              <a:cxnLst>
                <a:cxn ang="0">
                  <a:pos x="T0" y="T1"/>
                </a:cxn>
                <a:cxn ang="0">
                  <a:pos x="T2" y="T3"/>
                </a:cxn>
                <a:cxn ang="0">
                  <a:pos x="T4" y="T5"/>
                </a:cxn>
                <a:cxn ang="0">
                  <a:pos x="T6" y="T7"/>
                </a:cxn>
                <a:cxn ang="0">
                  <a:pos x="T8" y="T9"/>
                </a:cxn>
                <a:cxn ang="0">
                  <a:pos x="T10" y="T11"/>
                </a:cxn>
              </a:cxnLst>
              <a:rect l="0" t="0" r="r" b="b"/>
              <a:pathLst>
                <a:path w="235" h="531">
                  <a:moveTo>
                    <a:pt x="0" y="531"/>
                  </a:moveTo>
                  <a:cubicBezTo>
                    <a:pt x="3" y="531"/>
                    <a:pt x="3" y="531"/>
                    <a:pt x="3" y="531"/>
                  </a:cubicBezTo>
                  <a:cubicBezTo>
                    <a:pt x="131" y="531"/>
                    <a:pt x="235" y="493"/>
                    <a:pt x="235" y="447"/>
                  </a:cubicBezTo>
                  <a:cubicBezTo>
                    <a:pt x="235" y="0"/>
                    <a:pt x="235" y="0"/>
                    <a:pt x="235" y="0"/>
                  </a:cubicBezTo>
                  <a:cubicBezTo>
                    <a:pt x="0" y="0"/>
                    <a:pt x="0" y="0"/>
                    <a:pt x="0" y="0"/>
                  </a:cubicBezTo>
                  <a:lnTo>
                    <a:pt x="0" y="531"/>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8" name="Oval 24"/>
            <p:cNvSpPr>
              <a:spLocks noChangeArrowheads="1"/>
            </p:cNvSpPr>
            <p:nvPr/>
          </p:nvSpPr>
          <p:spPr bwMode="auto">
            <a:xfrm>
              <a:off x="10241743" y="2477394"/>
              <a:ext cx="954782" cy="3440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9" name="Oval 25"/>
            <p:cNvSpPr>
              <a:spLocks noChangeArrowheads="1"/>
            </p:cNvSpPr>
            <p:nvPr/>
          </p:nvSpPr>
          <p:spPr bwMode="auto">
            <a:xfrm>
              <a:off x="10338274" y="2523026"/>
              <a:ext cx="761720" cy="228165"/>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0" name="Freeform 26"/>
            <p:cNvSpPr>
              <a:spLocks/>
            </p:cNvSpPr>
            <p:nvPr/>
          </p:nvSpPr>
          <p:spPr bwMode="auto">
            <a:xfrm>
              <a:off x="10338274" y="2523026"/>
              <a:ext cx="761720" cy="186042"/>
            </a:xfrm>
            <a:custGeom>
              <a:avLst/>
              <a:gdLst>
                <a:gd name="T0" fmla="*/ 331 w 370"/>
                <a:gd name="T1" fmla="*/ 90 h 90"/>
                <a:gd name="T2" fmla="*/ 370 w 370"/>
                <a:gd name="T3" fmla="*/ 56 h 90"/>
                <a:gd name="T4" fmla="*/ 185 w 370"/>
                <a:gd name="T5" fmla="*/ 0 h 90"/>
                <a:gd name="T6" fmla="*/ 0 w 370"/>
                <a:gd name="T7" fmla="*/ 56 h 90"/>
                <a:gd name="T8" fmla="*/ 39 w 370"/>
                <a:gd name="T9" fmla="*/ 90 h 90"/>
                <a:gd name="T10" fmla="*/ 185 w 370"/>
                <a:gd name="T11" fmla="*/ 68 h 90"/>
                <a:gd name="T12" fmla="*/ 331 w 37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370" h="90">
                  <a:moveTo>
                    <a:pt x="331" y="90"/>
                  </a:moveTo>
                  <a:cubicBezTo>
                    <a:pt x="355" y="80"/>
                    <a:pt x="370" y="69"/>
                    <a:pt x="370" y="56"/>
                  </a:cubicBezTo>
                  <a:cubicBezTo>
                    <a:pt x="370" y="25"/>
                    <a:pt x="287" y="0"/>
                    <a:pt x="185" y="0"/>
                  </a:cubicBezTo>
                  <a:cubicBezTo>
                    <a:pt x="83" y="0"/>
                    <a:pt x="0" y="25"/>
                    <a:pt x="0" y="56"/>
                  </a:cubicBezTo>
                  <a:cubicBezTo>
                    <a:pt x="0" y="69"/>
                    <a:pt x="15" y="80"/>
                    <a:pt x="39" y="90"/>
                  </a:cubicBezTo>
                  <a:cubicBezTo>
                    <a:pt x="73" y="77"/>
                    <a:pt x="125" y="68"/>
                    <a:pt x="185" y="68"/>
                  </a:cubicBezTo>
                  <a:cubicBezTo>
                    <a:pt x="244" y="68"/>
                    <a:pt x="297" y="77"/>
                    <a:pt x="331" y="90"/>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1" name="Freeform 27"/>
            <p:cNvSpPr>
              <a:spLocks noEditPoints="1"/>
            </p:cNvSpPr>
            <p:nvPr/>
          </p:nvSpPr>
          <p:spPr bwMode="auto">
            <a:xfrm>
              <a:off x="10371622" y="3035521"/>
              <a:ext cx="695026" cy="391391"/>
            </a:xfrm>
            <a:custGeom>
              <a:avLst/>
              <a:gdLst>
                <a:gd name="T0" fmla="*/ 319 w 338"/>
                <a:gd name="T1" fmla="*/ 174 h 190"/>
                <a:gd name="T2" fmla="*/ 268 w 338"/>
                <a:gd name="T3" fmla="*/ 190 h 190"/>
                <a:gd name="T4" fmla="*/ 195 w 338"/>
                <a:gd name="T5" fmla="*/ 190 h 190"/>
                <a:gd name="T6" fmla="*/ 195 w 338"/>
                <a:gd name="T7" fmla="*/ 0 h 190"/>
                <a:gd name="T8" fmla="*/ 264 w 338"/>
                <a:gd name="T9" fmla="*/ 0 h 190"/>
                <a:gd name="T10" fmla="*/ 314 w 338"/>
                <a:gd name="T11" fmla="*/ 12 h 190"/>
                <a:gd name="T12" fmla="*/ 330 w 338"/>
                <a:gd name="T13" fmla="*/ 44 h 190"/>
                <a:gd name="T14" fmla="*/ 318 w 338"/>
                <a:gd name="T15" fmla="*/ 73 h 190"/>
                <a:gd name="T16" fmla="*/ 293 w 338"/>
                <a:gd name="T17" fmla="*/ 87 h 190"/>
                <a:gd name="T18" fmla="*/ 293 w 338"/>
                <a:gd name="T19" fmla="*/ 87 h 190"/>
                <a:gd name="T20" fmla="*/ 326 w 338"/>
                <a:gd name="T21" fmla="*/ 103 h 190"/>
                <a:gd name="T22" fmla="*/ 338 w 338"/>
                <a:gd name="T23" fmla="*/ 133 h 190"/>
                <a:gd name="T24" fmla="*/ 319 w 338"/>
                <a:gd name="T25" fmla="*/ 174 h 190"/>
                <a:gd name="T26" fmla="*/ 141 w 338"/>
                <a:gd name="T27" fmla="*/ 163 h 190"/>
                <a:gd name="T28" fmla="*/ 68 w 338"/>
                <a:gd name="T29" fmla="*/ 190 h 190"/>
                <a:gd name="T30" fmla="*/ 0 w 338"/>
                <a:gd name="T31" fmla="*/ 190 h 190"/>
                <a:gd name="T32" fmla="*/ 0 w 338"/>
                <a:gd name="T33" fmla="*/ 0 h 190"/>
                <a:gd name="T34" fmla="*/ 68 w 338"/>
                <a:gd name="T35" fmla="*/ 0 h 190"/>
                <a:gd name="T36" fmla="*/ 169 w 338"/>
                <a:gd name="T37" fmla="*/ 92 h 190"/>
                <a:gd name="T38" fmla="*/ 141 w 338"/>
                <a:gd name="T3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190">
                  <a:moveTo>
                    <a:pt x="319" y="174"/>
                  </a:moveTo>
                  <a:cubicBezTo>
                    <a:pt x="306" y="185"/>
                    <a:pt x="290" y="190"/>
                    <a:pt x="268" y="190"/>
                  </a:cubicBezTo>
                  <a:cubicBezTo>
                    <a:pt x="195" y="190"/>
                    <a:pt x="195" y="190"/>
                    <a:pt x="195" y="190"/>
                  </a:cubicBezTo>
                  <a:cubicBezTo>
                    <a:pt x="195" y="0"/>
                    <a:pt x="195" y="0"/>
                    <a:pt x="195" y="0"/>
                  </a:cubicBezTo>
                  <a:cubicBezTo>
                    <a:pt x="264" y="0"/>
                    <a:pt x="264" y="0"/>
                    <a:pt x="264" y="0"/>
                  </a:cubicBezTo>
                  <a:cubicBezTo>
                    <a:pt x="286" y="0"/>
                    <a:pt x="302" y="3"/>
                    <a:pt x="314" y="12"/>
                  </a:cubicBezTo>
                  <a:cubicBezTo>
                    <a:pt x="325" y="19"/>
                    <a:pt x="330" y="30"/>
                    <a:pt x="330" y="44"/>
                  </a:cubicBezTo>
                  <a:cubicBezTo>
                    <a:pt x="330" y="55"/>
                    <a:pt x="326" y="64"/>
                    <a:pt x="318" y="73"/>
                  </a:cubicBezTo>
                  <a:cubicBezTo>
                    <a:pt x="311" y="79"/>
                    <a:pt x="303" y="84"/>
                    <a:pt x="293" y="87"/>
                  </a:cubicBezTo>
                  <a:cubicBezTo>
                    <a:pt x="293" y="87"/>
                    <a:pt x="293" y="87"/>
                    <a:pt x="293" y="87"/>
                  </a:cubicBezTo>
                  <a:cubicBezTo>
                    <a:pt x="307" y="89"/>
                    <a:pt x="318" y="94"/>
                    <a:pt x="326" y="103"/>
                  </a:cubicBezTo>
                  <a:cubicBezTo>
                    <a:pt x="334" y="111"/>
                    <a:pt x="338" y="121"/>
                    <a:pt x="338" y="133"/>
                  </a:cubicBezTo>
                  <a:cubicBezTo>
                    <a:pt x="338" y="150"/>
                    <a:pt x="331" y="164"/>
                    <a:pt x="319" y="174"/>
                  </a:cubicBezTo>
                  <a:close/>
                  <a:moveTo>
                    <a:pt x="141" y="163"/>
                  </a:moveTo>
                  <a:cubicBezTo>
                    <a:pt x="123" y="181"/>
                    <a:pt x="98" y="190"/>
                    <a:pt x="68" y="190"/>
                  </a:cubicBezTo>
                  <a:cubicBezTo>
                    <a:pt x="0" y="190"/>
                    <a:pt x="0" y="190"/>
                    <a:pt x="0" y="190"/>
                  </a:cubicBezTo>
                  <a:cubicBezTo>
                    <a:pt x="0" y="0"/>
                    <a:pt x="0" y="0"/>
                    <a:pt x="0" y="0"/>
                  </a:cubicBezTo>
                  <a:cubicBezTo>
                    <a:pt x="68" y="0"/>
                    <a:pt x="68" y="0"/>
                    <a:pt x="68" y="0"/>
                  </a:cubicBezTo>
                  <a:cubicBezTo>
                    <a:pt x="135" y="0"/>
                    <a:pt x="169" y="30"/>
                    <a:pt x="169" y="92"/>
                  </a:cubicBezTo>
                  <a:cubicBezTo>
                    <a:pt x="169" y="122"/>
                    <a:pt x="160" y="145"/>
                    <a:pt x="141"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2" name="Freeform 28"/>
            <p:cNvSpPr>
              <a:spLocks/>
            </p:cNvSpPr>
            <p:nvPr/>
          </p:nvSpPr>
          <p:spPr bwMode="auto">
            <a:xfrm>
              <a:off x="10459378" y="3105725"/>
              <a:ext cx="166736" cy="249226"/>
            </a:xfrm>
            <a:custGeom>
              <a:avLst/>
              <a:gdLst>
                <a:gd name="T0" fmla="*/ 21 w 81"/>
                <a:gd name="T1" fmla="*/ 0 h 121"/>
                <a:gd name="T2" fmla="*/ 0 w 81"/>
                <a:gd name="T3" fmla="*/ 0 h 121"/>
                <a:gd name="T4" fmla="*/ 0 w 81"/>
                <a:gd name="T5" fmla="*/ 121 h 121"/>
                <a:gd name="T6" fmla="*/ 21 w 81"/>
                <a:gd name="T7" fmla="*/ 121 h 121"/>
                <a:gd name="T8" fmla="*/ 65 w 81"/>
                <a:gd name="T9" fmla="*/ 104 h 121"/>
                <a:gd name="T10" fmla="*/ 81 w 81"/>
                <a:gd name="T11" fmla="*/ 59 h 121"/>
                <a:gd name="T12" fmla="*/ 66 w 81"/>
                <a:gd name="T13" fmla="*/ 16 h 121"/>
                <a:gd name="T14" fmla="*/ 21 w 8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1">
                  <a:moveTo>
                    <a:pt x="21" y="0"/>
                  </a:moveTo>
                  <a:cubicBezTo>
                    <a:pt x="0" y="0"/>
                    <a:pt x="0" y="0"/>
                    <a:pt x="0" y="0"/>
                  </a:cubicBezTo>
                  <a:cubicBezTo>
                    <a:pt x="0" y="121"/>
                    <a:pt x="0" y="121"/>
                    <a:pt x="0" y="121"/>
                  </a:cubicBezTo>
                  <a:cubicBezTo>
                    <a:pt x="21" y="121"/>
                    <a:pt x="21" y="121"/>
                    <a:pt x="21" y="121"/>
                  </a:cubicBezTo>
                  <a:cubicBezTo>
                    <a:pt x="40" y="121"/>
                    <a:pt x="55" y="115"/>
                    <a:pt x="65" y="104"/>
                  </a:cubicBezTo>
                  <a:cubicBezTo>
                    <a:pt x="76" y="93"/>
                    <a:pt x="81" y="78"/>
                    <a:pt x="81" y="59"/>
                  </a:cubicBezTo>
                  <a:cubicBezTo>
                    <a:pt x="81" y="41"/>
                    <a:pt x="76" y="27"/>
                    <a:pt x="66" y="16"/>
                  </a:cubicBezTo>
                  <a:cubicBezTo>
                    <a:pt x="55" y="6"/>
                    <a:pt x="40" y="0"/>
                    <a:pt x="21"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3" name="Freeform 29"/>
            <p:cNvSpPr>
              <a:spLocks/>
            </p:cNvSpPr>
            <p:nvPr/>
          </p:nvSpPr>
          <p:spPr bwMode="auto">
            <a:xfrm>
              <a:off x="10861298" y="3098704"/>
              <a:ext cx="96532" cy="93021"/>
            </a:xfrm>
            <a:custGeom>
              <a:avLst/>
              <a:gdLst>
                <a:gd name="T0" fmla="*/ 39 w 47"/>
                <a:gd name="T1" fmla="*/ 39 h 45"/>
                <a:gd name="T2" fmla="*/ 47 w 47"/>
                <a:gd name="T3" fmla="*/ 21 h 45"/>
                <a:gd name="T4" fmla="*/ 16 w 47"/>
                <a:gd name="T5" fmla="*/ 0 h 45"/>
                <a:gd name="T6" fmla="*/ 0 w 47"/>
                <a:gd name="T7" fmla="*/ 0 h 45"/>
                <a:gd name="T8" fmla="*/ 0 w 47"/>
                <a:gd name="T9" fmla="*/ 45 h 45"/>
                <a:gd name="T10" fmla="*/ 19 w 47"/>
                <a:gd name="T11" fmla="*/ 45 h 45"/>
                <a:gd name="T12" fmla="*/ 39 w 47"/>
                <a:gd name="T13" fmla="*/ 39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9" y="39"/>
                  </a:moveTo>
                  <a:cubicBezTo>
                    <a:pt x="44" y="34"/>
                    <a:pt x="47" y="28"/>
                    <a:pt x="47" y="21"/>
                  </a:cubicBezTo>
                  <a:cubicBezTo>
                    <a:pt x="47" y="7"/>
                    <a:pt x="37" y="0"/>
                    <a:pt x="16" y="0"/>
                  </a:cubicBezTo>
                  <a:cubicBezTo>
                    <a:pt x="0" y="0"/>
                    <a:pt x="0" y="0"/>
                    <a:pt x="0" y="0"/>
                  </a:cubicBezTo>
                  <a:cubicBezTo>
                    <a:pt x="0" y="45"/>
                    <a:pt x="0" y="45"/>
                    <a:pt x="0" y="45"/>
                  </a:cubicBezTo>
                  <a:cubicBezTo>
                    <a:pt x="19" y="45"/>
                    <a:pt x="19" y="45"/>
                    <a:pt x="19" y="45"/>
                  </a:cubicBezTo>
                  <a:cubicBezTo>
                    <a:pt x="27" y="45"/>
                    <a:pt x="34" y="43"/>
                    <a:pt x="39" y="39"/>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4" name="Freeform 30"/>
            <p:cNvSpPr>
              <a:spLocks/>
            </p:cNvSpPr>
            <p:nvPr/>
          </p:nvSpPr>
          <p:spPr bwMode="auto">
            <a:xfrm>
              <a:off x="10859544" y="3258419"/>
              <a:ext cx="114082" cy="101796"/>
            </a:xfrm>
            <a:custGeom>
              <a:avLst/>
              <a:gdLst>
                <a:gd name="T0" fmla="*/ 47 w 56"/>
                <a:gd name="T1" fmla="*/ 6 h 50"/>
                <a:gd name="T2" fmla="*/ 24 w 56"/>
                <a:gd name="T3" fmla="*/ 0 h 50"/>
                <a:gd name="T4" fmla="*/ 0 w 56"/>
                <a:gd name="T5" fmla="*/ 0 h 50"/>
                <a:gd name="T6" fmla="*/ 0 w 56"/>
                <a:gd name="T7" fmla="*/ 50 h 50"/>
                <a:gd name="T8" fmla="*/ 24 w 56"/>
                <a:gd name="T9" fmla="*/ 50 h 50"/>
                <a:gd name="T10" fmla="*/ 47 w 56"/>
                <a:gd name="T11" fmla="*/ 43 h 50"/>
                <a:gd name="T12" fmla="*/ 56 w 56"/>
                <a:gd name="T13" fmla="*/ 24 h 50"/>
                <a:gd name="T14" fmla="*/ 47 w 56"/>
                <a:gd name="T15" fmla="*/ 6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47" y="6"/>
                  </a:moveTo>
                  <a:cubicBezTo>
                    <a:pt x="42" y="2"/>
                    <a:pt x="34" y="0"/>
                    <a:pt x="24" y="0"/>
                  </a:cubicBezTo>
                  <a:cubicBezTo>
                    <a:pt x="0" y="0"/>
                    <a:pt x="0" y="0"/>
                    <a:pt x="0" y="0"/>
                  </a:cubicBezTo>
                  <a:cubicBezTo>
                    <a:pt x="0" y="50"/>
                    <a:pt x="0" y="50"/>
                    <a:pt x="0" y="50"/>
                  </a:cubicBezTo>
                  <a:cubicBezTo>
                    <a:pt x="24" y="50"/>
                    <a:pt x="24" y="50"/>
                    <a:pt x="24" y="50"/>
                  </a:cubicBezTo>
                  <a:cubicBezTo>
                    <a:pt x="34" y="50"/>
                    <a:pt x="42" y="48"/>
                    <a:pt x="47" y="43"/>
                  </a:cubicBezTo>
                  <a:cubicBezTo>
                    <a:pt x="53" y="38"/>
                    <a:pt x="56" y="32"/>
                    <a:pt x="56" y="24"/>
                  </a:cubicBezTo>
                  <a:cubicBezTo>
                    <a:pt x="56" y="17"/>
                    <a:pt x="53" y="11"/>
                    <a:pt x="47" y="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5" name="Freeform 31"/>
            <p:cNvSpPr>
              <a:spLocks/>
            </p:cNvSpPr>
            <p:nvPr/>
          </p:nvSpPr>
          <p:spPr bwMode="auto">
            <a:xfrm>
              <a:off x="10297907" y="5433006"/>
              <a:ext cx="840700" cy="245717"/>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6" name="Freeform 32"/>
            <p:cNvSpPr>
              <a:spLocks noEditPoints="1"/>
            </p:cNvSpPr>
            <p:nvPr/>
          </p:nvSpPr>
          <p:spPr bwMode="auto">
            <a:xfrm>
              <a:off x="10076762" y="4492265"/>
              <a:ext cx="1286500" cy="940741"/>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7" name="Freeform 33"/>
            <p:cNvSpPr>
              <a:spLocks/>
            </p:cNvSpPr>
            <p:nvPr/>
          </p:nvSpPr>
          <p:spPr bwMode="auto">
            <a:xfrm>
              <a:off x="10173293" y="4590390"/>
              <a:ext cx="1097454" cy="748590"/>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8" name="Freeform 34"/>
            <p:cNvSpPr>
              <a:spLocks/>
            </p:cNvSpPr>
            <p:nvPr/>
          </p:nvSpPr>
          <p:spPr bwMode="auto">
            <a:xfrm>
              <a:off x="10173294" y="4590551"/>
              <a:ext cx="1089927" cy="74241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9" name="Freeform 35"/>
            <p:cNvSpPr>
              <a:spLocks/>
            </p:cNvSpPr>
            <p:nvPr/>
          </p:nvSpPr>
          <p:spPr bwMode="auto">
            <a:xfrm>
              <a:off x="10076762" y="4492265"/>
              <a:ext cx="1207519" cy="940741"/>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0" name="Freeform 36"/>
            <p:cNvSpPr>
              <a:spLocks/>
            </p:cNvSpPr>
            <p:nvPr/>
          </p:nvSpPr>
          <p:spPr bwMode="auto">
            <a:xfrm>
              <a:off x="10173294" y="4590551"/>
              <a:ext cx="996905" cy="742413"/>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1" name="Rectangle 37"/>
            <p:cNvSpPr>
              <a:spLocks noChangeArrowheads="1"/>
            </p:cNvSpPr>
            <p:nvPr/>
          </p:nvSpPr>
          <p:spPr bwMode="auto">
            <a:xfrm>
              <a:off x="10297907" y="5601497"/>
              <a:ext cx="840700" cy="77225"/>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2" name="Oval 38"/>
            <p:cNvSpPr>
              <a:spLocks noChangeArrowheads="1"/>
            </p:cNvSpPr>
            <p:nvPr/>
          </p:nvSpPr>
          <p:spPr bwMode="auto">
            <a:xfrm>
              <a:off x="10696318" y="4527367"/>
              <a:ext cx="35103" cy="36857"/>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3" name="Freeform 39"/>
            <p:cNvSpPr>
              <a:spLocks/>
            </p:cNvSpPr>
            <p:nvPr/>
          </p:nvSpPr>
          <p:spPr bwMode="auto">
            <a:xfrm>
              <a:off x="10485704" y="4676552"/>
              <a:ext cx="463350" cy="272043"/>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4" name="Freeform 40"/>
            <p:cNvSpPr>
              <a:spLocks/>
            </p:cNvSpPr>
            <p:nvPr/>
          </p:nvSpPr>
          <p:spPr bwMode="auto">
            <a:xfrm>
              <a:off x="10454112" y="4860840"/>
              <a:ext cx="238695" cy="407186"/>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5" name="Freeform 41"/>
            <p:cNvSpPr>
              <a:spLocks/>
            </p:cNvSpPr>
            <p:nvPr/>
          </p:nvSpPr>
          <p:spPr bwMode="auto">
            <a:xfrm>
              <a:off x="10743706" y="4862594"/>
              <a:ext cx="238695" cy="40543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6" name="Freeform 42"/>
            <p:cNvSpPr>
              <a:spLocks/>
            </p:cNvSpPr>
            <p:nvPr/>
          </p:nvSpPr>
          <p:spPr bwMode="auto">
            <a:xfrm>
              <a:off x="7416007" y="4748511"/>
              <a:ext cx="1232091" cy="863517"/>
            </a:xfrm>
            <a:custGeom>
              <a:avLst/>
              <a:gdLst>
                <a:gd name="T0" fmla="*/ 0 w 599"/>
                <a:gd name="T1" fmla="*/ 398 h 420"/>
                <a:gd name="T2" fmla="*/ 22 w 599"/>
                <a:gd name="T3" fmla="*/ 420 h 420"/>
                <a:gd name="T4" fmla="*/ 577 w 599"/>
                <a:gd name="T5" fmla="*/ 420 h 420"/>
                <a:gd name="T6" fmla="*/ 599 w 599"/>
                <a:gd name="T7" fmla="*/ 398 h 420"/>
                <a:gd name="T8" fmla="*/ 599 w 599"/>
                <a:gd name="T9" fmla="*/ 0 h 420"/>
                <a:gd name="T10" fmla="*/ 0 w 599"/>
                <a:gd name="T11" fmla="*/ 0 h 420"/>
                <a:gd name="T12" fmla="*/ 0 w 599"/>
                <a:gd name="T13" fmla="*/ 398 h 420"/>
              </a:gdLst>
              <a:ahLst/>
              <a:cxnLst>
                <a:cxn ang="0">
                  <a:pos x="T0" y="T1"/>
                </a:cxn>
                <a:cxn ang="0">
                  <a:pos x="T2" y="T3"/>
                </a:cxn>
                <a:cxn ang="0">
                  <a:pos x="T4" y="T5"/>
                </a:cxn>
                <a:cxn ang="0">
                  <a:pos x="T6" y="T7"/>
                </a:cxn>
                <a:cxn ang="0">
                  <a:pos x="T8" y="T9"/>
                </a:cxn>
                <a:cxn ang="0">
                  <a:pos x="T10" y="T11"/>
                </a:cxn>
                <a:cxn ang="0">
                  <a:pos x="T12" y="T13"/>
                </a:cxn>
              </a:cxnLst>
              <a:rect l="0" t="0" r="r" b="b"/>
              <a:pathLst>
                <a:path w="599" h="420">
                  <a:moveTo>
                    <a:pt x="0" y="398"/>
                  </a:moveTo>
                  <a:cubicBezTo>
                    <a:pt x="0" y="410"/>
                    <a:pt x="10" y="420"/>
                    <a:pt x="22" y="420"/>
                  </a:cubicBezTo>
                  <a:cubicBezTo>
                    <a:pt x="577" y="420"/>
                    <a:pt x="577" y="420"/>
                    <a:pt x="577" y="420"/>
                  </a:cubicBezTo>
                  <a:cubicBezTo>
                    <a:pt x="589" y="420"/>
                    <a:pt x="599" y="410"/>
                    <a:pt x="599" y="398"/>
                  </a:cubicBezTo>
                  <a:cubicBezTo>
                    <a:pt x="599" y="0"/>
                    <a:pt x="599" y="0"/>
                    <a:pt x="599" y="0"/>
                  </a:cubicBezTo>
                  <a:cubicBezTo>
                    <a:pt x="0" y="0"/>
                    <a:pt x="0" y="0"/>
                    <a:pt x="0" y="0"/>
                  </a:cubicBezTo>
                  <a:cubicBezTo>
                    <a:pt x="0" y="398"/>
                    <a:pt x="0" y="398"/>
                    <a:pt x="0" y="39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7" name="Freeform 43"/>
            <p:cNvSpPr>
              <a:spLocks/>
            </p:cNvSpPr>
            <p:nvPr/>
          </p:nvSpPr>
          <p:spPr bwMode="auto">
            <a:xfrm>
              <a:off x="7416007" y="4560714"/>
              <a:ext cx="1232091" cy="187797"/>
            </a:xfrm>
            <a:custGeom>
              <a:avLst/>
              <a:gdLst>
                <a:gd name="T0" fmla="*/ 577 w 599"/>
                <a:gd name="T1" fmla="*/ 0 h 91"/>
                <a:gd name="T2" fmla="*/ 22 w 599"/>
                <a:gd name="T3" fmla="*/ 0 h 91"/>
                <a:gd name="T4" fmla="*/ 0 w 599"/>
                <a:gd name="T5" fmla="*/ 22 h 91"/>
                <a:gd name="T6" fmla="*/ 0 w 599"/>
                <a:gd name="T7" fmla="*/ 91 h 91"/>
                <a:gd name="T8" fmla="*/ 599 w 599"/>
                <a:gd name="T9" fmla="*/ 91 h 91"/>
                <a:gd name="T10" fmla="*/ 599 w 599"/>
                <a:gd name="T11" fmla="*/ 22 h 91"/>
                <a:gd name="T12" fmla="*/ 577 w 5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99" h="91">
                  <a:moveTo>
                    <a:pt x="577" y="0"/>
                  </a:moveTo>
                  <a:cubicBezTo>
                    <a:pt x="22" y="0"/>
                    <a:pt x="22" y="0"/>
                    <a:pt x="22" y="0"/>
                  </a:cubicBezTo>
                  <a:cubicBezTo>
                    <a:pt x="10" y="0"/>
                    <a:pt x="0" y="10"/>
                    <a:pt x="0" y="22"/>
                  </a:cubicBezTo>
                  <a:cubicBezTo>
                    <a:pt x="0" y="91"/>
                    <a:pt x="0" y="91"/>
                    <a:pt x="0" y="91"/>
                  </a:cubicBezTo>
                  <a:cubicBezTo>
                    <a:pt x="599" y="91"/>
                    <a:pt x="599" y="91"/>
                    <a:pt x="599" y="91"/>
                  </a:cubicBezTo>
                  <a:cubicBezTo>
                    <a:pt x="599" y="22"/>
                    <a:pt x="599" y="22"/>
                    <a:pt x="599" y="22"/>
                  </a:cubicBezTo>
                  <a:cubicBezTo>
                    <a:pt x="599" y="10"/>
                    <a:pt x="589" y="0"/>
                    <a:pt x="577"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8" name="Rectangle 44"/>
            <p:cNvSpPr>
              <a:spLocks noChangeArrowheads="1"/>
            </p:cNvSpPr>
            <p:nvPr/>
          </p:nvSpPr>
          <p:spPr bwMode="auto">
            <a:xfrm>
              <a:off x="7779316" y="5017045"/>
              <a:ext cx="228165" cy="138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9" name="Rectangle 45"/>
            <p:cNvSpPr>
              <a:spLocks noChangeArrowheads="1"/>
            </p:cNvSpPr>
            <p:nvPr/>
          </p:nvSpPr>
          <p:spPr bwMode="auto">
            <a:xfrm>
              <a:off x="7779316" y="5017045"/>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0" name="Rectangle 46"/>
            <p:cNvSpPr>
              <a:spLocks noChangeArrowheads="1"/>
            </p:cNvSpPr>
            <p:nvPr/>
          </p:nvSpPr>
          <p:spPr bwMode="auto">
            <a:xfrm>
              <a:off x="7779316"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1" name="Rectangle 47"/>
            <p:cNvSpPr>
              <a:spLocks noChangeArrowheads="1"/>
            </p:cNvSpPr>
            <p:nvPr/>
          </p:nvSpPr>
          <p:spPr bwMode="auto">
            <a:xfrm>
              <a:off x="7779316" y="4834512"/>
              <a:ext cx="228165" cy="1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2" name="Rectangle 48"/>
            <p:cNvSpPr>
              <a:spLocks noChangeArrowheads="1"/>
            </p:cNvSpPr>
            <p:nvPr/>
          </p:nvSpPr>
          <p:spPr bwMode="auto">
            <a:xfrm>
              <a:off x="7779316" y="5199576"/>
              <a:ext cx="228165" cy="13865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3" name="Rectangle 49"/>
            <p:cNvSpPr>
              <a:spLocks noChangeArrowheads="1"/>
            </p:cNvSpPr>
            <p:nvPr/>
          </p:nvSpPr>
          <p:spPr bwMode="auto">
            <a:xfrm>
              <a:off x="7779316" y="5199576"/>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4" name="Rectangle 50"/>
            <p:cNvSpPr>
              <a:spLocks noChangeArrowheads="1"/>
            </p:cNvSpPr>
            <p:nvPr/>
          </p:nvSpPr>
          <p:spPr bwMode="auto">
            <a:xfrm>
              <a:off x="8053114" y="5199576"/>
              <a:ext cx="228165" cy="13865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5" name="Rectangle 51"/>
            <p:cNvSpPr>
              <a:spLocks noChangeArrowheads="1"/>
            </p:cNvSpPr>
            <p:nvPr/>
          </p:nvSpPr>
          <p:spPr bwMode="auto">
            <a:xfrm>
              <a:off x="8053114" y="5017045"/>
              <a:ext cx="228165" cy="138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6" name="Rectangle 52"/>
            <p:cNvSpPr>
              <a:spLocks noChangeArrowheads="1"/>
            </p:cNvSpPr>
            <p:nvPr/>
          </p:nvSpPr>
          <p:spPr bwMode="auto">
            <a:xfrm>
              <a:off x="8053114" y="5017045"/>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7" name="Rectangle 53"/>
            <p:cNvSpPr>
              <a:spLocks noChangeArrowheads="1"/>
            </p:cNvSpPr>
            <p:nvPr/>
          </p:nvSpPr>
          <p:spPr bwMode="auto">
            <a:xfrm>
              <a:off x="8053114"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8" name="Rectangle 54"/>
            <p:cNvSpPr>
              <a:spLocks noChangeArrowheads="1"/>
            </p:cNvSpPr>
            <p:nvPr/>
          </p:nvSpPr>
          <p:spPr bwMode="auto">
            <a:xfrm>
              <a:off x="8053114" y="4834512"/>
              <a:ext cx="228165" cy="1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9" name="Rectangle 55"/>
            <p:cNvSpPr>
              <a:spLocks noChangeArrowheads="1"/>
            </p:cNvSpPr>
            <p:nvPr/>
          </p:nvSpPr>
          <p:spPr bwMode="auto">
            <a:xfrm>
              <a:off x="7507274"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0" name="Rectangle 56"/>
            <p:cNvSpPr>
              <a:spLocks noChangeArrowheads="1"/>
            </p:cNvSpPr>
            <p:nvPr/>
          </p:nvSpPr>
          <p:spPr bwMode="auto">
            <a:xfrm>
              <a:off x="7507274" y="4834512"/>
              <a:ext cx="228165" cy="1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1" name="Rectangle 57"/>
            <p:cNvSpPr>
              <a:spLocks noChangeArrowheads="1"/>
            </p:cNvSpPr>
            <p:nvPr/>
          </p:nvSpPr>
          <p:spPr bwMode="auto">
            <a:xfrm>
              <a:off x="7507274" y="5017045"/>
              <a:ext cx="228165" cy="138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2" name="Rectangle 58"/>
            <p:cNvSpPr>
              <a:spLocks noChangeArrowheads="1"/>
            </p:cNvSpPr>
            <p:nvPr/>
          </p:nvSpPr>
          <p:spPr bwMode="auto">
            <a:xfrm>
              <a:off x="7507274" y="5017045"/>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3" name="Rectangle 59"/>
            <p:cNvSpPr>
              <a:spLocks noChangeArrowheads="1"/>
            </p:cNvSpPr>
            <p:nvPr/>
          </p:nvSpPr>
          <p:spPr bwMode="auto">
            <a:xfrm>
              <a:off x="7507274" y="5199576"/>
              <a:ext cx="228165" cy="13865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4" name="Rectangle 60"/>
            <p:cNvSpPr>
              <a:spLocks noChangeArrowheads="1"/>
            </p:cNvSpPr>
            <p:nvPr/>
          </p:nvSpPr>
          <p:spPr bwMode="auto">
            <a:xfrm>
              <a:off x="7507274" y="5199576"/>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5" name="Rectangle 61"/>
            <p:cNvSpPr>
              <a:spLocks noChangeArrowheads="1"/>
            </p:cNvSpPr>
            <p:nvPr/>
          </p:nvSpPr>
          <p:spPr bwMode="auto">
            <a:xfrm>
              <a:off x="7507274" y="5383863"/>
              <a:ext cx="228165" cy="13514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6" name="Rectangle 62"/>
            <p:cNvSpPr>
              <a:spLocks noChangeArrowheads="1"/>
            </p:cNvSpPr>
            <p:nvPr/>
          </p:nvSpPr>
          <p:spPr bwMode="auto">
            <a:xfrm>
              <a:off x="7507274" y="5383863"/>
              <a:ext cx="228165" cy="13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7" name="Rectangle 63"/>
            <p:cNvSpPr>
              <a:spLocks noChangeArrowheads="1"/>
            </p:cNvSpPr>
            <p:nvPr/>
          </p:nvSpPr>
          <p:spPr bwMode="auto">
            <a:xfrm>
              <a:off x="7779316" y="5383863"/>
              <a:ext cx="228165" cy="13514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8" name="Rectangle 64"/>
            <p:cNvSpPr>
              <a:spLocks noChangeArrowheads="1"/>
            </p:cNvSpPr>
            <p:nvPr/>
          </p:nvSpPr>
          <p:spPr bwMode="auto">
            <a:xfrm>
              <a:off x="8053114" y="5383863"/>
              <a:ext cx="228165" cy="13514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9" name="Rectangle 65"/>
            <p:cNvSpPr>
              <a:spLocks noChangeArrowheads="1"/>
            </p:cNvSpPr>
            <p:nvPr/>
          </p:nvSpPr>
          <p:spPr bwMode="auto">
            <a:xfrm>
              <a:off x="8328668" y="5199576"/>
              <a:ext cx="228165" cy="13865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0" name="Rectangle 66"/>
            <p:cNvSpPr>
              <a:spLocks noChangeArrowheads="1"/>
            </p:cNvSpPr>
            <p:nvPr/>
          </p:nvSpPr>
          <p:spPr bwMode="auto">
            <a:xfrm>
              <a:off x="8328668" y="5017045"/>
              <a:ext cx="228165" cy="138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1" name="Rectangle 67"/>
            <p:cNvSpPr>
              <a:spLocks noChangeArrowheads="1"/>
            </p:cNvSpPr>
            <p:nvPr/>
          </p:nvSpPr>
          <p:spPr bwMode="auto">
            <a:xfrm>
              <a:off x="8328668"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2" name="Rectangle 68"/>
            <p:cNvSpPr>
              <a:spLocks noChangeArrowheads="1"/>
            </p:cNvSpPr>
            <p:nvPr/>
          </p:nvSpPr>
          <p:spPr bwMode="auto">
            <a:xfrm>
              <a:off x="8328668" y="5383863"/>
              <a:ext cx="228165" cy="13514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3" name="Freeform 69"/>
            <p:cNvSpPr>
              <a:spLocks noEditPoints="1"/>
            </p:cNvSpPr>
            <p:nvPr/>
          </p:nvSpPr>
          <p:spPr bwMode="auto">
            <a:xfrm>
              <a:off x="7454620" y="4560714"/>
              <a:ext cx="1037274" cy="0"/>
            </a:xfrm>
            <a:custGeom>
              <a:avLst/>
              <a:gdLst>
                <a:gd name="T0" fmla="*/ 140 w 504"/>
                <a:gd name="T1" fmla="*/ 5 w 504"/>
                <a:gd name="T2" fmla="*/ 0 w 504"/>
                <a:gd name="T3" fmla="*/ 3 w 504"/>
                <a:gd name="T4" fmla="*/ 140 w 504"/>
                <a:gd name="T5" fmla="*/ 140 w 504"/>
                <a:gd name="T6" fmla="*/ 504 w 504"/>
                <a:gd name="T7" fmla="*/ 159 w 504"/>
                <a:gd name="T8" fmla="*/ 159 w 504"/>
                <a:gd name="T9" fmla="*/ 503 w 504"/>
                <a:gd name="T10" fmla="*/ 504 w 50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504">
                  <a:moveTo>
                    <a:pt x="140" y="0"/>
                  </a:moveTo>
                  <a:cubicBezTo>
                    <a:pt x="5" y="0"/>
                    <a:pt x="5" y="0"/>
                    <a:pt x="5" y="0"/>
                  </a:cubicBezTo>
                  <a:cubicBezTo>
                    <a:pt x="3" y="0"/>
                    <a:pt x="1" y="0"/>
                    <a:pt x="0" y="0"/>
                  </a:cubicBezTo>
                  <a:cubicBezTo>
                    <a:pt x="1" y="0"/>
                    <a:pt x="2" y="0"/>
                    <a:pt x="3" y="0"/>
                  </a:cubicBezTo>
                  <a:cubicBezTo>
                    <a:pt x="140" y="0"/>
                    <a:pt x="140" y="0"/>
                    <a:pt x="140" y="0"/>
                  </a:cubicBezTo>
                  <a:cubicBezTo>
                    <a:pt x="140" y="0"/>
                    <a:pt x="140" y="0"/>
                    <a:pt x="140" y="0"/>
                  </a:cubicBezTo>
                  <a:moveTo>
                    <a:pt x="504" y="0"/>
                  </a:moveTo>
                  <a:cubicBezTo>
                    <a:pt x="159" y="0"/>
                    <a:pt x="159" y="0"/>
                    <a:pt x="159" y="0"/>
                  </a:cubicBezTo>
                  <a:cubicBezTo>
                    <a:pt x="159" y="0"/>
                    <a:pt x="159" y="0"/>
                    <a:pt x="159" y="0"/>
                  </a:cubicBezTo>
                  <a:cubicBezTo>
                    <a:pt x="503" y="0"/>
                    <a:pt x="503" y="0"/>
                    <a:pt x="503" y="0"/>
                  </a:cubicBezTo>
                  <a:cubicBezTo>
                    <a:pt x="504" y="0"/>
                    <a:pt x="504" y="0"/>
                    <a:pt x="504"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4" name="Freeform 70"/>
            <p:cNvSpPr>
              <a:spLocks/>
            </p:cNvSpPr>
            <p:nvPr/>
          </p:nvSpPr>
          <p:spPr bwMode="auto">
            <a:xfrm>
              <a:off x="7742458" y="4560714"/>
              <a:ext cx="40367" cy="0"/>
            </a:xfrm>
            <a:custGeom>
              <a:avLst/>
              <a:gdLst>
                <a:gd name="T0" fmla="*/ 19 w 19"/>
                <a:gd name="T1" fmla="*/ 0 w 19"/>
                <a:gd name="T2" fmla="*/ 0 w 19"/>
                <a:gd name="T3" fmla="*/ 19 w 19"/>
                <a:gd name="T4" fmla="*/ 19 w 19"/>
              </a:gdLst>
              <a:ahLst/>
              <a:cxnLst>
                <a:cxn ang="0">
                  <a:pos x="T0" y="0"/>
                </a:cxn>
                <a:cxn ang="0">
                  <a:pos x="T1" y="0"/>
                </a:cxn>
                <a:cxn ang="0">
                  <a:pos x="T2" y="0"/>
                </a:cxn>
                <a:cxn ang="0">
                  <a:pos x="T3" y="0"/>
                </a:cxn>
                <a:cxn ang="0">
                  <a:pos x="T4" y="0"/>
                </a:cxn>
              </a:cxnLst>
              <a:rect l="0" t="0" r="r" b="b"/>
              <a:pathLst>
                <a:path w="19">
                  <a:moveTo>
                    <a:pt x="19" y="0"/>
                  </a:moveTo>
                  <a:cubicBezTo>
                    <a:pt x="0" y="0"/>
                    <a:pt x="0" y="0"/>
                    <a:pt x="0" y="0"/>
                  </a:cubicBezTo>
                  <a:cubicBezTo>
                    <a:pt x="0" y="0"/>
                    <a:pt x="0" y="0"/>
                    <a:pt x="0" y="0"/>
                  </a:cubicBezTo>
                  <a:cubicBezTo>
                    <a:pt x="19" y="0"/>
                    <a:pt x="19" y="0"/>
                    <a:pt x="19" y="0"/>
                  </a:cubicBezTo>
                  <a:cubicBezTo>
                    <a:pt x="19" y="0"/>
                    <a:pt x="19" y="0"/>
                    <a:pt x="19" y="0"/>
                  </a:cubicBezTo>
                </a:path>
              </a:pathLst>
            </a:custGeom>
            <a:solidFill>
              <a:srgbClr val="89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5" name="Freeform 71"/>
            <p:cNvSpPr>
              <a:spLocks/>
            </p:cNvSpPr>
            <p:nvPr/>
          </p:nvSpPr>
          <p:spPr bwMode="auto">
            <a:xfrm>
              <a:off x="7458130" y="5612028"/>
              <a:ext cx="61429" cy="0"/>
            </a:xfrm>
            <a:custGeom>
              <a:avLst/>
              <a:gdLst>
                <a:gd name="T0" fmla="*/ 0 w 30"/>
                <a:gd name="T1" fmla="*/ 4 w 30"/>
                <a:gd name="T2" fmla="*/ 30 w 30"/>
                <a:gd name="T3" fmla="*/ 30 w 30"/>
                <a:gd name="T4" fmla="*/ 2 w 30"/>
                <a:gd name="T5" fmla="*/ 0 w 30"/>
              </a:gdLst>
              <a:ahLst/>
              <a:cxnLst>
                <a:cxn ang="0">
                  <a:pos x="T0" y="0"/>
                </a:cxn>
                <a:cxn ang="0">
                  <a:pos x="T1" y="0"/>
                </a:cxn>
                <a:cxn ang="0">
                  <a:pos x="T2" y="0"/>
                </a:cxn>
                <a:cxn ang="0">
                  <a:pos x="T3" y="0"/>
                </a:cxn>
                <a:cxn ang="0">
                  <a:pos x="T4" y="0"/>
                </a:cxn>
                <a:cxn ang="0">
                  <a:pos x="T5" y="0"/>
                </a:cxn>
              </a:cxnLst>
              <a:rect l="0" t="0" r="r" b="b"/>
              <a:pathLst>
                <a:path w="30">
                  <a:moveTo>
                    <a:pt x="0" y="0"/>
                  </a:moveTo>
                  <a:cubicBezTo>
                    <a:pt x="1" y="0"/>
                    <a:pt x="2" y="0"/>
                    <a:pt x="4" y="0"/>
                  </a:cubicBezTo>
                  <a:cubicBezTo>
                    <a:pt x="30" y="0"/>
                    <a:pt x="30" y="0"/>
                    <a:pt x="30" y="0"/>
                  </a:cubicBezTo>
                  <a:cubicBezTo>
                    <a:pt x="30" y="0"/>
                    <a:pt x="30" y="0"/>
                    <a:pt x="30" y="0"/>
                  </a:cubicBezTo>
                  <a:cubicBezTo>
                    <a:pt x="2" y="0"/>
                    <a:pt x="2" y="0"/>
                    <a:pt x="2" y="0"/>
                  </a:cubicBezTo>
                  <a:cubicBezTo>
                    <a:pt x="1" y="0"/>
                    <a:pt x="0" y="0"/>
                    <a:pt x="0"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6" name="Freeform 72"/>
            <p:cNvSpPr>
              <a:spLocks noEditPoints="1"/>
            </p:cNvSpPr>
            <p:nvPr/>
          </p:nvSpPr>
          <p:spPr bwMode="auto">
            <a:xfrm>
              <a:off x="7416007" y="4748511"/>
              <a:ext cx="900375" cy="863517"/>
            </a:xfrm>
            <a:custGeom>
              <a:avLst/>
              <a:gdLst>
                <a:gd name="T0" fmla="*/ 44 w 438"/>
                <a:gd name="T1" fmla="*/ 287 h 420"/>
                <a:gd name="T2" fmla="*/ 44 w 438"/>
                <a:gd name="T3" fmla="*/ 220 h 420"/>
                <a:gd name="T4" fmla="*/ 155 w 438"/>
                <a:gd name="T5" fmla="*/ 220 h 420"/>
                <a:gd name="T6" fmla="*/ 155 w 438"/>
                <a:gd name="T7" fmla="*/ 287 h 420"/>
                <a:gd name="T8" fmla="*/ 44 w 438"/>
                <a:gd name="T9" fmla="*/ 287 h 420"/>
                <a:gd name="T10" fmla="*/ 44 w 438"/>
                <a:gd name="T11" fmla="*/ 198 h 420"/>
                <a:gd name="T12" fmla="*/ 44 w 438"/>
                <a:gd name="T13" fmla="*/ 131 h 420"/>
                <a:gd name="T14" fmla="*/ 155 w 438"/>
                <a:gd name="T15" fmla="*/ 131 h 420"/>
                <a:gd name="T16" fmla="*/ 155 w 438"/>
                <a:gd name="T17" fmla="*/ 198 h 420"/>
                <a:gd name="T18" fmla="*/ 44 w 438"/>
                <a:gd name="T19" fmla="*/ 198 h 420"/>
                <a:gd name="T20" fmla="*/ 44 w 438"/>
                <a:gd name="T21" fmla="*/ 109 h 420"/>
                <a:gd name="T22" fmla="*/ 44 w 438"/>
                <a:gd name="T23" fmla="*/ 42 h 420"/>
                <a:gd name="T24" fmla="*/ 155 w 438"/>
                <a:gd name="T25" fmla="*/ 42 h 420"/>
                <a:gd name="T26" fmla="*/ 155 w 438"/>
                <a:gd name="T27" fmla="*/ 109 h 420"/>
                <a:gd name="T28" fmla="*/ 44 w 438"/>
                <a:gd name="T29" fmla="*/ 109 h 420"/>
                <a:gd name="T30" fmla="*/ 177 w 438"/>
                <a:gd name="T31" fmla="*/ 109 h 420"/>
                <a:gd name="T32" fmla="*/ 177 w 438"/>
                <a:gd name="T33" fmla="*/ 42 h 420"/>
                <a:gd name="T34" fmla="*/ 288 w 438"/>
                <a:gd name="T35" fmla="*/ 42 h 420"/>
                <a:gd name="T36" fmla="*/ 288 w 438"/>
                <a:gd name="T37" fmla="*/ 109 h 420"/>
                <a:gd name="T38" fmla="*/ 177 w 438"/>
                <a:gd name="T39" fmla="*/ 109 h 420"/>
                <a:gd name="T40" fmla="*/ 438 w 438"/>
                <a:gd name="T41" fmla="*/ 0 h 420"/>
                <a:gd name="T42" fmla="*/ 0 w 438"/>
                <a:gd name="T43" fmla="*/ 0 h 420"/>
                <a:gd name="T44" fmla="*/ 0 w 438"/>
                <a:gd name="T45" fmla="*/ 20 h 420"/>
                <a:gd name="T46" fmla="*/ 0 w 438"/>
                <a:gd name="T47" fmla="*/ 60 h 420"/>
                <a:gd name="T48" fmla="*/ 0 w 438"/>
                <a:gd name="T49" fmla="*/ 396 h 420"/>
                <a:gd name="T50" fmla="*/ 20 w 438"/>
                <a:gd name="T51" fmla="*/ 420 h 420"/>
                <a:gd name="T52" fmla="*/ 22 w 438"/>
                <a:gd name="T53" fmla="*/ 420 h 420"/>
                <a:gd name="T54" fmla="*/ 50 w 438"/>
                <a:gd name="T55" fmla="*/ 420 h 420"/>
                <a:gd name="T56" fmla="*/ 91 w 438"/>
                <a:gd name="T57" fmla="*/ 375 h 420"/>
                <a:gd name="T58" fmla="*/ 44 w 438"/>
                <a:gd name="T59" fmla="*/ 375 h 420"/>
                <a:gd name="T60" fmla="*/ 44 w 438"/>
                <a:gd name="T61" fmla="*/ 309 h 420"/>
                <a:gd name="T62" fmla="*/ 153 w 438"/>
                <a:gd name="T63" fmla="*/ 309 h 420"/>
                <a:gd name="T64" fmla="*/ 177 w 438"/>
                <a:gd name="T65" fmla="*/ 282 h 420"/>
                <a:gd name="T66" fmla="*/ 177 w 438"/>
                <a:gd name="T67" fmla="*/ 220 h 420"/>
                <a:gd name="T68" fmla="*/ 235 w 438"/>
                <a:gd name="T69" fmla="*/ 220 h 420"/>
                <a:gd name="T70" fmla="*/ 255 w 438"/>
                <a:gd name="T71" fmla="*/ 198 h 420"/>
                <a:gd name="T72" fmla="*/ 177 w 438"/>
                <a:gd name="T73" fmla="*/ 198 h 420"/>
                <a:gd name="T74" fmla="*/ 177 w 438"/>
                <a:gd name="T75" fmla="*/ 131 h 420"/>
                <a:gd name="T76" fmla="*/ 288 w 438"/>
                <a:gd name="T77" fmla="*/ 131 h 420"/>
                <a:gd name="T78" fmla="*/ 288 w 438"/>
                <a:gd name="T79" fmla="*/ 162 h 420"/>
                <a:gd name="T80" fmla="*/ 310 w 438"/>
                <a:gd name="T81" fmla="*/ 138 h 420"/>
                <a:gd name="T82" fmla="*/ 310 w 438"/>
                <a:gd name="T83" fmla="*/ 131 h 420"/>
                <a:gd name="T84" fmla="*/ 317 w 438"/>
                <a:gd name="T85" fmla="*/ 131 h 420"/>
                <a:gd name="T86" fmla="*/ 338 w 438"/>
                <a:gd name="T87" fmla="*/ 109 h 420"/>
                <a:gd name="T88" fmla="*/ 310 w 438"/>
                <a:gd name="T89" fmla="*/ 109 h 420"/>
                <a:gd name="T90" fmla="*/ 310 w 438"/>
                <a:gd name="T91" fmla="*/ 42 h 420"/>
                <a:gd name="T92" fmla="*/ 399 w 438"/>
                <a:gd name="T93" fmla="*/ 42 h 420"/>
                <a:gd name="T94" fmla="*/ 438 w 438"/>
                <a:gd name="T9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420">
                  <a:moveTo>
                    <a:pt x="44" y="287"/>
                  </a:moveTo>
                  <a:cubicBezTo>
                    <a:pt x="44" y="220"/>
                    <a:pt x="44" y="220"/>
                    <a:pt x="44" y="220"/>
                  </a:cubicBezTo>
                  <a:cubicBezTo>
                    <a:pt x="155" y="220"/>
                    <a:pt x="155" y="220"/>
                    <a:pt x="155" y="220"/>
                  </a:cubicBezTo>
                  <a:cubicBezTo>
                    <a:pt x="155" y="287"/>
                    <a:pt x="155" y="287"/>
                    <a:pt x="155" y="287"/>
                  </a:cubicBezTo>
                  <a:cubicBezTo>
                    <a:pt x="44" y="287"/>
                    <a:pt x="44" y="287"/>
                    <a:pt x="44" y="287"/>
                  </a:cubicBezTo>
                  <a:moveTo>
                    <a:pt x="44" y="198"/>
                  </a:moveTo>
                  <a:cubicBezTo>
                    <a:pt x="44" y="131"/>
                    <a:pt x="44" y="131"/>
                    <a:pt x="44" y="131"/>
                  </a:cubicBezTo>
                  <a:cubicBezTo>
                    <a:pt x="155" y="131"/>
                    <a:pt x="155" y="131"/>
                    <a:pt x="155" y="131"/>
                  </a:cubicBezTo>
                  <a:cubicBezTo>
                    <a:pt x="155" y="198"/>
                    <a:pt x="155" y="198"/>
                    <a:pt x="155" y="198"/>
                  </a:cubicBezTo>
                  <a:cubicBezTo>
                    <a:pt x="44" y="198"/>
                    <a:pt x="44" y="198"/>
                    <a:pt x="44" y="198"/>
                  </a:cubicBezTo>
                  <a:moveTo>
                    <a:pt x="44" y="109"/>
                  </a:moveTo>
                  <a:cubicBezTo>
                    <a:pt x="44" y="42"/>
                    <a:pt x="44" y="42"/>
                    <a:pt x="44" y="42"/>
                  </a:cubicBezTo>
                  <a:cubicBezTo>
                    <a:pt x="155" y="42"/>
                    <a:pt x="155" y="42"/>
                    <a:pt x="155" y="42"/>
                  </a:cubicBezTo>
                  <a:cubicBezTo>
                    <a:pt x="155" y="109"/>
                    <a:pt x="155" y="109"/>
                    <a:pt x="155" y="109"/>
                  </a:cubicBezTo>
                  <a:cubicBezTo>
                    <a:pt x="44" y="109"/>
                    <a:pt x="44" y="109"/>
                    <a:pt x="44" y="109"/>
                  </a:cubicBezTo>
                  <a:moveTo>
                    <a:pt x="177" y="109"/>
                  </a:moveTo>
                  <a:cubicBezTo>
                    <a:pt x="177" y="42"/>
                    <a:pt x="177" y="42"/>
                    <a:pt x="177" y="42"/>
                  </a:cubicBezTo>
                  <a:cubicBezTo>
                    <a:pt x="288" y="42"/>
                    <a:pt x="288" y="42"/>
                    <a:pt x="288" y="42"/>
                  </a:cubicBezTo>
                  <a:cubicBezTo>
                    <a:pt x="288" y="109"/>
                    <a:pt x="288" y="109"/>
                    <a:pt x="288" y="109"/>
                  </a:cubicBezTo>
                  <a:cubicBezTo>
                    <a:pt x="177" y="109"/>
                    <a:pt x="177" y="109"/>
                    <a:pt x="177" y="109"/>
                  </a:cubicBezTo>
                  <a:moveTo>
                    <a:pt x="438" y="0"/>
                  </a:moveTo>
                  <a:cubicBezTo>
                    <a:pt x="0" y="0"/>
                    <a:pt x="0" y="0"/>
                    <a:pt x="0" y="0"/>
                  </a:cubicBezTo>
                  <a:cubicBezTo>
                    <a:pt x="0" y="20"/>
                    <a:pt x="0" y="20"/>
                    <a:pt x="0" y="20"/>
                  </a:cubicBezTo>
                  <a:cubicBezTo>
                    <a:pt x="0" y="60"/>
                    <a:pt x="0" y="60"/>
                    <a:pt x="0" y="60"/>
                  </a:cubicBezTo>
                  <a:cubicBezTo>
                    <a:pt x="0" y="396"/>
                    <a:pt x="0" y="396"/>
                    <a:pt x="0" y="396"/>
                  </a:cubicBezTo>
                  <a:cubicBezTo>
                    <a:pt x="0" y="408"/>
                    <a:pt x="8" y="418"/>
                    <a:pt x="20" y="420"/>
                  </a:cubicBezTo>
                  <a:cubicBezTo>
                    <a:pt x="20" y="420"/>
                    <a:pt x="21" y="420"/>
                    <a:pt x="22" y="420"/>
                  </a:cubicBezTo>
                  <a:cubicBezTo>
                    <a:pt x="50" y="420"/>
                    <a:pt x="50" y="420"/>
                    <a:pt x="50" y="420"/>
                  </a:cubicBezTo>
                  <a:cubicBezTo>
                    <a:pt x="91" y="375"/>
                    <a:pt x="91" y="375"/>
                    <a:pt x="91" y="375"/>
                  </a:cubicBezTo>
                  <a:cubicBezTo>
                    <a:pt x="44" y="375"/>
                    <a:pt x="44" y="375"/>
                    <a:pt x="44" y="375"/>
                  </a:cubicBezTo>
                  <a:cubicBezTo>
                    <a:pt x="44" y="309"/>
                    <a:pt x="44" y="309"/>
                    <a:pt x="44" y="309"/>
                  </a:cubicBezTo>
                  <a:cubicBezTo>
                    <a:pt x="153" y="309"/>
                    <a:pt x="153" y="309"/>
                    <a:pt x="153" y="309"/>
                  </a:cubicBezTo>
                  <a:cubicBezTo>
                    <a:pt x="177" y="282"/>
                    <a:pt x="177" y="282"/>
                    <a:pt x="177" y="282"/>
                  </a:cubicBezTo>
                  <a:cubicBezTo>
                    <a:pt x="177" y="220"/>
                    <a:pt x="177" y="220"/>
                    <a:pt x="177" y="220"/>
                  </a:cubicBezTo>
                  <a:cubicBezTo>
                    <a:pt x="235" y="220"/>
                    <a:pt x="235" y="220"/>
                    <a:pt x="235" y="220"/>
                  </a:cubicBezTo>
                  <a:cubicBezTo>
                    <a:pt x="255" y="198"/>
                    <a:pt x="255" y="198"/>
                    <a:pt x="255" y="198"/>
                  </a:cubicBezTo>
                  <a:cubicBezTo>
                    <a:pt x="177" y="198"/>
                    <a:pt x="177" y="198"/>
                    <a:pt x="177" y="198"/>
                  </a:cubicBezTo>
                  <a:cubicBezTo>
                    <a:pt x="177" y="131"/>
                    <a:pt x="177" y="131"/>
                    <a:pt x="177" y="131"/>
                  </a:cubicBezTo>
                  <a:cubicBezTo>
                    <a:pt x="288" y="131"/>
                    <a:pt x="288" y="131"/>
                    <a:pt x="288" y="131"/>
                  </a:cubicBezTo>
                  <a:cubicBezTo>
                    <a:pt x="288" y="162"/>
                    <a:pt x="288" y="162"/>
                    <a:pt x="288" y="162"/>
                  </a:cubicBezTo>
                  <a:cubicBezTo>
                    <a:pt x="310" y="138"/>
                    <a:pt x="310" y="138"/>
                    <a:pt x="310" y="138"/>
                  </a:cubicBezTo>
                  <a:cubicBezTo>
                    <a:pt x="310" y="131"/>
                    <a:pt x="310" y="131"/>
                    <a:pt x="310" y="131"/>
                  </a:cubicBezTo>
                  <a:cubicBezTo>
                    <a:pt x="317" y="131"/>
                    <a:pt x="317" y="131"/>
                    <a:pt x="317" y="131"/>
                  </a:cubicBezTo>
                  <a:cubicBezTo>
                    <a:pt x="338" y="109"/>
                    <a:pt x="338" y="109"/>
                    <a:pt x="338" y="109"/>
                  </a:cubicBezTo>
                  <a:cubicBezTo>
                    <a:pt x="310" y="109"/>
                    <a:pt x="310" y="109"/>
                    <a:pt x="310" y="109"/>
                  </a:cubicBezTo>
                  <a:cubicBezTo>
                    <a:pt x="310" y="42"/>
                    <a:pt x="310" y="42"/>
                    <a:pt x="310" y="42"/>
                  </a:cubicBezTo>
                  <a:cubicBezTo>
                    <a:pt x="399" y="42"/>
                    <a:pt x="399" y="42"/>
                    <a:pt x="399" y="42"/>
                  </a:cubicBezTo>
                  <a:cubicBezTo>
                    <a:pt x="438" y="0"/>
                    <a:pt x="438" y="0"/>
                    <a:pt x="438"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7" name="Freeform 73"/>
            <p:cNvSpPr>
              <a:spLocks/>
            </p:cNvSpPr>
            <p:nvPr/>
          </p:nvSpPr>
          <p:spPr bwMode="auto">
            <a:xfrm>
              <a:off x="7416007" y="4560714"/>
              <a:ext cx="1072375" cy="187797"/>
            </a:xfrm>
            <a:custGeom>
              <a:avLst/>
              <a:gdLst>
                <a:gd name="T0" fmla="*/ 522 w 522"/>
                <a:gd name="T1" fmla="*/ 0 h 91"/>
                <a:gd name="T2" fmla="*/ 178 w 522"/>
                <a:gd name="T3" fmla="*/ 0 h 91"/>
                <a:gd name="T4" fmla="*/ 159 w 522"/>
                <a:gd name="T5" fmla="*/ 0 h 91"/>
                <a:gd name="T6" fmla="*/ 22 w 522"/>
                <a:gd name="T7" fmla="*/ 0 h 91"/>
                <a:gd name="T8" fmla="*/ 19 w 522"/>
                <a:gd name="T9" fmla="*/ 0 h 91"/>
                <a:gd name="T10" fmla="*/ 0 w 522"/>
                <a:gd name="T11" fmla="*/ 24 h 91"/>
                <a:gd name="T12" fmla="*/ 0 w 522"/>
                <a:gd name="T13" fmla="*/ 91 h 91"/>
                <a:gd name="T14" fmla="*/ 438 w 522"/>
                <a:gd name="T15" fmla="*/ 91 h 91"/>
                <a:gd name="T16" fmla="*/ 522 w 52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91">
                  <a:moveTo>
                    <a:pt x="522" y="0"/>
                  </a:moveTo>
                  <a:cubicBezTo>
                    <a:pt x="178" y="0"/>
                    <a:pt x="178" y="0"/>
                    <a:pt x="178" y="0"/>
                  </a:cubicBezTo>
                  <a:cubicBezTo>
                    <a:pt x="159" y="0"/>
                    <a:pt x="159" y="0"/>
                    <a:pt x="159" y="0"/>
                  </a:cubicBezTo>
                  <a:cubicBezTo>
                    <a:pt x="22" y="0"/>
                    <a:pt x="22" y="0"/>
                    <a:pt x="22" y="0"/>
                  </a:cubicBezTo>
                  <a:cubicBezTo>
                    <a:pt x="21" y="0"/>
                    <a:pt x="20" y="0"/>
                    <a:pt x="19" y="0"/>
                  </a:cubicBezTo>
                  <a:cubicBezTo>
                    <a:pt x="8" y="3"/>
                    <a:pt x="0" y="12"/>
                    <a:pt x="0" y="24"/>
                  </a:cubicBezTo>
                  <a:cubicBezTo>
                    <a:pt x="0" y="91"/>
                    <a:pt x="0" y="91"/>
                    <a:pt x="0" y="91"/>
                  </a:cubicBezTo>
                  <a:cubicBezTo>
                    <a:pt x="438" y="91"/>
                    <a:pt x="438" y="91"/>
                    <a:pt x="438" y="91"/>
                  </a:cubicBezTo>
                  <a:cubicBezTo>
                    <a:pt x="522" y="0"/>
                    <a:pt x="522" y="0"/>
                    <a:pt x="522"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8" name="Freeform 74"/>
            <p:cNvSpPr>
              <a:spLocks/>
            </p:cNvSpPr>
            <p:nvPr/>
          </p:nvSpPr>
          <p:spPr bwMode="auto">
            <a:xfrm>
              <a:off x="7779316" y="5017045"/>
              <a:ext cx="228165" cy="138654"/>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9" name="Freeform 75"/>
            <p:cNvSpPr>
              <a:spLocks/>
            </p:cNvSpPr>
            <p:nvPr/>
          </p:nvSpPr>
          <p:spPr bwMode="auto">
            <a:xfrm>
              <a:off x="7779316" y="5017045"/>
              <a:ext cx="228165" cy="138654"/>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0" name="Rectangle 76"/>
            <p:cNvSpPr>
              <a:spLocks noChangeArrowheads="1"/>
            </p:cNvSpPr>
            <p:nvPr/>
          </p:nvSpPr>
          <p:spPr bwMode="auto">
            <a:xfrm>
              <a:off x="7779316"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1" name="Rectangle 77"/>
            <p:cNvSpPr>
              <a:spLocks noChangeArrowheads="1"/>
            </p:cNvSpPr>
            <p:nvPr/>
          </p:nvSpPr>
          <p:spPr bwMode="auto">
            <a:xfrm>
              <a:off x="7779316" y="4834512"/>
              <a:ext cx="228165" cy="1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2" name="Freeform 78"/>
            <p:cNvSpPr>
              <a:spLocks/>
            </p:cNvSpPr>
            <p:nvPr/>
          </p:nvSpPr>
          <p:spPr bwMode="auto">
            <a:xfrm>
              <a:off x="7779316" y="5199576"/>
              <a:ext cx="119348" cy="128124"/>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3" name="Freeform 79"/>
            <p:cNvSpPr>
              <a:spLocks/>
            </p:cNvSpPr>
            <p:nvPr/>
          </p:nvSpPr>
          <p:spPr bwMode="auto">
            <a:xfrm>
              <a:off x="7779316" y="5199576"/>
              <a:ext cx="119348" cy="128124"/>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4" name="Freeform 80"/>
            <p:cNvSpPr>
              <a:spLocks/>
            </p:cNvSpPr>
            <p:nvPr/>
          </p:nvSpPr>
          <p:spPr bwMode="auto">
            <a:xfrm>
              <a:off x="8053114" y="5017045"/>
              <a:ext cx="14041" cy="14041"/>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5" name="Freeform 81"/>
            <p:cNvSpPr>
              <a:spLocks/>
            </p:cNvSpPr>
            <p:nvPr/>
          </p:nvSpPr>
          <p:spPr bwMode="auto">
            <a:xfrm>
              <a:off x="8053114" y="5017045"/>
              <a:ext cx="14041" cy="14041"/>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6" name="Freeform 82"/>
            <p:cNvSpPr>
              <a:spLocks/>
            </p:cNvSpPr>
            <p:nvPr/>
          </p:nvSpPr>
          <p:spPr bwMode="auto">
            <a:xfrm>
              <a:off x="8053114" y="4834512"/>
              <a:ext cx="182532" cy="136899"/>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7" name="Freeform 83"/>
            <p:cNvSpPr>
              <a:spLocks/>
            </p:cNvSpPr>
            <p:nvPr/>
          </p:nvSpPr>
          <p:spPr bwMode="auto">
            <a:xfrm>
              <a:off x="8053114" y="4834512"/>
              <a:ext cx="182532" cy="136899"/>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8" name="Rectangle 84"/>
            <p:cNvSpPr>
              <a:spLocks noChangeArrowheads="1"/>
            </p:cNvSpPr>
            <p:nvPr/>
          </p:nvSpPr>
          <p:spPr bwMode="auto">
            <a:xfrm>
              <a:off x="7507274"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9" name="Rectangle 85"/>
            <p:cNvSpPr>
              <a:spLocks noChangeArrowheads="1"/>
            </p:cNvSpPr>
            <p:nvPr/>
          </p:nvSpPr>
          <p:spPr bwMode="auto">
            <a:xfrm>
              <a:off x="7507274" y="4834512"/>
              <a:ext cx="228165" cy="1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0" name="Rectangle 86"/>
            <p:cNvSpPr>
              <a:spLocks noChangeArrowheads="1"/>
            </p:cNvSpPr>
            <p:nvPr/>
          </p:nvSpPr>
          <p:spPr bwMode="auto">
            <a:xfrm>
              <a:off x="7507274" y="5017045"/>
              <a:ext cx="228165" cy="138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1" name="Rectangle 87"/>
            <p:cNvSpPr>
              <a:spLocks noChangeArrowheads="1"/>
            </p:cNvSpPr>
            <p:nvPr/>
          </p:nvSpPr>
          <p:spPr bwMode="auto">
            <a:xfrm>
              <a:off x="7507274" y="5017045"/>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2" name="Rectangle 88"/>
            <p:cNvSpPr>
              <a:spLocks noChangeArrowheads="1"/>
            </p:cNvSpPr>
            <p:nvPr/>
          </p:nvSpPr>
          <p:spPr bwMode="auto">
            <a:xfrm>
              <a:off x="7507274" y="5199576"/>
              <a:ext cx="228165" cy="138654"/>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3" name="Rectangle 89"/>
            <p:cNvSpPr>
              <a:spLocks noChangeArrowheads="1"/>
            </p:cNvSpPr>
            <p:nvPr/>
          </p:nvSpPr>
          <p:spPr bwMode="auto">
            <a:xfrm>
              <a:off x="7507274" y="5199576"/>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4" name="Freeform 90"/>
            <p:cNvSpPr>
              <a:spLocks/>
            </p:cNvSpPr>
            <p:nvPr/>
          </p:nvSpPr>
          <p:spPr bwMode="auto">
            <a:xfrm>
              <a:off x="7507274" y="5383863"/>
              <a:ext cx="222900" cy="135144"/>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5" name="Freeform 91"/>
            <p:cNvSpPr>
              <a:spLocks/>
            </p:cNvSpPr>
            <p:nvPr/>
          </p:nvSpPr>
          <p:spPr bwMode="auto">
            <a:xfrm>
              <a:off x="7507274" y="5383863"/>
              <a:ext cx="222900" cy="135144"/>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7" name="Rectangle 93"/>
            <p:cNvSpPr>
              <a:spLocks noChangeArrowheads="1"/>
            </p:cNvSpPr>
            <p:nvPr/>
          </p:nvSpPr>
          <p:spPr bwMode="auto">
            <a:xfrm>
              <a:off x="8090160" y="4068367"/>
              <a:ext cx="2680061" cy="32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32239"/>
              <a:r>
                <a:rPr lang="en-US" altLang="en-US" b="1" spc="50" dirty="0" smtClean="0">
                  <a:gradFill>
                    <a:gsLst>
                      <a:gs pos="2655">
                        <a:schemeClr val="bg1"/>
                      </a:gs>
                      <a:gs pos="15929">
                        <a:schemeClr val="bg1"/>
                      </a:gs>
                    </a:gsLst>
                    <a:lin ang="5400000" scaled="0"/>
                  </a:gradFill>
                  <a:latin typeface="+mn-lt"/>
                </a:rPr>
                <a:t>RESOURCE GROUPS</a:t>
              </a:r>
              <a:endParaRPr lang="en-US" altLang="en-US" b="1" spc="50" dirty="0">
                <a:gradFill>
                  <a:gsLst>
                    <a:gs pos="2655">
                      <a:schemeClr val="bg1"/>
                    </a:gs>
                    <a:gs pos="15929">
                      <a:schemeClr val="bg1"/>
                    </a:gs>
                  </a:gsLst>
                  <a:lin ang="5400000" scaled="0"/>
                </a:gradFill>
                <a:latin typeface="+mn-lt"/>
              </a:endParaRPr>
            </a:p>
          </p:txBody>
        </p:sp>
        <p:sp>
          <p:nvSpPr>
            <p:cNvPr id="99" name="Rectangle 95"/>
            <p:cNvSpPr>
              <a:spLocks noChangeArrowheads="1"/>
            </p:cNvSpPr>
            <p:nvPr/>
          </p:nvSpPr>
          <p:spPr bwMode="auto">
            <a:xfrm>
              <a:off x="9739780" y="4165814"/>
              <a:ext cx="0" cy="4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239"/>
              <a:endParaRPr lang="en-US" altLang="en-US" sz="1836" dirty="0">
                <a:solidFill>
                  <a:srgbClr val="00B0F0"/>
                </a:solidFill>
              </a:endParaRPr>
            </a:p>
          </p:txBody>
        </p:sp>
        <p:sp>
          <p:nvSpPr>
            <p:cNvPr id="100" name="Rectangle 96"/>
            <p:cNvSpPr>
              <a:spLocks noChangeArrowheads="1"/>
            </p:cNvSpPr>
            <p:nvPr/>
          </p:nvSpPr>
          <p:spPr bwMode="auto">
            <a:xfrm>
              <a:off x="9859127" y="4165814"/>
              <a:ext cx="0" cy="4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239"/>
              <a:endParaRPr lang="en-US" altLang="en-US" sz="1836" dirty="0">
                <a:solidFill>
                  <a:srgbClr val="00B0F0"/>
                </a:solidFill>
              </a:endParaRPr>
            </a:p>
          </p:txBody>
        </p:sp>
        <p:sp>
          <p:nvSpPr>
            <p:cNvPr id="101" name="Freeform 97"/>
            <p:cNvSpPr>
              <a:spLocks/>
            </p:cNvSpPr>
            <p:nvPr/>
          </p:nvSpPr>
          <p:spPr bwMode="auto">
            <a:xfrm>
              <a:off x="9025449" y="2733640"/>
              <a:ext cx="157960" cy="28081"/>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2" name="Freeform 98"/>
            <p:cNvSpPr>
              <a:spLocks/>
            </p:cNvSpPr>
            <p:nvPr/>
          </p:nvSpPr>
          <p:spPr bwMode="auto">
            <a:xfrm>
              <a:off x="9025449" y="2733640"/>
              <a:ext cx="49143" cy="28081"/>
            </a:xfrm>
            <a:custGeom>
              <a:avLst/>
              <a:gdLst>
                <a:gd name="T0" fmla="*/ 22 w 24"/>
                <a:gd name="T1" fmla="*/ 0 h 14"/>
                <a:gd name="T2" fmla="*/ 7 w 24"/>
                <a:gd name="T3" fmla="*/ 0 h 14"/>
                <a:gd name="T4" fmla="*/ 0 w 24"/>
                <a:gd name="T5" fmla="*/ 7 h 14"/>
                <a:gd name="T6" fmla="*/ 7 w 24"/>
                <a:gd name="T7" fmla="*/ 14 h 14"/>
                <a:gd name="T8" fmla="*/ 22 w 24"/>
                <a:gd name="T9" fmla="*/ 14 h 14"/>
                <a:gd name="T10" fmla="*/ 24 w 24"/>
                <a:gd name="T11" fmla="*/ 7 h 14"/>
                <a:gd name="T12" fmla="*/ 22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2" y="0"/>
                  </a:moveTo>
                  <a:cubicBezTo>
                    <a:pt x="7" y="0"/>
                    <a:pt x="7" y="0"/>
                    <a:pt x="7" y="0"/>
                  </a:cubicBezTo>
                  <a:cubicBezTo>
                    <a:pt x="3" y="0"/>
                    <a:pt x="0" y="3"/>
                    <a:pt x="0" y="7"/>
                  </a:cubicBezTo>
                  <a:cubicBezTo>
                    <a:pt x="0" y="11"/>
                    <a:pt x="3" y="14"/>
                    <a:pt x="7" y="14"/>
                  </a:cubicBezTo>
                  <a:cubicBezTo>
                    <a:pt x="22" y="14"/>
                    <a:pt x="22" y="14"/>
                    <a:pt x="22" y="14"/>
                  </a:cubicBezTo>
                  <a:cubicBezTo>
                    <a:pt x="23" y="12"/>
                    <a:pt x="24" y="10"/>
                    <a:pt x="24" y="7"/>
                  </a:cubicBezTo>
                  <a:cubicBezTo>
                    <a:pt x="24" y="5"/>
                    <a:pt x="23"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3" name="Freeform 99"/>
            <p:cNvSpPr>
              <a:spLocks/>
            </p:cNvSpPr>
            <p:nvPr/>
          </p:nvSpPr>
          <p:spPr bwMode="auto">
            <a:xfrm>
              <a:off x="9097408" y="2733640"/>
              <a:ext cx="14041" cy="28081"/>
            </a:xfrm>
            <a:custGeom>
              <a:avLst/>
              <a:gdLst>
                <a:gd name="T0" fmla="*/ 7 w 7"/>
                <a:gd name="T1" fmla="*/ 0 h 14"/>
                <a:gd name="T2" fmla="*/ 0 w 7"/>
                <a:gd name="T3" fmla="*/ 0 h 14"/>
                <a:gd name="T4" fmla="*/ 1 w 7"/>
                <a:gd name="T5" fmla="*/ 7 h 14"/>
                <a:gd name="T6" fmla="*/ 0 w 7"/>
                <a:gd name="T7" fmla="*/ 14 h 14"/>
                <a:gd name="T8" fmla="*/ 7 w 7"/>
                <a:gd name="T9" fmla="*/ 14 h 14"/>
                <a:gd name="T10" fmla="*/ 6 w 7"/>
                <a:gd name="T11" fmla="*/ 7 h 14"/>
                <a:gd name="T12" fmla="*/ 7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0"/>
                  </a:moveTo>
                  <a:cubicBezTo>
                    <a:pt x="0" y="0"/>
                    <a:pt x="0" y="0"/>
                    <a:pt x="0" y="0"/>
                  </a:cubicBezTo>
                  <a:cubicBezTo>
                    <a:pt x="1" y="2"/>
                    <a:pt x="1" y="5"/>
                    <a:pt x="1" y="7"/>
                  </a:cubicBezTo>
                  <a:cubicBezTo>
                    <a:pt x="1" y="10"/>
                    <a:pt x="1" y="12"/>
                    <a:pt x="0" y="14"/>
                  </a:cubicBezTo>
                  <a:cubicBezTo>
                    <a:pt x="7" y="14"/>
                    <a:pt x="7" y="14"/>
                    <a:pt x="7" y="14"/>
                  </a:cubicBezTo>
                  <a:cubicBezTo>
                    <a:pt x="6" y="12"/>
                    <a:pt x="6" y="10"/>
                    <a:pt x="6" y="7"/>
                  </a:cubicBezTo>
                  <a:cubicBezTo>
                    <a:pt x="6" y="5"/>
                    <a:pt x="6" y="2"/>
                    <a:pt x="7"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4" name="Freeform 100"/>
            <p:cNvSpPr>
              <a:spLocks/>
            </p:cNvSpPr>
            <p:nvPr/>
          </p:nvSpPr>
          <p:spPr bwMode="auto">
            <a:xfrm>
              <a:off x="9134265" y="2733640"/>
              <a:ext cx="49143" cy="28081"/>
            </a:xfrm>
            <a:custGeom>
              <a:avLst/>
              <a:gdLst>
                <a:gd name="T0" fmla="*/ 24 w 24"/>
                <a:gd name="T1" fmla="*/ 7 h 14"/>
                <a:gd name="T2" fmla="*/ 17 w 24"/>
                <a:gd name="T3" fmla="*/ 0 h 14"/>
                <a:gd name="T4" fmla="*/ 2 w 24"/>
                <a:gd name="T5" fmla="*/ 0 h 14"/>
                <a:gd name="T6" fmla="*/ 0 w 24"/>
                <a:gd name="T7" fmla="*/ 7 h 14"/>
                <a:gd name="T8" fmla="*/ 2 w 24"/>
                <a:gd name="T9" fmla="*/ 14 h 14"/>
                <a:gd name="T10" fmla="*/ 17 w 24"/>
                <a:gd name="T11" fmla="*/ 14 h 14"/>
                <a:gd name="T12" fmla="*/ 24 w 2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4" y="7"/>
                  </a:moveTo>
                  <a:cubicBezTo>
                    <a:pt x="24" y="3"/>
                    <a:pt x="21" y="0"/>
                    <a:pt x="17" y="0"/>
                  </a:cubicBezTo>
                  <a:cubicBezTo>
                    <a:pt x="2" y="0"/>
                    <a:pt x="2" y="0"/>
                    <a:pt x="2" y="0"/>
                  </a:cubicBezTo>
                  <a:cubicBezTo>
                    <a:pt x="1" y="2"/>
                    <a:pt x="0" y="5"/>
                    <a:pt x="0" y="7"/>
                  </a:cubicBezTo>
                  <a:cubicBezTo>
                    <a:pt x="0" y="10"/>
                    <a:pt x="1" y="12"/>
                    <a:pt x="2" y="14"/>
                  </a:cubicBezTo>
                  <a:cubicBezTo>
                    <a:pt x="17" y="14"/>
                    <a:pt x="17" y="14"/>
                    <a:pt x="17" y="14"/>
                  </a:cubicBezTo>
                  <a:cubicBezTo>
                    <a:pt x="21" y="14"/>
                    <a:pt x="24" y="11"/>
                    <a:pt x="24"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5" name="Freeform 101"/>
            <p:cNvSpPr>
              <a:spLocks/>
            </p:cNvSpPr>
            <p:nvPr/>
          </p:nvSpPr>
          <p:spPr bwMode="auto">
            <a:xfrm>
              <a:off x="9071081" y="2733640"/>
              <a:ext cx="28081" cy="28081"/>
            </a:xfrm>
            <a:custGeom>
              <a:avLst/>
              <a:gdLst>
                <a:gd name="T0" fmla="*/ 13 w 14"/>
                <a:gd name="T1" fmla="*/ 0 h 14"/>
                <a:gd name="T2" fmla="*/ 0 w 14"/>
                <a:gd name="T3" fmla="*/ 0 h 14"/>
                <a:gd name="T4" fmla="*/ 2 w 14"/>
                <a:gd name="T5" fmla="*/ 7 h 14"/>
                <a:gd name="T6" fmla="*/ 0 w 14"/>
                <a:gd name="T7" fmla="*/ 14 h 14"/>
                <a:gd name="T8" fmla="*/ 13 w 14"/>
                <a:gd name="T9" fmla="*/ 14 h 14"/>
                <a:gd name="T10" fmla="*/ 14 w 14"/>
                <a:gd name="T11" fmla="*/ 7 h 14"/>
                <a:gd name="T12" fmla="*/ 13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0"/>
                  </a:moveTo>
                  <a:cubicBezTo>
                    <a:pt x="0" y="0"/>
                    <a:pt x="0" y="0"/>
                    <a:pt x="0" y="0"/>
                  </a:cubicBezTo>
                  <a:cubicBezTo>
                    <a:pt x="1" y="2"/>
                    <a:pt x="2" y="5"/>
                    <a:pt x="2" y="7"/>
                  </a:cubicBezTo>
                  <a:cubicBezTo>
                    <a:pt x="2" y="10"/>
                    <a:pt x="1" y="12"/>
                    <a:pt x="0" y="14"/>
                  </a:cubicBezTo>
                  <a:cubicBezTo>
                    <a:pt x="13" y="14"/>
                    <a:pt x="13" y="14"/>
                    <a:pt x="13" y="14"/>
                  </a:cubicBezTo>
                  <a:cubicBezTo>
                    <a:pt x="14" y="12"/>
                    <a:pt x="14" y="10"/>
                    <a:pt x="14" y="7"/>
                  </a:cubicBezTo>
                  <a:cubicBezTo>
                    <a:pt x="14" y="5"/>
                    <a:pt x="14" y="2"/>
                    <a:pt x="1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6" name="Freeform 102"/>
            <p:cNvSpPr>
              <a:spLocks/>
            </p:cNvSpPr>
            <p:nvPr/>
          </p:nvSpPr>
          <p:spPr bwMode="auto">
            <a:xfrm>
              <a:off x="8960509" y="2700293"/>
              <a:ext cx="133388" cy="96532"/>
            </a:xfrm>
            <a:custGeom>
              <a:avLst/>
              <a:gdLst>
                <a:gd name="T0" fmla="*/ 45 w 65"/>
                <a:gd name="T1" fmla="*/ 35 h 47"/>
                <a:gd name="T2" fmla="*/ 23 w 65"/>
                <a:gd name="T3" fmla="*/ 35 h 47"/>
                <a:gd name="T4" fmla="*/ 12 w 65"/>
                <a:gd name="T5" fmla="*/ 23 h 47"/>
                <a:gd name="T6" fmla="*/ 23 w 65"/>
                <a:gd name="T7" fmla="*/ 12 h 47"/>
                <a:gd name="T8" fmla="*/ 45 w 65"/>
                <a:gd name="T9" fmla="*/ 12 h 47"/>
                <a:gd name="T10" fmla="*/ 46 w 65"/>
                <a:gd name="T11" fmla="*/ 12 h 47"/>
                <a:gd name="T12" fmla="*/ 65 w 65"/>
                <a:gd name="T13" fmla="*/ 12 h 47"/>
                <a:gd name="T14" fmla="*/ 45 w 65"/>
                <a:gd name="T15" fmla="*/ 0 h 47"/>
                <a:gd name="T16" fmla="*/ 23 w 65"/>
                <a:gd name="T17" fmla="*/ 0 h 47"/>
                <a:gd name="T18" fmla="*/ 0 w 65"/>
                <a:gd name="T19" fmla="*/ 23 h 47"/>
                <a:gd name="T20" fmla="*/ 23 w 65"/>
                <a:gd name="T21" fmla="*/ 47 h 47"/>
                <a:gd name="T22" fmla="*/ 45 w 65"/>
                <a:gd name="T23" fmla="*/ 47 h 47"/>
                <a:gd name="T24" fmla="*/ 65 w 65"/>
                <a:gd name="T25" fmla="*/ 35 h 47"/>
                <a:gd name="T26" fmla="*/ 46 w 65"/>
                <a:gd name="T27" fmla="*/ 35 h 47"/>
                <a:gd name="T28" fmla="*/ 45 w 65"/>
                <a:gd name="T2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45" y="35"/>
                  </a:moveTo>
                  <a:cubicBezTo>
                    <a:pt x="23" y="35"/>
                    <a:pt x="23" y="35"/>
                    <a:pt x="23" y="35"/>
                  </a:cubicBezTo>
                  <a:cubicBezTo>
                    <a:pt x="17" y="35"/>
                    <a:pt x="12" y="30"/>
                    <a:pt x="12" y="23"/>
                  </a:cubicBezTo>
                  <a:cubicBezTo>
                    <a:pt x="12" y="17"/>
                    <a:pt x="17" y="12"/>
                    <a:pt x="23" y="12"/>
                  </a:cubicBezTo>
                  <a:cubicBezTo>
                    <a:pt x="45" y="12"/>
                    <a:pt x="45" y="12"/>
                    <a:pt x="45" y="12"/>
                  </a:cubicBezTo>
                  <a:cubicBezTo>
                    <a:pt x="45" y="12"/>
                    <a:pt x="46" y="12"/>
                    <a:pt x="46" y="12"/>
                  </a:cubicBezTo>
                  <a:cubicBezTo>
                    <a:pt x="65" y="12"/>
                    <a:pt x="65" y="12"/>
                    <a:pt x="65" y="12"/>
                  </a:cubicBezTo>
                  <a:cubicBezTo>
                    <a:pt x="61" y="5"/>
                    <a:pt x="54" y="0"/>
                    <a:pt x="45" y="0"/>
                  </a:cubicBezTo>
                  <a:cubicBezTo>
                    <a:pt x="23" y="0"/>
                    <a:pt x="23" y="0"/>
                    <a:pt x="23" y="0"/>
                  </a:cubicBezTo>
                  <a:cubicBezTo>
                    <a:pt x="10" y="0"/>
                    <a:pt x="0" y="10"/>
                    <a:pt x="0" y="23"/>
                  </a:cubicBezTo>
                  <a:cubicBezTo>
                    <a:pt x="0" y="36"/>
                    <a:pt x="10" y="47"/>
                    <a:pt x="23" y="47"/>
                  </a:cubicBezTo>
                  <a:cubicBezTo>
                    <a:pt x="45" y="47"/>
                    <a:pt x="45" y="47"/>
                    <a:pt x="45" y="47"/>
                  </a:cubicBezTo>
                  <a:cubicBezTo>
                    <a:pt x="54" y="47"/>
                    <a:pt x="61" y="42"/>
                    <a:pt x="65" y="35"/>
                  </a:cubicBezTo>
                  <a:cubicBezTo>
                    <a:pt x="46" y="35"/>
                    <a:pt x="46" y="35"/>
                    <a:pt x="46" y="35"/>
                  </a:cubicBezTo>
                  <a:cubicBezTo>
                    <a:pt x="46" y="35"/>
                    <a:pt x="45" y="35"/>
                    <a:pt x="45" y="35"/>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7" name="Freeform 103"/>
            <p:cNvSpPr>
              <a:spLocks/>
            </p:cNvSpPr>
            <p:nvPr/>
          </p:nvSpPr>
          <p:spPr bwMode="auto">
            <a:xfrm>
              <a:off x="9109694" y="2733640"/>
              <a:ext cx="29837" cy="28081"/>
            </a:xfrm>
            <a:custGeom>
              <a:avLst/>
              <a:gdLst>
                <a:gd name="T0" fmla="*/ 14 w 14"/>
                <a:gd name="T1" fmla="*/ 0 h 14"/>
                <a:gd name="T2" fmla="*/ 1 w 14"/>
                <a:gd name="T3" fmla="*/ 0 h 14"/>
                <a:gd name="T4" fmla="*/ 0 w 14"/>
                <a:gd name="T5" fmla="*/ 7 h 14"/>
                <a:gd name="T6" fmla="*/ 1 w 14"/>
                <a:gd name="T7" fmla="*/ 14 h 14"/>
                <a:gd name="T8" fmla="*/ 14 w 14"/>
                <a:gd name="T9" fmla="*/ 14 h 14"/>
                <a:gd name="T10" fmla="*/ 12 w 14"/>
                <a:gd name="T11" fmla="*/ 7 h 14"/>
                <a:gd name="T12" fmla="*/ 1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0"/>
                  </a:moveTo>
                  <a:cubicBezTo>
                    <a:pt x="1" y="0"/>
                    <a:pt x="1" y="0"/>
                    <a:pt x="1" y="0"/>
                  </a:cubicBezTo>
                  <a:cubicBezTo>
                    <a:pt x="0" y="2"/>
                    <a:pt x="0" y="5"/>
                    <a:pt x="0" y="7"/>
                  </a:cubicBezTo>
                  <a:cubicBezTo>
                    <a:pt x="0" y="10"/>
                    <a:pt x="0" y="12"/>
                    <a:pt x="1" y="14"/>
                  </a:cubicBezTo>
                  <a:cubicBezTo>
                    <a:pt x="14" y="14"/>
                    <a:pt x="14" y="14"/>
                    <a:pt x="14" y="14"/>
                  </a:cubicBezTo>
                  <a:cubicBezTo>
                    <a:pt x="13" y="12"/>
                    <a:pt x="12" y="10"/>
                    <a:pt x="12" y="7"/>
                  </a:cubicBezTo>
                  <a:cubicBezTo>
                    <a:pt x="12" y="5"/>
                    <a:pt x="13"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8" name="Freeform 104"/>
            <p:cNvSpPr>
              <a:spLocks/>
            </p:cNvSpPr>
            <p:nvPr/>
          </p:nvSpPr>
          <p:spPr bwMode="auto">
            <a:xfrm>
              <a:off x="9116714" y="2700293"/>
              <a:ext cx="135144" cy="96532"/>
            </a:xfrm>
            <a:custGeom>
              <a:avLst/>
              <a:gdLst>
                <a:gd name="T0" fmla="*/ 42 w 66"/>
                <a:gd name="T1" fmla="*/ 0 h 47"/>
                <a:gd name="T2" fmla="*/ 20 w 66"/>
                <a:gd name="T3" fmla="*/ 0 h 47"/>
                <a:gd name="T4" fmla="*/ 0 w 66"/>
                <a:gd name="T5" fmla="*/ 12 h 47"/>
                <a:gd name="T6" fmla="*/ 19 w 66"/>
                <a:gd name="T7" fmla="*/ 12 h 47"/>
                <a:gd name="T8" fmla="*/ 20 w 66"/>
                <a:gd name="T9" fmla="*/ 12 h 47"/>
                <a:gd name="T10" fmla="*/ 42 w 66"/>
                <a:gd name="T11" fmla="*/ 12 h 47"/>
                <a:gd name="T12" fmla="*/ 54 w 66"/>
                <a:gd name="T13" fmla="*/ 23 h 47"/>
                <a:gd name="T14" fmla="*/ 42 w 66"/>
                <a:gd name="T15" fmla="*/ 35 h 47"/>
                <a:gd name="T16" fmla="*/ 20 w 66"/>
                <a:gd name="T17" fmla="*/ 35 h 47"/>
                <a:gd name="T18" fmla="*/ 19 w 66"/>
                <a:gd name="T19" fmla="*/ 35 h 47"/>
                <a:gd name="T20" fmla="*/ 0 w 66"/>
                <a:gd name="T21" fmla="*/ 35 h 47"/>
                <a:gd name="T22" fmla="*/ 20 w 66"/>
                <a:gd name="T23" fmla="*/ 47 h 47"/>
                <a:gd name="T24" fmla="*/ 42 w 66"/>
                <a:gd name="T25" fmla="*/ 47 h 47"/>
                <a:gd name="T26" fmla="*/ 66 w 66"/>
                <a:gd name="T27" fmla="*/ 23 h 47"/>
                <a:gd name="T28" fmla="*/ 42 w 66"/>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7">
                  <a:moveTo>
                    <a:pt x="42" y="0"/>
                  </a:moveTo>
                  <a:cubicBezTo>
                    <a:pt x="20" y="0"/>
                    <a:pt x="20" y="0"/>
                    <a:pt x="20" y="0"/>
                  </a:cubicBezTo>
                  <a:cubicBezTo>
                    <a:pt x="11" y="0"/>
                    <a:pt x="4" y="5"/>
                    <a:pt x="0" y="12"/>
                  </a:cubicBezTo>
                  <a:cubicBezTo>
                    <a:pt x="19" y="12"/>
                    <a:pt x="19" y="12"/>
                    <a:pt x="19" y="12"/>
                  </a:cubicBezTo>
                  <a:cubicBezTo>
                    <a:pt x="19" y="12"/>
                    <a:pt x="20" y="12"/>
                    <a:pt x="20" y="12"/>
                  </a:cubicBezTo>
                  <a:cubicBezTo>
                    <a:pt x="42" y="12"/>
                    <a:pt x="42" y="12"/>
                    <a:pt x="42" y="12"/>
                  </a:cubicBezTo>
                  <a:cubicBezTo>
                    <a:pt x="48" y="12"/>
                    <a:pt x="54" y="17"/>
                    <a:pt x="54" y="23"/>
                  </a:cubicBezTo>
                  <a:cubicBezTo>
                    <a:pt x="54" y="30"/>
                    <a:pt x="48" y="35"/>
                    <a:pt x="42" y="35"/>
                  </a:cubicBezTo>
                  <a:cubicBezTo>
                    <a:pt x="20" y="35"/>
                    <a:pt x="20" y="35"/>
                    <a:pt x="20" y="35"/>
                  </a:cubicBezTo>
                  <a:cubicBezTo>
                    <a:pt x="20" y="35"/>
                    <a:pt x="19" y="35"/>
                    <a:pt x="19" y="35"/>
                  </a:cubicBezTo>
                  <a:cubicBezTo>
                    <a:pt x="0" y="35"/>
                    <a:pt x="0" y="35"/>
                    <a:pt x="0" y="35"/>
                  </a:cubicBezTo>
                  <a:cubicBezTo>
                    <a:pt x="4" y="42"/>
                    <a:pt x="11" y="47"/>
                    <a:pt x="20" y="47"/>
                  </a:cubicBezTo>
                  <a:cubicBezTo>
                    <a:pt x="42" y="47"/>
                    <a:pt x="42" y="47"/>
                    <a:pt x="42" y="47"/>
                  </a:cubicBezTo>
                  <a:cubicBezTo>
                    <a:pt x="55" y="47"/>
                    <a:pt x="66" y="36"/>
                    <a:pt x="66" y="23"/>
                  </a:cubicBezTo>
                  <a:cubicBezTo>
                    <a:pt x="66" y="10"/>
                    <a:pt x="55" y="0"/>
                    <a:pt x="4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9" name="Freeform 105"/>
            <p:cNvSpPr>
              <a:spLocks noEditPoints="1"/>
            </p:cNvSpPr>
            <p:nvPr/>
          </p:nvSpPr>
          <p:spPr bwMode="auto">
            <a:xfrm>
              <a:off x="8907856" y="2551109"/>
              <a:ext cx="394901" cy="394900"/>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3"/>
                    <a:pt x="142" y="180"/>
                    <a:pt x="96" y="180"/>
                  </a:cubicBezTo>
                  <a:cubicBezTo>
                    <a:pt x="49" y="180"/>
                    <a:pt x="12" y="143"/>
                    <a:pt x="12" y="96"/>
                  </a:cubicBezTo>
                  <a:cubicBezTo>
                    <a:pt x="12" y="50"/>
                    <a:pt x="49"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grpSp>
      <p:sp>
        <p:nvSpPr>
          <p:cNvPr id="110" name="TextBox 109"/>
          <p:cNvSpPr txBox="1"/>
          <p:nvPr/>
        </p:nvSpPr>
        <p:spPr>
          <a:xfrm>
            <a:off x="295020" y="6385485"/>
            <a:ext cx="1316655" cy="461622"/>
          </a:xfrm>
          <a:prstGeom prst="rect">
            <a:avLst/>
          </a:prstGeom>
          <a:noFill/>
        </p:spPr>
        <p:txBody>
          <a:bodyPr wrap="none" lIns="182854" tIns="146283" rIns="182854" bIns="146283" rtlCol="0">
            <a:spAutoFit/>
          </a:bodyPr>
          <a:lstStyle/>
          <a:p>
            <a:pPr>
              <a:lnSpc>
                <a:spcPct val="90000"/>
              </a:lnSpc>
              <a:spcAft>
                <a:spcPts val="600"/>
              </a:spcAft>
            </a:pPr>
            <a:r>
              <a:rPr lang="en-US" sz="1200" dirty="0">
                <a:gradFill>
                  <a:gsLst>
                    <a:gs pos="78761">
                      <a:schemeClr val="tx1"/>
                    </a:gs>
                    <a:gs pos="57000">
                      <a:schemeClr val="tx1"/>
                    </a:gs>
                  </a:gsLst>
                  <a:lin ang="5400000" scaled="0"/>
                </a:gradFill>
              </a:rPr>
              <a:t>*and only one</a:t>
            </a:r>
          </a:p>
        </p:txBody>
      </p:sp>
    </p:spTree>
    <p:extLst>
      <p:ext uri="{BB962C8B-B14F-4D97-AF65-F5344CB8AC3E}">
        <p14:creationId xmlns:p14="http://schemas.microsoft.com/office/powerpoint/2010/main" val="27792336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313645"/>
            <a:ext cx="12436474" cy="485395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stretch>
            <a:fillRect/>
          </a:stretch>
        </p:blipFill>
        <p:spPr>
          <a:xfrm>
            <a:off x="9710656" y="2319529"/>
            <a:ext cx="2214643" cy="2880543"/>
          </a:xfrm>
          <a:prstGeom prst="rect">
            <a:avLst/>
          </a:prstGeom>
        </p:spPr>
      </p:pic>
      <p:pic>
        <p:nvPicPr>
          <p:cNvPr id="7" name="Picture 6"/>
          <p:cNvPicPr>
            <a:picLocks noChangeAspect="1"/>
          </p:cNvPicPr>
          <p:nvPr/>
        </p:nvPicPr>
        <p:blipFill>
          <a:blip r:embed="rId4"/>
          <a:stretch>
            <a:fillRect/>
          </a:stretch>
        </p:blipFill>
        <p:spPr>
          <a:xfrm>
            <a:off x="427662" y="2338898"/>
            <a:ext cx="2199751" cy="2861174"/>
          </a:xfrm>
          <a:prstGeom prst="rect">
            <a:avLst/>
          </a:prstGeom>
        </p:spPr>
      </p:pic>
      <p:sp>
        <p:nvSpPr>
          <p:cNvPr id="8" name="Rectangle 7"/>
          <p:cNvSpPr/>
          <p:nvPr/>
        </p:nvSpPr>
        <p:spPr bwMode="auto">
          <a:xfrm>
            <a:off x="9784500" y="1481233"/>
            <a:ext cx="2404942" cy="73684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09713" rIns="182880" bIns="109713" numCol="1" spcCol="0" rtlCol="0" fromWordArt="0" anchor="t" anchorCtr="0" forceAA="0" compatLnSpc="1">
            <a:prstTxWarp prst="textNoShape">
              <a:avLst/>
            </a:prstTxWarp>
            <a:noAutofit/>
          </a:bodyPr>
          <a:lstStyle/>
          <a:p>
            <a:pPr defTabSz="699291">
              <a:lnSpc>
                <a:spcPct val="90000"/>
              </a:lnSpc>
            </a:pPr>
            <a:r>
              <a:rPr lang="en-US" sz="2000" dirty="0">
                <a:gradFill>
                  <a:gsLst>
                    <a:gs pos="4425">
                      <a:schemeClr val="bg1"/>
                    </a:gs>
                    <a:gs pos="27000">
                      <a:schemeClr val="bg1"/>
                    </a:gs>
                  </a:gsLst>
                  <a:lin ang="5400000" scaled="0"/>
                </a:gradFill>
                <a:latin typeface="Segoe UI Semibold" panose="020B0702040204020203" pitchFamily="34" charset="0"/>
                <a:ea typeface="Segoe UI" pitchFamily="34" charset="0"/>
                <a:cs typeface="Segoe UI Semibold" panose="020B0702040204020203" pitchFamily="34" charset="0"/>
              </a:rPr>
              <a:t>Most </a:t>
            </a:r>
            <a:r>
              <a:rPr lang="en-US" sz="2000" dirty="0" smtClean="0">
                <a:gradFill>
                  <a:gsLst>
                    <a:gs pos="4425">
                      <a:schemeClr val="bg1"/>
                    </a:gs>
                    <a:gs pos="27000">
                      <a:schemeClr val="bg1"/>
                    </a:gs>
                  </a:gsLst>
                  <a:lin ang="5400000" scaled="0"/>
                </a:gradFill>
                <a:latin typeface="Segoe UI Semibold" panose="020B0702040204020203" pitchFamily="34" charset="0"/>
                <a:ea typeface="Segoe UI" pitchFamily="34" charset="0"/>
                <a:cs typeface="Segoe UI Semibold" panose="020B0702040204020203" pitchFamily="34" charset="0"/>
              </a:rPr>
              <a:t>memory,</a:t>
            </a:r>
            <a:endParaRPr lang="en-US" sz="2000" dirty="0">
              <a:gradFill>
                <a:gsLst>
                  <a:gs pos="4425">
                    <a:schemeClr val="bg1"/>
                  </a:gs>
                  <a:gs pos="27000">
                    <a:schemeClr val="bg1"/>
                  </a:gs>
                </a:gsLst>
                <a:lin ang="5400000" scaled="0"/>
              </a:gradFill>
              <a:latin typeface="Segoe UI Semibold" panose="020B0702040204020203" pitchFamily="34" charset="0"/>
              <a:ea typeface="Segoe UI" pitchFamily="34" charset="0"/>
              <a:cs typeface="Segoe UI Semibold" panose="020B0702040204020203" pitchFamily="34" charset="0"/>
            </a:endParaRPr>
          </a:p>
          <a:p>
            <a:pPr defTabSz="699291">
              <a:lnSpc>
                <a:spcPct val="90000"/>
              </a:lnSpc>
            </a:pPr>
            <a:r>
              <a:rPr lang="en-US" sz="2000" dirty="0" smtClean="0">
                <a:gradFill>
                  <a:gsLst>
                    <a:gs pos="4425">
                      <a:schemeClr val="bg1"/>
                    </a:gs>
                    <a:gs pos="27000">
                      <a:schemeClr val="bg1"/>
                    </a:gs>
                  </a:gsLst>
                  <a:lin ang="5400000" scaled="0"/>
                </a:gradFill>
                <a:latin typeface="Segoe UI Semibold" panose="020B0702040204020203" pitchFamily="34" charset="0"/>
                <a:ea typeface="Segoe UI" pitchFamily="34" charset="0"/>
                <a:cs typeface="Segoe UI Semibold" panose="020B0702040204020203" pitchFamily="34" charset="0"/>
              </a:rPr>
              <a:t>fastest CPUs</a:t>
            </a:r>
            <a:endParaRPr lang="en-US" sz="2000" dirty="0">
              <a:gradFill>
                <a:gsLst>
                  <a:gs pos="4425">
                    <a:schemeClr val="bg1"/>
                  </a:gs>
                  <a:gs pos="27000">
                    <a:schemeClr val="bg1"/>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sp>
        <p:nvSpPr>
          <p:cNvPr id="9" name="Rectangle 8"/>
          <p:cNvSpPr/>
          <p:nvPr/>
        </p:nvSpPr>
        <p:spPr bwMode="auto">
          <a:xfrm>
            <a:off x="3784600" y="1481233"/>
            <a:ext cx="2076860" cy="73684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09713" rIns="182880" bIns="109713" numCol="1" spcCol="0" rtlCol="0" fromWordArt="0" anchor="t" anchorCtr="0" forceAA="0" compatLnSpc="1">
            <a:prstTxWarp prst="textNoShape">
              <a:avLst/>
            </a:prstTxWarp>
            <a:noAutofit/>
          </a:bodyPr>
          <a:lstStyle/>
          <a:p>
            <a:pPr defTabSz="699291">
              <a:lnSpc>
                <a:spcPct val="90000"/>
              </a:lnSpc>
            </a:pPr>
            <a:r>
              <a:rPr lang="en-US" sz="2000" dirty="0">
                <a:gradFill>
                  <a:gsLst>
                    <a:gs pos="4425">
                      <a:schemeClr val="bg1"/>
                    </a:gs>
                    <a:gs pos="27000">
                      <a:schemeClr val="bg1"/>
                    </a:gs>
                  </a:gsLst>
                  <a:lin ang="5400000" scaled="0"/>
                </a:gradFill>
                <a:latin typeface="Segoe UI Semibold" panose="020B0702040204020203" pitchFamily="34" charset="0"/>
                <a:ea typeface="Segoe UI" pitchFamily="34" charset="0"/>
                <a:cs typeface="Segoe UI Semibold" panose="020B0702040204020203" pitchFamily="34" charset="0"/>
              </a:rPr>
              <a:t>SSD </a:t>
            </a:r>
            <a:r>
              <a:rPr lang="en-US" sz="2000" dirty="0" smtClean="0">
                <a:gradFill>
                  <a:gsLst>
                    <a:gs pos="4425">
                      <a:schemeClr val="bg1"/>
                    </a:gs>
                    <a:gs pos="27000">
                      <a:schemeClr val="bg1"/>
                    </a:gs>
                  </a:gsLst>
                  <a:lin ang="5400000" scaled="0"/>
                </a:gradFill>
                <a:latin typeface="Segoe UI Semibold" panose="020B0702040204020203" pitchFamily="34" charset="0"/>
                <a:ea typeface="Segoe UI" pitchFamily="34" charset="0"/>
                <a:cs typeface="Segoe UI Semibold" panose="020B0702040204020203" pitchFamily="34" charset="0"/>
              </a:rPr>
              <a:t>storage,</a:t>
            </a:r>
            <a:endParaRPr lang="en-US" sz="2000" dirty="0">
              <a:gradFill>
                <a:gsLst>
                  <a:gs pos="4425">
                    <a:schemeClr val="bg1"/>
                  </a:gs>
                  <a:gs pos="27000">
                    <a:schemeClr val="bg1"/>
                  </a:gs>
                </a:gsLst>
                <a:lin ang="5400000" scaled="0"/>
              </a:gradFill>
              <a:latin typeface="Segoe UI Semibold" panose="020B0702040204020203" pitchFamily="34" charset="0"/>
              <a:ea typeface="Segoe UI" pitchFamily="34" charset="0"/>
              <a:cs typeface="Segoe UI Semibold" panose="020B0702040204020203" pitchFamily="34" charset="0"/>
            </a:endParaRPr>
          </a:p>
          <a:p>
            <a:pPr defTabSz="699291">
              <a:lnSpc>
                <a:spcPct val="90000"/>
              </a:lnSpc>
            </a:pPr>
            <a:r>
              <a:rPr lang="en-US" sz="2000" dirty="0" smtClean="0">
                <a:gradFill>
                  <a:gsLst>
                    <a:gs pos="4425">
                      <a:schemeClr val="bg1"/>
                    </a:gs>
                    <a:gs pos="27000">
                      <a:schemeClr val="bg1"/>
                    </a:gs>
                  </a:gsLst>
                  <a:lin ang="5400000" scaled="0"/>
                </a:gradFill>
                <a:latin typeface="Segoe UI Semibold" panose="020B0702040204020203" pitchFamily="34" charset="0"/>
                <a:ea typeface="Segoe UI" pitchFamily="34" charset="0"/>
                <a:cs typeface="Segoe UI Semibold" panose="020B0702040204020203" pitchFamily="34" charset="0"/>
              </a:rPr>
              <a:t>faster CPUs</a:t>
            </a:r>
            <a:endParaRPr lang="en-US" sz="2000" dirty="0">
              <a:gradFill>
                <a:gsLst>
                  <a:gs pos="4425">
                    <a:schemeClr val="bg1"/>
                  </a:gs>
                  <a:gs pos="27000">
                    <a:schemeClr val="bg1"/>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pic>
        <p:nvPicPr>
          <p:cNvPr id="10" name="Picture 9"/>
          <p:cNvPicPr>
            <a:picLocks noChangeAspect="1"/>
          </p:cNvPicPr>
          <p:nvPr/>
        </p:nvPicPr>
        <p:blipFill>
          <a:blip r:embed="rId5"/>
          <a:stretch>
            <a:fillRect/>
          </a:stretch>
        </p:blipFill>
        <p:spPr>
          <a:xfrm>
            <a:off x="3647537" y="2238747"/>
            <a:ext cx="2203776" cy="2961325"/>
          </a:xfrm>
          <a:prstGeom prst="rect">
            <a:avLst/>
          </a:prstGeom>
        </p:spPr>
      </p:pic>
      <p:cxnSp>
        <p:nvCxnSpPr>
          <p:cNvPr id="11" name="Straight Arrow Connector 10"/>
          <p:cNvCxnSpPr/>
          <p:nvPr/>
        </p:nvCxnSpPr>
        <p:spPr>
          <a:xfrm>
            <a:off x="420914" y="5465050"/>
            <a:ext cx="11567886" cy="0"/>
          </a:xfrm>
          <a:prstGeom prst="straightConnector1">
            <a:avLst/>
          </a:prstGeom>
          <a:ln w="44450">
            <a:solidFill>
              <a:schemeClr val="bg1">
                <a:alpha val="35000"/>
              </a:schemeClr>
            </a:solidFill>
            <a:headEnd type="arrow" w="lg" len="sm"/>
            <a:tailEnd type="arrow" w="lg"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207872" y="5530593"/>
            <a:ext cx="2282492" cy="43629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algn="ctr" defTabSz="699291">
              <a:lnSpc>
                <a:spcPct val="90000"/>
              </a:lnSpc>
            </a:pPr>
            <a:r>
              <a:rPr lang="en-US" sz="1400" b="1" spc="50" dirty="0" smtClean="0">
                <a:gradFill>
                  <a:gsLst>
                    <a:gs pos="4425">
                      <a:schemeClr val="bg1"/>
                    </a:gs>
                    <a:gs pos="27000">
                      <a:schemeClr val="bg1"/>
                    </a:gs>
                  </a:gsLst>
                </a:gradFill>
                <a:latin typeface="Segoe UI" panose="020B0502040204020203" pitchFamily="34" charset="0"/>
                <a:ea typeface="Segoe UI" panose="020B0502040204020203" pitchFamily="34" charset="0"/>
                <a:cs typeface="Segoe UI" panose="020B0502040204020203" pitchFamily="34" charset="0"/>
              </a:rPr>
              <a:t>HIGHEST VALUE</a:t>
            </a:r>
            <a:endParaRPr lang="en-US" sz="1400" b="1" spc="50" dirty="0">
              <a:gradFill>
                <a:gsLst>
                  <a:gs pos="4425">
                    <a:schemeClr val="bg1"/>
                  </a:gs>
                  <a:gs pos="27000">
                    <a:schemeClr val="bg1"/>
                  </a:gs>
                </a:gsLst>
              </a:gra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bwMode="auto">
          <a:xfrm>
            <a:off x="9504817" y="5545929"/>
            <a:ext cx="2781271" cy="43629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algn="ctr" defTabSz="699291">
              <a:lnSpc>
                <a:spcPct val="90000"/>
              </a:lnSpc>
            </a:pPr>
            <a:r>
              <a:rPr lang="en-US" sz="1400" b="1" spc="50" dirty="0" smtClean="0">
                <a:gradFill>
                  <a:gsLst>
                    <a:gs pos="4425">
                      <a:schemeClr val="bg1"/>
                    </a:gs>
                    <a:gs pos="27000">
                      <a:schemeClr val="bg1"/>
                    </a:gs>
                  </a:gsLst>
                </a:gradFill>
                <a:latin typeface="Segoe UI" panose="020B0502040204020203" pitchFamily="34" charset="0"/>
                <a:ea typeface="Segoe UI" panose="020B0502040204020203" pitchFamily="34" charset="0"/>
                <a:cs typeface="Segoe UI" panose="020B0502040204020203" pitchFamily="34" charset="0"/>
              </a:rPr>
              <a:t>LARGEST SCALE-UP</a:t>
            </a:r>
            <a:endParaRPr lang="en-US" sz="1400" b="1" spc="50" dirty="0">
              <a:gradFill>
                <a:gsLst>
                  <a:gs pos="4425">
                    <a:schemeClr val="bg1"/>
                  </a:gs>
                  <a:gs pos="27000">
                    <a:schemeClr val="bg1"/>
                  </a:gs>
                </a:gsLst>
              </a:gra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bwMode="auto">
          <a:xfrm>
            <a:off x="582483" y="1481233"/>
            <a:ext cx="2394056" cy="73684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09713" rIns="182880" bIns="109713" numCol="1" spcCol="0" rtlCol="0" fromWordArt="0" anchor="t" anchorCtr="0" forceAA="0" compatLnSpc="1">
            <a:prstTxWarp prst="textNoShape">
              <a:avLst/>
            </a:prstTxWarp>
            <a:noAutofit/>
          </a:bodyPr>
          <a:lstStyle/>
          <a:p>
            <a:pPr defTabSz="699291">
              <a:lnSpc>
                <a:spcPct val="90000"/>
              </a:lnSpc>
            </a:pPr>
            <a:r>
              <a:rPr lang="en-US" sz="2000" dirty="0">
                <a:gradFill>
                  <a:gsLst>
                    <a:gs pos="4425">
                      <a:schemeClr val="bg1"/>
                    </a:gs>
                    <a:gs pos="27000">
                      <a:schemeClr val="bg1"/>
                    </a:gs>
                  </a:gsLst>
                  <a:lin ang="5400000" scaled="0"/>
                </a:gradFill>
                <a:latin typeface="Segoe UI Semibold" panose="020B0702040204020203" pitchFamily="34" charset="0"/>
                <a:ea typeface="Segoe UI" panose="020B0502040204020203" pitchFamily="34" charset="0"/>
                <a:cs typeface="Segoe UI Semibold" panose="020B0702040204020203" pitchFamily="34" charset="0"/>
              </a:rPr>
              <a:t>Highest value</a:t>
            </a:r>
          </a:p>
        </p:txBody>
      </p:sp>
      <p:pic>
        <p:nvPicPr>
          <p:cNvPr id="15" name="Picture 14"/>
          <p:cNvPicPr>
            <a:picLocks noChangeAspect="1"/>
          </p:cNvPicPr>
          <p:nvPr/>
        </p:nvPicPr>
        <p:blipFill>
          <a:blip r:embed="rId6"/>
          <a:stretch>
            <a:fillRect/>
          </a:stretch>
        </p:blipFill>
        <p:spPr>
          <a:xfrm>
            <a:off x="6436568" y="2356813"/>
            <a:ext cx="2707326" cy="2805973"/>
          </a:xfrm>
          <a:prstGeom prst="rect">
            <a:avLst/>
          </a:prstGeom>
        </p:spPr>
      </p:pic>
      <p:sp>
        <p:nvSpPr>
          <p:cNvPr id="16" name="Rectangle 15"/>
          <p:cNvSpPr/>
          <p:nvPr/>
        </p:nvSpPr>
        <p:spPr bwMode="auto">
          <a:xfrm>
            <a:off x="7112001" y="3058536"/>
            <a:ext cx="1379538" cy="73684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09713" rIns="182880" bIns="109713" numCol="1" spcCol="0" rtlCol="0" fromWordArt="0" anchor="t" anchorCtr="0" forceAA="0" compatLnSpc="1">
            <a:prstTxWarp prst="textNoShape">
              <a:avLst/>
            </a:prstTxWarp>
            <a:noAutofit/>
          </a:bodyPr>
          <a:lstStyle/>
          <a:p>
            <a:pPr algn="ctr" defTabSz="699291">
              <a:lnSpc>
                <a:spcPct val="90000"/>
              </a:lnSpc>
            </a:pPr>
            <a:r>
              <a:rPr lang="en-US" dirty="0">
                <a:gradFill>
                  <a:gsLst>
                    <a:gs pos="4425">
                      <a:schemeClr val="bg1"/>
                    </a:gs>
                    <a:gs pos="27000">
                      <a:schemeClr val="bg1"/>
                    </a:gs>
                  </a:gsLst>
                  <a:lin ang="5400000" scaled="0"/>
                </a:gradFill>
                <a:latin typeface="Segoe UI Semibold" panose="020B0702040204020203" pitchFamily="34" charset="0"/>
                <a:ea typeface="Segoe UI" panose="020B0502040204020203" pitchFamily="34" charset="0"/>
                <a:cs typeface="Segoe UI Semibold" panose="020B0702040204020203" pitchFamily="34" charset="0"/>
              </a:rPr>
              <a:t>Premium </a:t>
            </a:r>
            <a:br>
              <a:rPr lang="en-US" dirty="0">
                <a:gradFill>
                  <a:gsLst>
                    <a:gs pos="4425">
                      <a:schemeClr val="bg1"/>
                    </a:gs>
                    <a:gs pos="27000">
                      <a:schemeClr val="bg1"/>
                    </a:gs>
                  </a:gsLst>
                  <a:lin ang="5400000" scaled="0"/>
                </a:gradFill>
                <a:latin typeface="Segoe UI Semibold" panose="020B0702040204020203" pitchFamily="34" charset="0"/>
                <a:ea typeface="Segoe UI" panose="020B0502040204020203" pitchFamily="34" charset="0"/>
                <a:cs typeface="Segoe UI Semibold" panose="020B0702040204020203" pitchFamily="34" charset="0"/>
              </a:rPr>
            </a:br>
            <a:r>
              <a:rPr lang="en-US" dirty="0" smtClean="0">
                <a:gradFill>
                  <a:gsLst>
                    <a:gs pos="4425">
                      <a:schemeClr val="bg1"/>
                    </a:gs>
                    <a:gs pos="27000">
                      <a:schemeClr val="bg1"/>
                    </a:gs>
                  </a:gsLst>
                  <a:lin ang="5400000" scaled="0"/>
                </a:gradFill>
                <a:latin typeface="Segoe UI Semibold" panose="020B0702040204020203" pitchFamily="34" charset="0"/>
                <a:ea typeface="Segoe UI" panose="020B0502040204020203" pitchFamily="34" charset="0"/>
                <a:cs typeface="Segoe UI Semibold" panose="020B0702040204020203" pitchFamily="34" charset="0"/>
              </a:rPr>
              <a:t>storage</a:t>
            </a:r>
            <a:endParaRPr lang="en-US" dirty="0">
              <a:gradFill>
                <a:gsLst>
                  <a:gs pos="4425">
                    <a:schemeClr val="bg1"/>
                  </a:gs>
                  <a:gs pos="27000">
                    <a:schemeClr val="bg1"/>
                  </a:gs>
                </a:gsLst>
                <a:lin ang="5400000" scaled="0"/>
              </a:gra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7" name="Rectangle 16"/>
          <p:cNvSpPr/>
          <p:nvPr/>
        </p:nvSpPr>
        <p:spPr bwMode="auto">
          <a:xfrm>
            <a:off x="6565899" y="1481233"/>
            <a:ext cx="2476501" cy="73684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09713" rIns="182880" bIns="109713" numCol="1" spcCol="0" rtlCol="0" fromWordArt="0" anchor="t" anchorCtr="0" forceAA="0" compatLnSpc="1">
            <a:prstTxWarp prst="textNoShape">
              <a:avLst/>
            </a:prstTxWarp>
            <a:noAutofit/>
          </a:bodyPr>
          <a:lstStyle/>
          <a:p>
            <a:pPr defTabSz="699291">
              <a:lnSpc>
                <a:spcPct val="90000"/>
              </a:lnSpc>
            </a:pPr>
            <a:r>
              <a:rPr lang="en-US" sz="2000" dirty="0">
                <a:gradFill>
                  <a:gsLst>
                    <a:gs pos="4425">
                      <a:schemeClr val="bg1"/>
                    </a:gs>
                    <a:gs pos="27000">
                      <a:schemeClr val="bg1"/>
                    </a:gs>
                  </a:gsLst>
                  <a:lin ang="5400000" scaled="0"/>
                </a:gradFill>
                <a:latin typeface="Segoe UI Semibold" panose="020B0702040204020203" pitchFamily="34" charset="0"/>
                <a:ea typeface="Segoe UI" panose="020B0502040204020203" pitchFamily="34" charset="0"/>
                <a:cs typeface="Segoe UI Semibold" panose="020B0702040204020203" pitchFamily="34" charset="0"/>
              </a:rPr>
              <a:t>&gt;64,000s of IOPS</a:t>
            </a:r>
          </a:p>
        </p:txBody>
      </p:sp>
      <p:sp>
        <p:nvSpPr>
          <p:cNvPr id="18" name="Title 1"/>
          <p:cNvSpPr txBox="1">
            <a:spLocks/>
          </p:cNvSpPr>
          <p:nvPr/>
        </p:nvSpPr>
        <p:spPr>
          <a:xfrm>
            <a:off x="274638" y="295275"/>
            <a:ext cx="11888787" cy="917575"/>
          </a:xfrm>
          <a:prstGeom prst="rect">
            <a:avLst/>
          </a:prstGeom>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5400" kern="1200" spc="-102">
                <a:ln w="3175">
                  <a:noFill/>
                </a:ln>
                <a:solidFill>
                  <a:schemeClr val="accent2"/>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r>
              <a:rPr lang="en-US" dirty="0"/>
              <a:t>Azure </a:t>
            </a:r>
            <a:r>
              <a:rPr lang="en-US" dirty="0" smtClean="0"/>
              <a:t>VM families</a:t>
            </a:r>
            <a:endParaRPr lang="en-US" dirty="0"/>
          </a:p>
        </p:txBody>
      </p:sp>
    </p:spTree>
    <p:extLst>
      <p:ext uri="{BB962C8B-B14F-4D97-AF65-F5344CB8AC3E}">
        <p14:creationId xmlns:p14="http://schemas.microsoft.com/office/powerpoint/2010/main" val="1865244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6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19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2" presetClass="entr" presetSubtype="8" fill="hold" nodeType="withEffect">
                                  <p:stCondLst>
                                    <p:cond delay="26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10" presetClass="entr" presetSubtype="0" fill="hold" grpId="0" nodeType="withEffect">
                                  <p:stCondLst>
                                    <p:cond delay="27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2" grpId="0"/>
      <p:bldP spid="13" grpId="0"/>
      <p:bldP spid="1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storage group"/>
          <p:cNvGrpSpPr/>
          <p:nvPr/>
        </p:nvGrpSpPr>
        <p:grpSpPr>
          <a:xfrm>
            <a:off x="8437646" y="1852216"/>
            <a:ext cx="2226078" cy="2369831"/>
            <a:chOff x="9894768" y="1761094"/>
            <a:chExt cx="2182814" cy="2323772"/>
          </a:xfrm>
        </p:grpSpPr>
        <p:sp>
          <p:nvSpPr>
            <p:cNvPr id="41" name="Rectangle 40"/>
            <p:cNvSpPr/>
            <p:nvPr/>
          </p:nvSpPr>
          <p:spPr bwMode="auto">
            <a:xfrm>
              <a:off x="9894768"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50925">
                <a:lnSpc>
                  <a:spcPct val="90000"/>
                </a:lnSpc>
                <a:defRPr/>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&gt;80,000 IOPs</a:t>
              </a:r>
            </a:p>
            <a:p>
              <a:pPr algn="ctr" defTabSz="950925">
                <a:lnSpc>
                  <a:spcPct val="90000"/>
                </a:lnSpc>
                <a:defRPr/>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Premium Storage</a:t>
              </a:r>
            </a:p>
          </p:txBody>
        </p:sp>
        <p:grpSp>
          <p:nvGrpSpPr>
            <p:cNvPr id="42" name="Group 41"/>
            <p:cNvGrpSpPr/>
            <p:nvPr/>
          </p:nvGrpSpPr>
          <p:grpSpPr>
            <a:xfrm>
              <a:off x="10264877" y="1761094"/>
              <a:ext cx="1442596" cy="1494996"/>
              <a:chOff x="-477782" y="450675"/>
              <a:chExt cx="5901463" cy="6115812"/>
            </a:xfrm>
          </p:grpSpPr>
          <p:sp>
            <p:nvSpPr>
              <p:cNvPr id="43" name="16-Point Star 42"/>
              <p:cNvSpPr/>
              <p:nvPr/>
            </p:nvSpPr>
            <p:spPr bwMode="auto">
              <a:xfrm>
                <a:off x="-477782" y="665024"/>
                <a:ext cx="5901463" cy="5901463"/>
              </a:xfrm>
              <a:prstGeom prst="star16">
                <a:avLst>
                  <a:gd name="adj" fmla="val 35361"/>
                </a:avLst>
              </a:prstGeom>
              <a:solidFill>
                <a:srgbClr val="FDFDFD">
                  <a:alpha val="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9" tIns="149183" rIns="186479" bIns="149183" numCol="1" spcCol="0" rtlCol="0" fromWordArt="0" anchor="t" anchorCtr="0" forceAA="0" compatLnSpc="1">
                <a:prstTxWarp prst="textNoShape">
                  <a:avLst/>
                </a:prstTxWarp>
                <a:noAutofit/>
              </a:bodyPr>
              <a:lstStyle/>
              <a:p>
                <a:pPr algn="ctr" defTabSz="950743">
                  <a:lnSpc>
                    <a:spcPct val="90000"/>
                  </a:lnSpc>
                </a:pPr>
                <a:endParaRPr lang="en-US" sz="2448" dirty="0" err="1">
                  <a:solidFill>
                    <a:schemeClr val="tx2"/>
                  </a:solidFill>
                  <a:latin typeface="Segoe UI Light" panose="020B0502040204020203" pitchFamily="34" charset="0"/>
                  <a:ea typeface="Segoe UI" pitchFamily="34" charset="0"/>
                  <a:cs typeface="Segoe UI Light" panose="020B0502040204020203" pitchFamily="34" charset="0"/>
                </a:endParaRPr>
              </a:p>
            </p:txBody>
          </p:sp>
          <p:pic>
            <p:nvPicPr>
              <p:cNvPr id="44" name="Picture 43"/>
              <p:cNvPicPr>
                <a:picLocks noChangeAspect="1"/>
              </p:cNvPicPr>
              <p:nvPr/>
            </p:nvPicPr>
            <p:blipFill>
              <a:blip r:embed="rId3"/>
              <a:stretch>
                <a:fillRect/>
              </a:stretch>
            </p:blipFill>
            <p:spPr>
              <a:xfrm>
                <a:off x="2990885" y="4844838"/>
                <a:ext cx="1486280" cy="1490576"/>
              </a:xfrm>
              <a:prstGeom prst="rect">
                <a:avLst/>
              </a:prstGeom>
            </p:spPr>
          </p:pic>
          <p:pic>
            <p:nvPicPr>
              <p:cNvPr id="45" name="Picture 44"/>
              <p:cNvPicPr>
                <a:picLocks noChangeAspect="1"/>
              </p:cNvPicPr>
              <p:nvPr/>
            </p:nvPicPr>
            <p:blipFill>
              <a:blip r:embed="rId3"/>
              <a:stretch>
                <a:fillRect/>
              </a:stretch>
            </p:blipFill>
            <p:spPr>
              <a:xfrm>
                <a:off x="624820" y="1700441"/>
                <a:ext cx="3815982" cy="3827010"/>
              </a:xfrm>
              <a:prstGeom prst="rect">
                <a:avLst/>
              </a:prstGeom>
            </p:spPr>
          </p:pic>
          <p:pic>
            <p:nvPicPr>
              <p:cNvPr id="46" name="Picture 45"/>
              <p:cNvPicPr>
                <a:picLocks noChangeAspect="1"/>
              </p:cNvPicPr>
              <p:nvPr/>
            </p:nvPicPr>
            <p:blipFill>
              <a:blip r:embed="rId3"/>
              <a:stretch>
                <a:fillRect/>
              </a:stretch>
            </p:blipFill>
            <p:spPr>
              <a:xfrm>
                <a:off x="2211493" y="450675"/>
                <a:ext cx="1974734" cy="1980442"/>
              </a:xfrm>
              <a:prstGeom prst="rect">
                <a:avLst/>
              </a:prstGeom>
            </p:spPr>
          </p:pic>
        </p:grpSp>
      </p:grpSp>
      <p:grpSp>
        <p:nvGrpSpPr>
          <p:cNvPr id="47" name="N group 1"/>
          <p:cNvGrpSpPr/>
          <p:nvPr/>
        </p:nvGrpSpPr>
        <p:grpSpPr>
          <a:xfrm>
            <a:off x="8414889" y="1870947"/>
            <a:ext cx="2226078" cy="2351100"/>
            <a:chOff x="8250476" y="1779460"/>
            <a:chExt cx="2182814" cy="2305406"/>
          </a:xfrm>
        </p:grpSpPr>
        <p:sp>
          <p:nvSpPr>
            <p:cNvPr id="48" name="Rectangle 47"/>
            <p:cNvSpPr/>
            <p:nvPr/>
          </p:nvSpPr>
          <p:spPr bwMode="auto">
            <a:xfrm>
              <a:off x="8250476"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50925">
                <a:lnSpc>
                  <a:spcPct val="90000"/>
                </a:lnSpc>
                <a:defRPr/>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GPU-enabled </a:t>
              </a:r>
              <a:br>
                <a:rPr lang="en-US" sz="1632" dirty="0">
                  <a:solidFill>
                    <a:schemeClr val="tx2"/>
                  </a:solidFill>
                  <a:latin typeface="Segoe UI Light" panose="020B0502040204020203" pitchFamily="34" charset="0"/>
                  <a:ea typeface="Segoe UI" pitchFamily="34" charset="0"/>
                  <a:cs typeface="Segoe UI Light" panose="020B0502040204020203" pitchFamily="34" charset="0"/>
                </a:rPr>
              </a:b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virtual machines</a:t>
              </a:r>
            </a:p>
          </p:txBody>
        </p:sp>
        <p:grpSp>
          <p:nvGrpSpPr>
            <p:cNvPr id="49" name="Group 48"/>
            <p:cNvGrpSpPr/>
            <p:nvPr/>
          </p:nvGrpSpPr>
          <p:grpSpPr>
            <a:xfrm>
              <a:off x="8747354" y="1779460"/>
              <a:ext cx="1179920" cy="1538737"/>
              <a:chOff x="406421" y="2432376"/>
              <a:chExt cx="2059118" cy="2685303"/>
            </a:xfrm>
          </p:grpSpPr>
          <p:grpSp>
            <p:nvGrpSpPr>
              <p:cNvPr id="50" name="Group 49"/>
              <p:cNvGrpSpPr/>
              <p:nvPr/>
            </p:nvGrpSpPr>
            <p:grpSpPr>
              <a:xfrm>
                <a:off x="406421" y="2432376"/>
                <a:ext cx="2059118" cy="2685303"/>
                <a:chOff x="6982264" y="1006524"/>
                <a:chExt cx="4480135" cy="5829701"/>
              </a:xfrm>
            </p:grpSpPr>
            <p:pic>
              <p:nvPicPr>
                <p:cNvPr id="52" name="Picture 51"/>
                <p:cNvPicPr>
                  <a:picLocks noChangeAspect="1"/>
                </p:cNvPicPr>
                <p:nvPr/>
              </p:nvPicPr>
              <p:blipFill>
                <a:blip r:embed="rId4"/>
                <a:stretch>
                  <a:fillRect/>
                </a:stretch>
              </p:blipFill>
              <p:spPr>
                <a:xfrm>
                  <a:off x="7199561" y="1172781"/>
                  <a:ext cx="4182166" cy="3848482"/>
                </a:xfrm>
                <a:prstGeom prst="rect">
                  <a:avLst/>
                </a:prstGeom>
              </p:spPr>
            </p:pic>
            <p:pic>
              <p:nvPicPr>
                <p:cNvPr id="53" name="Picture 52"/>
                <p:cNvPicPr>
                  <a:picLocks noChangeAspect="1"/>
                </p:cNvPicPr>
                <p:nvPr/>
              </p:nvPicPr>
              <p:blipFill>
                <a:blip r:embed="rId5"/>
                <a:stretch>
                  <a:fillRect/>
                </a:stretch>
              </p:blipFill>
              <p:spPr>
                <a:xfrm>
                  <a:off x="6982264" y="4945062"/>
                  <a:ext cx="4480135" cy="1891163"/>
                </a:xfrm>
                <a:prstGeom prst="rect">
                  <a:avLst/>
                </a:prstGeom>
                <a:ln>
                  <a:noFill/>
                </a:ln>
                <a:effectLst>
                  <a:outerShdw blurRad="292100" dist="139700" dir="2700000" algn="tl" rotWithShape="0">
                    <a:srgbClr val="333333">
                      <a:alpha val="65000"/>
                    </a:srgbClr>
                  </a:outerShdw>
                </a:effectLst>
              </p:spPr>
            </p:pic>
            <p:sp>
              <p:nvSpPr>
                <p:cNvPr id="54"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9" tIns="46619" rIns="93239" bIns="46619" numCol="1" anchor="t" anchorCtr="0" compatLnSpc="1">
                  <a:prstTxWarp prst="textNoShape">
                    <a:avLst/>
                  </a:prstTxWarp>
                </a:bodyPr>
                <a:lstStyle/>
                <a:p>
                  <a:endParaRPr lang="en-US" sz="612">
                    <a:solidFill>
                      <a:schemeClr val="tx2"/>
                    </a:solidFill>
                    <a:latin typeface="Segoe UI Light" panose="020B0502040204020203" pitchFamily="34" charset="0"/>
                    <a:cs typeface="Segoe UI Light" panose="020B0502040204020203" pitchFamily="34" charset="0"/>
                  </a:endParaRPr>
                </a:p>
              </p:txBody>
            </p:sp>
          </p:grpSp>
          <p:sp>
            <p:nvSpPr>
              <p:cNvPr id="51" name="TextBox 50"/>
              <p:cNvSpPr txBox="1"/>
              <p:nvPr/>
            </p:nvSpPr>
            <p:spPr>
              <a:xfrm>
                <a:off x="639096" y="2638279"/>
                <a:ext cx="1632155" cy="1127477"/>
              </a:xfrm>
              <a:prstGeom prst="rect">
                <a:avLst/>
              </a:prstGeom>
              <a:solidFill>
                <a:schemeClr val="accent5"/>
              </a:solidFill>
            </p:spPr>
            <p:txBody>
              <a:bodyPr wrap="square" lIns="186479" tIns="130554" rIns="186479" bIns="149183" rtlCol="0">
                <a:noAutofit/>
              </a:bodyPr>
              <a:lstStyle/>
              <a:p>
                <a:pPr algn="ctr" defTabSz="950925">
                  <a:lnSpc>
                    <a:spcPct val="90000"/>
                  </a:lnSpc>
                  <a:defRPr/>
                </a:pPr>
                <a:r>
                  <a:rPr lang="en-US" sz="3264"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N</a:t>
                </a:r>
              </a:p>
            </p:txBody>
          </p:sp>
        </p:grpSp>
      </p:grpSp>
      <p:grpSp>
        <p:nvGrpSpPr>
          <p:cNvPr id="3" name="Group 2"/>
          <p:cNvGrpSpPr/>
          <p:nvPr/>
        </p:nvGrpSpPr>
        <p:grpSpPr>
          <a:xfrm>
            <a:off x="4233400" y="1871521"/>
            <a:ext cx="2226078" cy="2351100"/>
            <a:chOff x="66528" y="1779460"/>
            <a:chExt cx="2182814" cy="2305406"/>
          </a:xfrm>
        </p:grpSpPr>
        <p:sp>
          <p:nvSpPr>
            <p:cNvPr id="4" name="Rectangle 3"/>
            <p:cNvSpPr/>
            <p:nvPr/>
          </p:nvSpPr>
          <p:spPr bwMode="auto">
            <a:xfrm>
              <a:off x="66528"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50925">
                <a:lnSpc>
                  <a:spcPct val="90000"/>
                </a:lnSpc>
                <a:defRPr/>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New generation</a:t>
              </a:r>
              <a:br>
                <a:rPr lang="en-US" sz="1632" dirty="0">
                  <a:solidFill>
                    <a:schemeClr val="tx2"/>
                  </a:solidFill>
                  <a:latin typeface="Segoe UI Light" panose="020B0502040204020203" pitchFamily="34" charset="0"/>
                  <a:ea typeface="Segoe UI" pitchFamily="34" charset="0"/>
                  <a:cs typeface="Segoe UI Light" panose="020B0502040204020203" pitchFamily="34" charset="0"/>
                </a:rPr>
              </a:b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of D family VMs</a:t>
              </a:r>
            </a:p>
          </p:txBody>
        </p:sp>
        <p:grpSp>
          <p:nvGrpSpPr>
            <p:cNvPr id="5" name="Group 4"/>
            <p:cNvGrpSpPr/>
            <p:nvPr/>
          </p:nvGrpSpPr>
          <p:grpSpPr>
            <a:xfrm>
              <a:off x="567975" y="1779460"/>
              <a:ext cx="1179920" cy="1538737"/>
              <a:chOff x="406421" y="2432376"/>
              <a:chExt cx="2059118" cy="2685303"/>
            </a:xfrm>
          </p:grpSpPr>
          <p:grpSp>
            <p:nvGrpSpPr>
              <p:cNvPr id="6" name="Group 5"/>
              <p:cNvGrpSpPr/>
              <p:nvPr/>
            </p:nvGrpSpPr>
            <p:grpSpPr>
              <a:xfrm>
                <a:off x="406421" y="2432376"/>
                <a:ext cx="2059118" cy="2685303"/>
                <a:chOff x="6982264" y="1006524"/>
                <a:chExt cx="4480135" cy="5829701"/>
              </a:xfrm>
            </p:grpSpPr>
            <p:pic>
              <p:nvPicPr>
                <p:cNvPr id="9" name="Picture 8"/>
                <p:cNvPicPr>
                  <a:picLocks noChangeAspect="1"/>
                </p:cNvPicPr>
                <p:nvPr/>
              </p:nvPicPr>
              <p:blipFill>
                <a:blip r:embed="rId5"/>
                <a:stretch>
                  <a:fillRect/>
                </a:stretch>
              </p:blipFill>
              <p:spPr>
                <a:xfrm>
                  <a:off x="6982264" y="4945062"/>
                  <a:ext cx="4480135" cy="189116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7199561" y="1172781"/>
                  <a:ext cx="4182166" cy="3848482"/>
                </a:xfrm>
                <a:prstGeom prst="rect">
                  <a:avLst/>
                </a:prstGeom>
              </p:spPr>
            </p:pic>
            <p:sp>
              <p:nvSpPr>
                <p:cNvPr id="10"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9" tIns="46619" rIns="93239" bIns="46619" numCol="1" anchor="t" anchorCtr="0" compatLnSpc="1">
                  <a:prstTxWarp prst="textNoShape">
                    <a:avLst/>
                  </a:prstTxWarp>
                </a:bodyPr>
                <a:lstStyle/>
                <a:p>
                  <a:endParaRPr lang="en-US" sz="612">
                    <a:solidFill>
                      <a:schemeClr val="tx2"/>
                    </a:solidFill>
                    <a:latin typeface="Segoe UI Light" panose="020B0502040204020203" pitchFamily="34" charset="0"/>
                    <a:cs typeface="Segoe UI Light" panose="020B0502040204020203" pitchFamily="34" charset="0"/>
                  </a:endParaRPr>
                </a:p>
              </p:txBody>
            </p:sp>
          </p:grpSp>
          <p:sp>
            <p:nvSpPr>
              <p:cNvPr id="7" name="TextBox 6"/>
              <p:cNvSpPr txBox="1"/>
              <p:nvPr/>
            </p:nvSpPr>
            <p:spPr>
              <a:xfrm>
                <a:off x="639096" y="2638279"/>
                <a:ext cx="1632155" cy="1127477"/>
              </a:xfrm>
              <a:prstGeom prst="rect">
                <a:avLst/>
              </a:prstGeom>
              <a:solidFill>
                <a:schemeClr val="accent5"/>
              </a:solidFill>
            </p:spPr>
            <p:txBody>
              <a:bodyPr wrap="square" lIns="0" tIns="130554" rIns="0" bIns="149183" rtlCol="0">
                <a:noAutofit/>
              </a:bodyPr>
              <a:lstStyle/>
              <a:p>
                <a:pPr algn="ctr" defTabSz="950925">
                  <a:lnSpc>
                    <a:spcPct val="90000"/>
                  </a:lnSpc>
                  <a:defRPr/>
                </a:pPr>
                <a:r>
                  <a:rPr lang="en-US" sz="3264" b="1"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DV2</a:t>
                </a:r>
              </a:p>
            </p:txBody>
          </p:sp>
        </p:grpSp>
      </p:grpSp>
      <p:grpSp>
        <p:nvGrpSpPr>
          <p:cNvPr id="11" name="D Group"/>
          <p:cNvGrpSpPr/>
          <p:nvPr/>
        </p:nvGrpSpPr>
        <p:grpSpPr>
          <a:xfrm>
            <a:off x="4199405" y="1871521"/>
            <a:ext cx="2226078" cy="2351100"/>
            <a:chOff x="166180" y="1779460"/>
            <a:chExt cx="2182814" cy="2305406"/>
          </a:xfrm>
        </p:grpSpPr>
        <p:sp>
          <p:nvSpPr>
            <p:cNvPr id="12" name="Rectangle 11"/>
            <p:cNvSpPr/>
            <p:nvPr/>
          </p:nvSpPr>
          <p:spPr bwMode="auto">
            <a:xfrm>
              <a:off x="166180"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50925">
                <a:lnSpc>
                  <a:spcPct val="90000"/>
                </a:lnSpc>
                <a:defRPr/>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SSD Storage </a:t>
              </a:r>
              <a:br>
                <a:rPr lang="en-US" sz="1632" dirty="0">
                  <a:solidFill>
                    <a:schemeClr val="tx2"/>
                  </a:solidFill>
                  <a:latin typeface="Segoe UI Light" panose="020B0502040204020203" pitchFamily="34" charset="0"/>
                  <a:ea typeface="Segoe UI" pitchFamily="34" charset="0"/>
                  <a:cs typeface="Segoe UI Light" panose="020B0502040204020203" pitchFamily="34" charset="0"/>
                </a:rPr>
              </a:b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Fast CPUs</a:t>
              </a:r>
            </a:p>
          </p:txBody>
        </p:sp>
        <p:grpSp>
          <p:nvGrpSpPr>
            <p:cNvPr id="13" name="Group 12"/>
            <p:cNvGrpSpPr/>
            <p:nvPr/>
          </p:nvGrpSpPr>
          <p:grpSpPr>
            <a:xfrm>
              <a:off x="667627" y="1779460"/>
              <a:ext cx="1179920" cy="1538737"/>
              <a:chOff x="406421" y="2432376"/>
              <a:chExt cx="2059118" cy="2685303"/>
            </a:xfrm>
          </p:grpSpPr>
          <p:grpSp>
            <p:nvGrpSpPr>
              <p:cNvPr id="14" name="Group 13"/>
              <p:cNvGrpSpPr/>
              <p:nvPr/>
            </p:nvGrpSpPr>
            <p:grpSpPr>
              <a:xfrm>
                <a:off x="406421" y="2432376"/>
                <a:ext cx="2059118" cy="2685303"/>
                <a:chOff x="6982264" y="1006524"/>
                <a:chExt cx="4480135" cy="5829701"/>
              </a:xfrm>
            </p:grpSpPr>
            <p:pic>
              <p:nvPicPr>
                <p:cNvPr id="16" name="Picture 15"/>
                <p:cNvPicPr>
                  <a:picLocks noChangeAspect="1"/>
                </p:cNvPicPr>
                <p:nvPr/>
              </p:nvPicPr>
              <p:blipFill>
                <a:blip r:embed="rId4"/>
                <a:stretch>
                  <a:fillRect/>
                </a:stretch>
              </p:blipFill>
              <p:spPr>
                <a:xfrm>
                  <a:off x="7199561" y="1172781"/>
                  <a:ext cx="4182166" cy="3848482"/>
                </a:xfrm>
                <a:prstGeom prst="rect">
                  <a:avLst/>
                </a:prstGeom>
              </p:spPr>
            </p:pic>
            <p:pic>
              <p:nvPicPr>
                <p:cNvPr id="17" name="Picture 16"/>
                <p:cNvPicPr>
                  <a:picLocks noChangeAspect="1"/>
                </p:cNvPicPr>
                <p:nvPr/>
              </p:nvPicPr>
              <p:blipFill>
                <a:blip r:embed="rId5"/>
                <a:stretch>
                  <a:fillRect/>
                </a:stretch>
              </p:blipFill>
              <p:spPr>
                <a:xfrm>
                  <a:off x="6982264" y="4945062"/>
                  <a:ext cx="4480135" cy="1891163"/>
                </a:xfrm>
                <a:prstGeom prst="rect">
                  <a:avLst/>
                </a:prstGeom>
                <a:ln>
                  <a:noFill/>
                </a:ln>
                <a:effectLst>
                  <a:outerShdw blurRad="292100" dist="139700" dir="2700000" algn="tl" rotWithShape="0">
                    <a:srgbClr val="333333">
                      <a:alpha val="65000"/>
                    </a:srgbClr>
                  </a:outerShdw>
                </a:effectLst>
              </p:spPr>
            </p:pic>
            <p:sp>
              <p:nvSpPr>
                <p:cNvPr id="18"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9" tIns="46619" rIns="93239" bIns="46619" numCol="1" anchor="t" anchorCtr="0" compatLnSpc="1">
                  <a:prstTxWarp prst="textNoShape">
                    <a:avLst/>
                  </a:prstTxWarp>
                </a:bodyPr>
                <a:lstStyle/>
                <a:p>
                  <a:endParaRPr lang="en-US" sz="612">
                    <a:solidFill>
                      <a:schemeClr val="tx2"/>
                    </a:solidFill>
                    <a:latin typeface="Segoe UI Light" panose="020B0502040204020203" pitchFamily="34" charset="0"/>
                    <a:cs typeface="Segoe UI Light" panose="020B0502040204020203" pitchFamily="34" charset="0"/>
                  </a:endParaRPr>
                </a:p>
              </p:txBody>
            </p:sp>
          </p:grpSp>
          <p:sp>
            <p:nvSpPr>
              <p:cNvPr id="15" name="TextBox 14"/>
              <p:cNvSpPr txBox="1"/>
              <p:nvPr/>
            </p:nvSpPr>
            <p:spPr>
              <a:xfrm>
                <a:off x="639096" y="2638279"/>
                <a:ext cx="1632155" cy="1127477"/>
              </a:xfrm>
              <a:prstGeom prst="rect">
                <a:avLst/>
              </a:prstGeom>
              <a:solidFill>
                <a:schemeClr val="bg1">
                  <a:lumMod val="50000"/>
                </a:schemeClr>
              </a:solidFill>
            </p:spPr>
            <p:txBody>
              <a:bodyPr wrap="square" lIns="186479" tIns="130554" rIns="186479" bIns="149183" rtlCol="0">
                <a:noAutofit/>
              </a:bodyPr>
              <a:lstStyle/>
              <a:p>
                <a:pPr algn="ctr" defTabSz="950925">
                  <a:lnSpc>
                    <a:spcPct val="90000"/>
                  </a:lnSpc>
                  <a:defRPr/>
                </a:pPr>
                <a:r>
                  <a:rPr lang="en-US" sz="3264"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D</a:t>
                </a:r>
              </a:p>
            </p:txBody>
          </p:sp>
        </p:grpSp>
      </p:grpSp>
      <p:sp>
        <p:nvSpPr>
          <p:cNvPr id="19" name="Title 2"/>
          <p:cNvSpPr>
            <a:spLocks noGrp="1"/>
          </p:cNvSpPr>
          <p:nvPr>
            <p:ph type="title" idx="4294967295"/>
          </p:nvPr>
        </p:nvSpPr>
        <p:spPr>
          <a:xfrm>
            <a:off x="559429" y="39679"/>
            <a:ext cx="12124429" cy="935762"/>
          </a:xfrm>
        </p:spPr>
        <p:txBody>
          <a:bodyPr/>
          <a:lstStyle/>
          <a:p>
            <a:r>
              <a:rPr lang="en-US" dirty="0">
                <a:latin typeface="Segoe UI Light" panose="020B0502040204020203" pitchFamily="34" charset="0"/>
                <a:cs typeface="Segoe UI Light" panose="020B0502040204020203" pitchFamily="34" charset="0"/>
              </a:rPr>
              <a:t>Scale-up options</a:t>
            </a:r>
          </a:p>
        </p:txBody>
      </p:sp>
      <p:cxnSp>
        <p:nvCxnSpPr>
          <p:cNvPr id="20" name="Straight Connector 19"/>
          <p:cNvCxnSpPr/>
          <p:nvPr/>
        </p:nvCxnSpPr>
        <p:spPr>
          <a:xfrm>
            <a:off x="1088827" y="1184035"/>
            <a:ext cx="10490894" cy="17939"/>
          </a:xfrm>
          <a:prstGeom prst="line">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881" y="5499868"/>
            <a:ext cx="12434712" cy="149465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04" tIns="149204" rIns="186504" bIns="149204" numCol="1" spcCol="0" rtlCol="0" fromWordArt="0" anchor="ctr" anchorCtr="0" forceAA="0" compatLnSpc="1">
            <a:prstTxWarp prst="textNoShape">
              <a:avLst/>
            </a:prstTxWarp>
            <a:noAutofit/>
          </a:bodyPr>
          <a:lstStyle/>
          <a:p>
            <a:pPr algn="ctr">
              <a:lnSpc>
                <a:spcPct val="90000"/>
              </a:lnSpc>
              <a:spcBef>
                <a:spcPts val="1224"/>
              </a:spcBef>
              <a:buClr>
                <a:srgbClr val="FFFFFF"/>
              </a:buClr>
              <a:defRPr/>
            </a:pPr>
            <a:r>
              <a:rPr lang="en-US" sz="4080"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Largest virtual machines</a:t>
            </a:r>
            <a:br>
              <a:rPr lang="en-US" sz="4080"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br>
            <a:r>
              <a:rPr lang="en-US" sz="4080"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Fastest storage in the public cloud</a:t>
            </a:r>
          </a:p>
        </p:txBody>
      </p:sp>
      <p:sp>
        <p:nvSpPr>
          <p:cNvPr id="22" name="Rectangle 21"/>
          <p:cNvSpPr/>
          <p:nvPr/>
        </p:nvSpPr>
        <p:spPr bwMode="auto">
          <a:xfrm>
            <a:off x="4178953" y="4123846"/>
            <a:ext cx="2226078" cy="12744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50925">
              <a:lnSpc>
                <a:spcPct val="90000"/>
              </a:lnSpc>
              <a:spcAft>
                <a:spcPts val="1224"/>
              </a:spcAft>
              <a:defRPr/>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35% faster than D</a:t>
            </a:r>
          </a:p>
          <a:p>
            <a:pPr algn="ctr" defTabSz="950925">
              <a:lnSpc>
                <a:spcPct val="90000"/>
              </a:lnSpc>
              <a:spcAft>
                <a:spcPts val="1224"/>
              </a:spcAft>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Intel E5-2673 v3 CPUs</a:t>
            </a:r>
          </a:p>
        </p:txBody>
      </p:sp>
      <p:sp>
        <p:nvSpPr>
          <p:cNvPr id="23" name="Rectangle 22"/>
          <p:cNvSpPr/>
          <p:nvPr/>
        </p:nvSpPr>
        <p:spPr bwMode="auto">
          <a:xfrm>
            <a:off x="8127428" y="4123846"/>
            <a:ext cx="2807087" cy="12744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50925">
              <a:lnSpc>
                <a:spcPct val="90000"/>
              </a:lnSpc>
              <a:spcAft>
                <a:spcPts val="1224"/>
              </a:spcAft>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NVIDIA GPUs</a:t>
            </a:r>
          </a:p>
          <a:p>
            <a:pPr algn="ctr" defTabSz="950925">
              <a:lnSpc>
                <a:spcPct val="90000"/>
              </a:lnSpc>
              <a:spcAft>
                <a:spcPts val="1224"/>
              </a:spcAft>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Remote visualization </a:t>
            </a:r>
          </a:p>
          <a:p>
            <a:pPr algn="ctr" defTabSz="950925">
              <a:lnSpc>
                <a:spcPct val="90000"/>
              </a:lnSpc>
              <a:spcAft>
                <a:spcPts val="1224"/>
              </a:spcAft>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Compute-intensive + RDMA</a:t>
            </a:r>
          </a:p>
        </p:txBody>
      </p:sp>
      <p:grpSp>
        <p:nvGrpSpPr>
          <p:cNvPr id="24" name="A Group"/>
          <p:cNvGrpSpPr/>
          <p:nvPr/>
        </p:nvGrpSpPr>
        <p:grpSpPr>
          <a:xfrm>
            <a:off x="2075915" y="1870947"/>
            <a:ext cx="2226078" cy="2351100"/>
            <a:chOff x="2034704" y="1779460"/>
            <a:chExt cx="2182814" cy="2305406"/>
          </a:xfrm>
        </p:grpSpPr>
        <p:sp>
          <p:nvSpPr>
            <p:cNvPr id="25" name="Rectangle 24"/>
            <p:cNvSpPr/>
            <p:nvPr/>
          </p:nvSpPr>
          <p:spPr bwMode="auto">
            <a:xfrm>
              <a:off x="2034704"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50925">
                <a:lnSpc>
                  <a:spcPct val="90000"/>
                </a:lnSpc>
                <a:defRPr/>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Highest value</a:t>
              </a:r>
            </a:p>
          </p:txBody>
        </p:sp>
        <p:grpSp>
          <p:nvGrpSpPr>
            <p:cNvPr id="26" name="Group 25"/>
            <p:cNvGrpSpPr/>
            <p:nvPr/>
          </p:nvGrpSpPr>
          <p:grpSpPr>
            <a:xfrm>
              <a:off x="2536151" y="1779460"/>
              <a:ext cx="1179920" cy="1538737"/>
              <a:chOff x="406421" y="2432376"/>
              <a:chExt cx="2059118" cy="2685303"/>
            </a:xfrm>
          </p:grpSpPr>
          <p:grpSp>
            <p:nvGrpSpPr>
              <p:cNvPr id="27" name="Group 26"/>
              <p:cNvGrpSpPr/>
              <p:nvPr/>
            </p:nvGrpSpPr>
            <p:grpSpPr>
              <a:xfrm>
                <a:off x="406421" y="2432376"/>
                <a:ext cx="2059118" cy="2685303"/>
                <a:chOff x="6982264" y="1006524"/>
                <a:chExt cx="4480135" cy="5829701"/>
              </a:xfrm>
            </p:grpSpPr>
            <p:pic>
              <p:nvPicPr>
                <p:cNvPr id="29" name="Picture 28"/>
                <p:cNvPicPr>
                  <a:picLocks noChangeAspect="1"/>
                </p:cNvPicPr>
                <p:nvPr/>
              </p:nvPicPr>
              <p:blipFill>
                <a:blip r:embed="rId4"/>
                <a:stretch>
                  <a:fillRect/>
                </a:stretch>
              </p:blipFill>
              <p:spPr>
                <a:xfrm>
                  <a:off x="7199561" y="1172781"/>
                  <a:ext cx="4182166" cy="3848482"/>
                </a:xfrm>
                <a:prstGeom prst="rect">
                  <a:avLst/>
                </a:prstGeom>
              </p:spPr>
            </p:pic>
            <p:pic>
              <p:nvPicPr>
                <p:cNvPr id="30" name="Picture 29"/>
                <p:cNvPicPr>
                  <a:picLocks noChangeAspect="1"/>
                </p:cNvPicPr>
                <p:nvPr/>
              </p:nvPicPr>
              <p:blipFill>
                <a:blip r:embed="rId5"/>
                <a:stretch>
                  <a:fillRect/>
                </a:stretch>
              </p:blipFill>
              <p:spPr>
                <a:xfrm>
                  <a:off x="6982264" y="4945062"/>
                  <a:ext cx="4480135" cy="1891163"/>
                </a:xfrm>
                <a:prstGeom prst="rect">
                  <a:avLst/>
                </a:prstGeom>
                <a:ln>
                  <a:noFill/>
                </a:ln>
                <a:effectLst>
                  <a:outerShdw blurRad="292100" dist="139700" dir="2700000" algn="tl" rotWithShape="0">
                    <a:srgbClr val="333333">
                      <a:alpha val="65000"/>
                    </a:srgbClr>
                  </a:outerShdw>
                </a:effectLst>
              </p:spPr>
            </p:pic>
            <p:sp>
              <p:nvSpPr>
                <p:cNvPr id="31"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9" tIns="46619" rIns="93239" bIns="46619" numCol="1" anchor="t" anchorCtr="0" compatLnSpc="1">
                  <a:prstTxWarp prst="textNoShape">
                    <a:avLst/>
                  </a:prstTxWarp>
                </a:bodyPr>
                <a:lstStyle/>
                <a:p>
                  <a:endParaRPr lang="en-US" sz="612">
                    <a:solidFill>
                      <a:schemeClr val="tx2"/>
                    </a:solidFill>
                    <a:latin typeface="Segoe UI Light" panose="020B0502040204020203" pitchFamily="34" charset="0"/>
                    <a:cs typeface="Segoe UI Light" panose="020B0502040204020203" pitchFamily="34" charset="0"/>
                  </a:endParaRPr>
                </a:p>
              </p:txBody>
            </p:sp>
          </p:grpSp>
          <p:sp>
            <p:nvSpPr>
              <p:cNvPr id="28" name="TextBox 27"/>
              <p:cNvSpPr txBox="1"/>
              <p:nvPr/>
            </p:nvSpPr>
            <p:spPr>
              <a:xfrm>
                <a:off x="639096" y="2638279"/>
                <a:ext cx="1632155" cy="1127477"/>
              </a:xfrm>
              <a:prstGeom prst="rect">
                <a:avLst/>
              </a:prstGeom>
              <a:solidFill>
                <a:schemeClr val="bg1">
                  <a:lumMod val="50000"/>
                </a:schemeClr>
              </a:solidFill>
            </p:spPr>
            <p:txBody>
              <a:bodyPr wrap="square" lIns="186479" tIns="130554" rIns="186479" bIns="149183" rtlCol="0">
                <a:noAutofit/>
              </a:bodyPr>
              <a:lstStyle/>
              <a:p>
                <a:pPr algn="ctr" defTabSz="950925">
                  <a:lnSpc>
                    <a:spcPct val="90000"/>
                  </a:lnSpc>
                  <a:defRPr/>
                </a:pPr>
                <a:r>
                  <a:rPr lang="en-US" sz="3264" b="1"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A</a:t>
                </a:r>
              </a:p>
            </p:txBody>
          </p:sp>
        </p:grpSp>
      </p:grpSp>
      <p:grpSp>
        <p:nvGrpSpPr>
          <p:cNvPr id="32" name="Group 31"/>
          <p:cNvGrpSpPr/>
          <p:nvPr/>
        </p:nvGrpSpPr>
        <p:grpSpPr>
          <a:xfrm>
            <a:off x="6302920" y="1870947"/>
            <a:ext cx="2226078" cy="2351100"/>
            <a:chOff x="6179555" y="1779460"/>
            <a:chExt cx="2182814" cy="2305406"/>
          </a:xfrm>
        </p:grpSpPr>
        <p:sp>
          <p:nvSpPr>
            <p:cNvPr id="33" name="Rectangle 32"/>
            <p:cNvSpPr/>
            <p:nvPr/>
          </p:nvSpPr>
          <p:spPr bwMode="auto">
            <a:xfrm>
              <a:off x="6179555"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50925">
                <a:lnSpc>
                  <a:spcPct val="90000"/>
                </a:lnSpc>
                <a:defRPr/>
              </a:pP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Most memory </a:t>
              </a:r>
              <a:br>
                <a:rPr lang="en-US" sz="1632" dirty="0">
                  <a:solidFill>
                    <a:schemeClr val="tx2"/>
                  </a:solidFill>
                  <a:latin typeface="Segoe UI Light" panose="020B0502040204020203" pitchFamily="34" charset="0"/>
                  <a:ea typeface="Segoe UI" pitchFamily="34" charset="0"/>
                  <a:cs typeface="Segoe UI Light" panose="020B0502040204020203" pitchFamily="34" charset="0"/>
                </a:rPr>
              </a:br>
              <a:r>
                <a:rPr lang="en-US" sz="1632" dirty="0">
                  <a:solidFill>
                    <a:schemeClr val="tx2"/>
                  </a:solidFill>
                  <a:latin typeface="Segoe UI Light" panose="020B0502040204020203" pitchFamily="34" charset="0"/>
                  <a:ea typeface="Segoe UI" pitchFamily="34" charset="0"/>
                  <a:cs typeface="Segoe UI Light" panose="020B0502040204020203" pitchFamily="34" charset="0"/>
                </a:rPr>
                <a:t>fastest CPUs</a:t>
              </a:r>
            </a:p>
          </p:txBody>
        </p:sp>
        <p:grpSp>
          <p:nvGrpSpPr>
            <p:cNvPr id="34" name="Group 33"/>
            <p:cNvGrpSpPr/>
            <p:nvPr/>
          </p:nvGrpSpPr>
          <p:grpSpPr>
            <a:xfrm>
              <a:off x="6679492" y="1779460"/>
              <a:ext cx="1179920" cy="1538737"/>
              <a:chOff x="406421" y="2432376"/>
              <a:chExt cx="2059118" cy="2685303"/>
            </a:xfrm>
          </p:grpSpPr>
          <p:grpSp>
            <p:nvGrpSpPr>
              <p:cNvPr id="35" name="Group 34"/>
              <p:cNvGrpSpPr/>
              <p:nvPr/>
            </p:nvGrpSpPr>
            <p:grpSpPr>
              <a:xfrm>
                <a:off x="406421" y="2432376"/>
                <a:ext cx="2059118" cy="2685303"/>
                <a:chOff x="6982264" y="1006524"/>
                <a:chExt cx="4480135" cy="5829701"/>
              </a:xfrm>
            </p:grpSpPr>
            <p:pic>
              <p:nvPicPr>
                <p:cNvPr id="37" name="Picture 36"/>
                <p:cNvPicPr>
                  <a:picLocks noChangeAspect="1"/>
                </p:cNvPicPr>
                <p:nvPr/>
              </p:nvPicPr>
              <p:blipFill>
                <a:blip r:embed="rId4"/>
                <a:stretch>
                  <a:fillRect/>
                </a:stretch>
              </p:blipFill>
              <p:spPr>
                <a:xfrm>
                  <a:off x="7199561" y="1172781"/>
                  <a:ext cx="4182166" cy="3848482"/>
                </a:xfrm>
                <a:prstGeom prst="rect">
                  <a:avLst/>
                </a:prstGeom>
              </p:spPr>
            </p:pic>
            <p:pic>
              <p:nvPicPr>
                <p:cNvPr id="38" name="Picture 37"/>
                <p:cNvPicPr>
                  <a:picLocks noChangeAspect="1"/>
                </p:cNvPicPr>
                <p:nvPr/>
              </p:nvPicPr>
              <p:blipFill>
                <a:blip r:embed="rId5"/>
                <a:stretch>
                  <a:fillRect/>
                </a:stretch>
              </p:blipFill>
              <p:spPr>
                <a:xfrm>
                  <a:off x="6982264" y="4945062"/>
                  <a:ext cx="4480135" cy="1891163"/>
                </a:xfrm>
                <a:prstGeom prst="rect">
                  <a:avLst/>
                </a:prstGeom>
                <a:ln>
                  <a:noFill/>
                </a:ln>
                <a:effectLst>
                  <a:outerShdw blurRad="292100" dist="139700" dir="2700000" algn="tl" rotWithShape="0">
                    <a:srgbClr val="333333">
                      <a:alpha val="65000"/>
                    </a:srgbClr>
                  </a:outerShdw>
                </a:effectLst>
              </p:spPr>
            </p:pic>
            <p:sp>
              <p:nvSpPr>
                <p:cNvPr id="39"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9" tIns="46619" rIns="93239" bIns="46619" numCol="1" anchor="t" anchorCtr="0" compatLnSpc="1">
                  <a:prstTxWarp prst="textNoShape">
                    <a:avLst/>
                  </a:prstTxWarp>
                </a:bodyPr>
                <a:lstStyle/>
                <a:p>
                  <a:endParaRPr lang="en-US" sz="612">
                    <a:solidFill>
                      <a:schemeClr val="tx2"/>
                    </a:solidFill>
                    <a:latin typeface="Segoe UI Light" panose="020B0502040204020203" pitchFamily="34" charset="0"/>
                    <a:cs typeface="Segoe UI Light" panose="020B0502040204020203" pitchFamily="34" charset="0"/>
                  </a:endParaRPr>
                </a:p>
              </p:txBody>
            </p:sp>
          </p:grpSp>
          <p:sp>
            <p:nvSpPr>
              <p:cNvPr id="36" name="TextBox 35"/>
              <p:cNvSpPr txBox="1"/>
              <p:nvPr/>
            </p:nvSpPr>
            <p:spPr>
              <a:xfrm>
                <a:off x="639096" y="2638279"/>
                <a:ext cx="1632155" cy="1127477"/>
              </a:xfrm>
              <a:prstGeom prst="rect">
                <a:avLst/>
              </a:prstGeom>
              <a:solidFill>
                <a:schemeClr val="bg1">
                  <a:lumMod val="50000"/>
                </a:schemeClr>
              </a:solidFill>
            </p:spPr>
            <p:txBody>
              <a:bodyPr wrap="square" lIns="186479" tIns="130554" rIns="186479" bIns="149183" rtlCol="0">
                <a:noAutofit/>
              </a:bodyPr>
              <a:lstStyle/>
              <a:p>
                <a:pPr algn="ctr" defTabSz="950925">
                  <a:lnSpc>
                    <a:spcPct val="90000"/>
                  </a:lnSpc>
                  <a:defRPr/>
                </a:pPr>
                <a:r>
                  <a:rPr lang="en-US" sz="3264"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G</a:t>
                </a:r>
              </a:p>
            </p:txBody>
          </p:sp>
        </p:grpSp>
      </p:grpSp>
      <p:sp>
        <p:nvSpPr>
          <p:cNvPr id="55" name="Rectangle 54"/>
          <p:cNvSpPr/>
          <p:nvPr/>
        </p:nvSpPr>
        <p:spPr bwMode="auto">
          <a:xfrm>
            <a:off x="716041" y="1416655"/>
            <a:ext cx="2226078" cy="6799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50925">
              <a:lnSpc>
                <a:spcPct val="90000"/>
              </a:lnSpc>
              <a:defRPr/>
            </a:pPr>
            <a:r>
              <a:rPr lang="en-US" sz="1632" b="1"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Highest value</a:t>
            </a:r>
          </a:p>
        </p:txBody>
      </p:sp>
      <p:sp>
        <p:nvSpPr>
          <p:cNvPr id="56" name="Rectangle 55"/>
          <p:cNvSpPr/>
          <p:nvPr/>
        </p:nvSpPr>
        <p:spPr bwMode="auto">
          <a:xfrm>
            <a:off x="9637249" y="1416655"/>
            <a:ext cx="2226078" cy="6799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50925">
              <a:lnSpc>
                <a:spcPct val="90000"/>
              </a:lnSpc>
              <a:defRPr/>
            </a:pPr>
            <a:r>
              <a:rPr lang="en-US" sz="1632" b="1"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Largest scale-up</a:t>
            </a:r>
          </a:p>
        </p:txBody>
      </p:sp>
    </p:spTree>
    <p:extLst>
      <p:ext uri="{BB962C8B-B14F-4D97-AF65-F5344CB8AC3E}">
        <p14:creationId xmlns:p14="http://schemas.microsoft.com/office/powerpoint/2010/main" val="3500881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path" presetSubtype="0" decel="100000" fill="hold" nodeType="clickEffect">
                                  <p:stCondLst>
                                    <p:cond delay="0"/>
                                  </p:stCondLst>
                                  <p:childTnLst>
                                    <p:animMotion origin="layout" path="M -3.11463E-7 4.11711E-6 L -0.16799 4.11711E-6 " pathEditMode="relative" rAng="0" ptsTypes="AA">
                                      <p:cBhvr>
                                        <p:cTn id="13" dur="750" fill="hold"/>
                                        <p:tgtEl>
                                          <p:spTgt spid="24"/>
                                        </p:tgtEl>
                                        <p:attrNameLst>
                                          <p:attrName>ppt_x</p:attrName>
                                          <p:attrName>ppt_y</p:attrName>
                                        </p:attrNameLst>
                                      </p:cBhvr>
                                      <p:rCtr x="-8399" y="0"/>
                                    </p:animMotion>
                                  </p:childTnLst>
                                </p:cTn>
                              </p:par>
                              <p:par>
                                <p:cTn id="14" presetID="35" presetClass="path" presetSubtype="0" decel="100000" fill="hold" nodeType="withEffect">
                                  <p:stCondLst>
                                    <p:cond delay="0"/>
                                  </p:stCondLst>
                                  <p:childTnLst>
                                    <p:animMotion origin="layout" path="M -3.33333E-6 -3.82716E-6 L -0.1658 -3.82716E-6 " pathEditMode="relative" rAng="0" ptsTypes="AA">
                                      <p:cBhvr>
                                        <p:cTn id="15" dur="750" fill="hold"/>
                                        <p:tgtEl>
                                          <p:spTgt spid="11"/>
                                        </p:tgtEl>
                                        <p:attrNameLst>
                                          <p:attrName>ppt_x</p:attrName>
                                          <p:attrName>ppt_y</p:attrName>
                                        </p:attrNameLst>
                                      </p:cBhvr>
                                      <p:rCtr x="-8299" y="0"/>
                                    </p:animMotion>
                                  </p:childTnLst>
                                </p:cTn>
                              </p:par>
                              <p:par>
                                <p:cTn id="16" presetID="10" presetClass="entr" presetSubtype="0" fill="hold" nodeType="withEffect">
                                  <p:stCondLst>
                                    <p:cond delay="2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42" presetClass="path" presetSubtype="0" decel="100000" fill="hold" nodeType="withEffect">
                                  <p:stCondLst>
                                    <p:cond delay="250"/>
                                  </p:stCondLst>
                                  <p:childTnLst>
                                    <p:animMotion origin="layout" path="M -1.11111E-6 -3.82716E-6 L -1.11111E-6 0.09136 " pathEditMode="relative" rAng="0" ptsTypes="AA">
                                      <p:cBhvr>
                                        <p:cTn id="20" dur="750" spd="-100000" fill="hold"/>
                                        <p:tgtEl>
                                          <p:spTgt spid="3"/>
                                        </p:tgtEl>
                                        <p:attrNameLst>
                                          <p:attrName>ppt_x</p:attrName>
                                          <p:attrName>ppt_y</p:attrName>
                                        </p:attrNameLst>
                                      </p:cBhvr>
                                      <p:rCtr x="0" y="4568"/>
                                    </p:animMotion>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par>
                          <p:cTn id="29" fill="hold">
                            <p:stCondLst>
                              <p:cond delay="0"/>
                            </p:stCondLst>
                            <p:childTnLst>
                              <p:par>
                                <p:cTn id="30" presetID="63" presetClass="path" presetSubtype="0" decel="100000" fill="hold" nodeType="afterEffect">
                                  <p:stCondLst>
                                    <p:cond delay="0"/>
                                  </p:stCondLst>
                                  <p:childTnLst>
                                    <p:animMotion origin="layout" path="M -1.94444E-6 7.40741E-7 L 0.16788 7.40741E-7 " pathEditMode="relative" rAng="0" ptsTypes="AA">
                                      <p:cBhvr>
                                        <p:cTn id="31" dur="750" fill="hold"/>
                                        <p:tgtEl>
                                          <p:spTgt spid="40"/>
                                        </p:tgtEl>
                                        <p:attrNameLst>
                                          <p:attrName>ppt_x</p:attrName>
                                          <p:attrName>ppt_y</p:attrName>
                                        </p:attrNameLst>
                                      </p:cBhvr>
                                      <p:rCtr x="8385" y="0"/>
                                    </p:animMotion>
                                  </p:childTnLst>
                                </p:cTn>
                              </p:par>
                              <p:par>
                                <p:cTn id="32" presetID="10" presetClass="entr" presetSubtype="0" fill="hold" nodeType="withEffect">
                                  <p:stCondLst>
                                    <p:cond delay="25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42" presetClass="path" presetSubtype="0" decel="100000" fill="hold" nodeType="withEffect">
                                  <p:stCondLst>
                                    <p:cond delay="250"/>
                                  </p:stCondLst>
                                  <p:childTnLst>
                                    <p:animMotion origin="layout" path="M 4.98596E-6 4.11711E-6 L 4.98596E-6 0.09124 " pathEditMode="relative" rAng="0" ptsTypes="AA">
                                      <p:cBhvr>
                                        <p:cTn id="36" dur="750" spd="-100000" fill="hold"/>
                                        <p:tgtEl>
                                          <p:spTgt spid="47"/>
                                        </p:tgtEl>
                                        <p:attrNameLst>
                                          <p:attrName>ppt_x</p:attrName>
                                          <p:attrName>ppt_y</p:attrName>
                                        </p:attrNameLst>
                                      </p:cBhvr>
                                      <p:rCtr x="0" y="4562"/>
                                    </p:animMotion>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Premium storage</a:t>
            </a:r>
            <a:endParaRPr lang="en-US" dirty="0"/>
          </a:p>
        </p:txBody>
      </p:sp>
      <p:sp>
        <p:nvSpPr>
          <p:cNvPr id="3" name="Text Placeholder 2"/>
          <p:cNvSpPr>
            <a:spLocks noGrp="1"/>
          </p:cNvSpPr>
          <p:nvPr>
            <p:ph type="body" sz="quarter" idx="10"/>
          </p:nvPr>
        </p:nvSpPr>
        <p:spPr>
          <a:xfrm>
            <a:off x="274638" y="1668463"/>
            <a:ext cx="5674275" cy="3665619"/>
          </a:xfrm>
        </p:spPr>
        <p:txBody>
          <a:bodyPr vert="horz" wrap="square" lIns="146304" tIns="91440" rIns="146304" bIns="91440" rtlCol="0">
            <a:spAutoFit/>
          </a:bodyPr>
          <a:lstStyle/>
          <a:p>
            <a:pPr>
              <a:spcBef>
                <a:spcPts val="1800"/>
              </a:spcBef>
              <a:spcAft>
                <a:spcPts val="0"/>
              </a:spcAft>
            </a:pPr>
            <a:r>
              <a:rPr lang="en-US" sz="2400" dirty="0">
                <a:latin typeface="+mn-lt"/>
              </a:rPr>
              <a:t>High bandwidth with low latency</a:t>
            </a:r>
          </a:p>
          <a:p>
            <a:pPr>
              <a:spcBef>
                <a:spcPts val="1800"/>
              </a:spcBef>
              <a:spcAft>
                <a:spcPts val="0"/>
              </a:spcAft>
            </a:pPr>
            <a:r>
              <a:rPr lang="en-US" sz="2400" dirty="0">
                <a:latin typeface="+mn-lt"/>
              </a:rPr>
              <a:t>Up to </a:t>
            </a:r>
            <a:r>
              <a:rPr lang="en-US" sz="2400" b="1" dirty="0" smtClean="0">
                <a:latin typeface="+mn-lt"/>
              </a:rPr>
              <a:t>32 TB </a:t>
            </a:r>
            <a:r>
              <a:rPr lang="en-US" sz="2400" dirty="0">
                <a:latin typeface="+mn-lt"/>
              </a:rPr>
              <a:t>of storage per </a:t>
            </a:r>
            <a:r>
              <a:rPr lang="en-US" sz="2400" dirty="0" smtClean="0">
                <a:latin typeface="+mn-lt"/>
              </a:rPr>
              <a:t>Storage Account</a:t>
            </a:r>
            <a:endParaRPr lang="en-US" sz="2400" dirty="0">
              <a:latin typeface="+mn-lt"/>
            </a:endParaRPr>
          </a:p>
          <a:p>
            <a:pPr>
              <a:spcBef>
                <a:spcPts val="1800"/>
              </a:spcBef>
              <a:spcAft>
                <a:spcPts val="0"/>
              </a:spcAft>
            </a:pPr>
            <a:r>
              <a:rPr lang="en-US" sz="2400" dirty="0">
                <a:latin typeface="+mn-lt"/>
              </a:rPr>
              <a:t>64,000 IOPS per VM</a:t>
            </a:r>
          </a:p>
          <a:p>
            <a:pPr>
              <a:spcBef>
                <a:spcPts val="1800"/>
              </a:spcBef>
              <a:spcAft>
                <a:spcPts val="0"/>
              </a:spcAft>
            </a:pPr>
            <a:r>
              <a:rPr lang="en-US" sz="2400" dirty="0" smtClean="0">
                <a:latin typeface="+mn-lt"/>
              </a:rPr>
              <a:t>5,000 </a:t>
            </a:r>
            <a:r>
              <a:rPr lang="en-US" sz="2400" dirty="0">
                <a:latin typeface="+mn-lt"/>
              </a:rPr>
              <a:t>IOPS per disk</a:t>
            </a:r>
          </a:p>
          <a:p>
            <a:pPr>
              <a:spcBef>
                <a:spcPts val="1800"/>
              </a:spcBef>
              <a:spcAft>
                <a:spcPts val="0"/>
              </a:spcAft>
            </a:pPr>
            <a:r>
              <a:rPr lang="en-US" sz="2400" dirty="0">
                <a:latin typeface="+mn-lt"/>
              </a:rPr>
              <a:t>~</a:t>
            </a:r>
            <a:r>
              <a:rPr lang="en-US" sz="2400" dirty="0" smtClean="0">
                <a:latin typeface="+mn-lt"/>
              </a:rPr>
              <a:t>5 </a:t>
            </a:r>
            <a:r>
              <a:rPr lang="en-US" sz="2400" dirty="0" err="1" smtClean="0">
                <a:latin typeface="+mn-lt"/>
              </a:rPr>
              <a:t>ms</a:t>
            </a:r>
            <a:r>
              <a:rPr lang="en-US" sz="2400" dirty="0" smtClean="0">
                <a:latin typeface="+mn-lt"/>
              </a:rPr>
              <a:t> </a:t>
            </a:r>
            <a:r>
              <a:rPr lang="en-US" sz="2400" dirty="0">
                <a:latin typeface="+mn-lt"/>
              </a:rPr>
              <a:t>read/write (no cache)</a:t>
            </a:r>
          </a:p>
          <a:p>
            <a:pPr>
              <a:spcBef>
                <a:spcPts val="1800"/>
              </a:spcBef>
              <a:spcAft>
                <a:spcPts val="0"/>
              </a:spcAft>
            </a:pPr>
            <a:r>
              <a:rPr lang="en-US" sz="2400" dirty="0">
                <a:latin typeface="+mn-lt"/>
              </a:rPr>
              <a:t>Less than </a:t>
            </a:r>
            <a:r>
              <a:rPr lang="en-US" sz="2400" dirty="0" smtClean="0">
                <a:latin typeface="+mn-lt"/>
              </a:rPr>
              <a:t>1 </a:t>
            </a:r>
            <a:r>
              <a:rPr lang="en-US" sz="2400" dirty="0" err="1" smtClean="0">
                <a:latin typeface="+mn-lt"/>
              </a:rPr>
              <a:t>ms</a:t>
            </a:r>
            <a:r>
              <a:rPr lang="en-US" sz="2400" dirty="0" smtClean="0">
                <a:latin typeface="+mn-lt"/>
              </a:rPr>
              <a:t> </a:t>
            </a:r>
            <a:r>
              <a:rPr lang="en-US" sz="2400" dirty="0">
                <a:latin typeface="+mn-lt"/>
              </a:rPr>
              <a:t>read latency (cache)</a:t>
            </a:r>
          </a:p>
        </p:txBody>
      </p:sp>
      <p:sp>
        <p:nvSpPr>
          <p:cNvPr id="10" name="Rectangle 9"/>
          <p:cNvSpPr/>
          <p:nvPr/>
        </p:nvSpPr>
        <p:spPr bwMode="auto">
          <a:xfrm>
            <a:off x="6777672" y="1217968"/>
            <a:ext cx="4652782" cy="517065"/>
          </a:xfrm>
          <a:prstGeom prst="rect">
            <a:avLst/>
          </a:prstGeom>
          <a:solidFill>
            <a:schemeClr val="bg1">
              <a:lumMod val="95000"/>
            </a:schemeClr>
          </a:solidFill>
        </p:spPr>
        <p:txBody>
          <a:bodyPr vert="horz" wrap="square" lIns="146304" tIns="91440" rIns="146304" bIns="91440" rtlCol="0">
            <a:spAutoFit/>
          </a:bodyPr>
          <a:lstStyle/>
          <a:p>
            <a:pPr defTabSz="931863" fontAlgn="base">
              <a:lnSpc>
                <a:spcPct val="90000"/>
              </a:lnSpc>
              <a:spcBef>
                <a:spcPct val="20000"/>
              </a:spcBef>
              <a:spcAft>
                <a:spcPct val="0"/>
              </a:spcAft>
              <a:buSzPct val="90000"/>
              <a:buFont typeface="Arial" pitchFamily="34" charset="0"/>
              <a:buNone/>
            </a:pPr>
            <a:r>
              <a:rPr lang="en-US" sz="2400" dirty="0">
                <a:gradFill>
                  <a:gsLst>
                    <a:gs pos="86726">
                      <a:schemeClr val="tx1"/>
                    </a:gs>
                    <a:gs pos="59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Virtual </a:t>
            </a:r>
            <a:r>
              <a:rPr lang="en-US" sz="2400" dirty="0" smtClean="0">
                <a:gradFill>
                  <a:gsLst>
                    <a:gs pos="86726">
                      <a:schemeClr val="tx1"/>
                    </a:gs>
                    <a:gs pos="59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machine</a:t>
            </a:r>
            <a:endParaRPr lang="en-US" sz="2400" dirty="0">
              <a:gradFill>
                <a:gsLst>
                  <a:gs pos="86726">
                    <a:schemeClr val="tx1"/>
                  </a:gs>
                  <a:gs pos="59000">
                    <a:schemeClr val="tx1"/>
                  </a:gs>
                </a:gsLst>
                <a:lin ang="5400000" scaled="0"/>
              </a:gradFill>
              <a:latin typeface="Segoe UI Semibold" panose="020B0702040204020203" pitchFamily="34" charset="0"/>
              <a:ea typeface="MS PGothic" pitchFamily="34" charset="-128"/>
              <a:cs typeface="Segoe UI Semibold" panose="020B0702040204020203" pitchFamily="34" charset="0"/>
            </a:endParaRPr>
          </a:p>
        </p:txBody>
      </p:sp>
      <p:sp>
        <p:nvSpPr>
          <p:cNvPr id="11" name="Flowchart: Magnetic Disk 10"/>
          <p:cNvSpPr/>
          <p:nvPr/>
        </p:nvSpPr>
        <p:spPr bwMode="auto">
          <a:xfrm>
            <a:off x="7099563" y="2009117"/>
            <a:ext cx="838200" cy="873840"/>
          </a:xfrm>
          <a:prstGeom prst="flowChartMagneticDisk">
            <a:avLst/>
          </a:prstGeom>
          <a:solidFill>
            <a:schemeClr val="accent2"/>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err="1">
                <a:gradFill>
                  <a:gsLst>
                    <a:gs pos="74336">
                      <a:schemeClr val="bg1"/>
                    </a:gs>
                    <a:gs pos="49000">
                      <a:schemeClr val="bg1"/>
                    </a:gs>
                  </a:gsLst>
                  <a:lin ang="5400000" scaled="0"/>
                </a:gradFill>
                <a:ea typeface="Segoe UI" pitchFamily="34" charset="0"/>
                <a:cs typeface="Segoe UI" pitchFamily="34" charset="0"/>
              </a:rPr>
              <a:t>Uncached</a:t>
            </a:r>
            <a:endParaRPr lang="en-US" sz="1400" dirty="0">
              <a:gradFill>
                <a:gsLst>
                  <a:gs pos="74336">
                    <a:schemeClr val="bg1"/>
                  </a:gs>
                  <a:gs pos="49000">
                    <a:schemeClr val="bg1"/>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1400" dirty="0" smtClean="0">
                <a:gradFill>
                  <a:gsLst>
                    <a:gs pos="74336">
                      <a:schemeClr val="bg1"/>
                    </a:gs>
                    <a:gs pos="49000">
                      <a:schemeClr val="bg1"/>
                    </a:gs>
                  </a:gsLst>
                  <a:lin ang="5400000" scaled="0"/>
                </a:gradFill>
                <a:ea typeface="Segoe UI" pitchFamily="34" charset="0"/>
                <a:cs typeface="Segoe UI" pitchFamily="34" charset="0"/>
              </a:rPr>
              <a:t>disk</a:t>
            </a:r>
            <a:endParaRPr lang="en-US" sz="1400" dirty="0">
              <a:gradFill>
                <a:gsLst>
                  <a:gs pos="74336">
                    <a:schemeClr val="bg1"/>
                  </a:gs>
                  <a:gs pos="49000">
                    <a:schemeClr val="bg1"/>
                  </a:gs>
                </a:gsLst>
                <a:lin ang="5400000" scaled="0"/>
              </a:gradFill>
              <a:ea typeface="Segoe UI" pitchFamily="34" charset="0"/>
              <a:cs typeface="Segoe UI" pitchFamily="34" charset="0"/>
            </a:endParaRPr>
          </a:p>
        </p:txBody>
      </p:sp>
      <p:sp>
        <p:nvSpPr>
          <p:cNvPr id="12" name="Flowchart: Magnetic Disk 11"/>
          <p:cNvSpPr/>
          <p:nvPr/>
        </p:nvSpPr>
        <p:spPr bwMode="auto">
          <a:xfrm>
            <a:off x="8647947" y="2009117"/>
            <a:ext cx="838200" cy="873840"/>
          </a:xfrm>
          <a:prstGeom prst="flowChartMagneticDisk">
            <a:avLst/>
          </a:prstGeom>
          <a:solidFill>
            <a:schemeClr val="accent2"/>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74336">
                      <a:schemeClr val="bg1"/>
                    </a:gs>
                    <a:gs pos="49000">
                      <a:schemeClr val="bg1"/>
                    </a:gs>
                  </a:gsLst>
                  <a:lin ang="5400000" scaled="0"/>
                </a:gradFill>
                <a:ea typeface="Segoe UI" pitchFamily="34" charset="0"/>
                <a:cs typeface="Segoe UI" pitchFamily="34" charset="0"/>
              </a:rPr>
              <a:t>Cached</a:t>
            </a:r>
          </a:p>
          <a:p>
            <a:pPr algn="ctr" defTabSz="932472" fontAlgn="base">
              <a:lnSpc>
                <a:spcPct val="90000"/>
              </a:lnSpc>
              <a:spcBef>
                <a:spcPct val="0"/>
              </a:spcBef>
              <a:spcAft>
                <a:spcPct val="0"/>
              </a:spcAft>
            </a:pPr>
            <a:r>
              <a:rPr lang="en-US" sz="1400" dirty="0" smtClean="0">
                <a:gradFill>
                  <a:gsLst>
                    <a:gs pos="74336">
                      <a:schemeClr val="bg1"/>
                    </a:gs>
                    <a:gs pos="49000">
                      <a:schemeClr val="bg1"/>
                    </a:gs>
                  </a:gsLst>
                  <a:lin ang="5400000" scaled="0"/>
                </a:gradFill>
                <a:ea typeface="Segoe UI" pitchFamily="34" charset="0"/>
                <a:cs typeface="Segoe UI" pitchFamily="34" charset="0"/>
              </a:rPr>
              <a:t>disk</a:t>
            </a:r>
            <a:endParaRPr lang="en-US" sz="1400" dirty="0">
              <a:gradFill>
                <a:gsLst>
                  <a:gs pos="74336">
                    <a:schemeClr val="bg1"/>
                  </a:gs>
                  <a:gs pos="49000">
                    <a:schemeClr val="bg1"/>
                  </a:gs>
                </a:gsLst>
                <a:lin ang="5400000" scaled="0"/>
              </a:gradFill>
              <a:ea typeface="Segoe UI" pitchFamily="34" charset="0"/>
              <a:cs typeface="Segoe UI" pitchFamily="34" charset="0"/>
            </a:endParaRPr>
          </a:p>
        </p:txBody>
      </p:sp>
      <p:sp>
        <p:nvSpPr>
          <p:cNvPr id="13" name="Flowchart: Magnetic Disk 12"/>
          <p:cNvSpPr/>
          <p:nvPr/>
        </p:nvSpPr>
        <p:spPr bwMode="auto">
          <a:xfrm>
            <a:off x="10538171" y="2009117"/>
            <a:ext cx="838200" cy="873840"/>
          </a:xfrm>
          <a:prstGeom prst="flowChartMagneticDisk">
            <a:avLst/>
          </a:prstGeom>
          <a:solidFill>
            <a:schemeClr val="accent2"/>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74336">
                      <a:schemeClr val="bg1"/>
                    </a:gs>
                    <a:gs pos="49000">
                      <a:schemeClr val="bg1"/>
                    </a:gs>
                  </a:gsLst>
                  <a:lin ang="5400000" scaled="0"/>
                </a:gradFill>
                <a:ea typeface="Segoe UI" pitchFamily="34" charset="0"/>
                <a:cs typeface="Segoe UI" pitchFamily="34" charset="0"/>
              </a:rPr>
              <a:t>Local</a:t>
            </a:r>
          </a:p>
          <a:p>
            <a:pPr algn="ctr" defTabSz="932472" fontAlgn="base">
              <a:lnSpc>
                <a:spcPct val="90000"/>
              </a:lnSpc>
              <a:spcBef>
                <a:spcPct val="0"/>
              </a:spcBef>
              <a:spcAft>
                <a:spcPct val="0"/>
              </a:spcAft>
            </a:pPr>
            <a:r>
              <a:rPr lang="en-US" sz="1400" dirty="0" smtClean="0">
                <a:gradFill>
                  <a:gsLst>
                    <a:gs pos="74336">
                      <a:schemeClr val="bg1"/>
                    </a:gs>
                    <a:gs pos="49000">
                      <a:schemeClr val="bg1"/>
                    </a:gs>
                  </a:gsLst>
                  <a:lin ang="5400000" scaled="0"/>
                </a:gradFill>
                <a:ea typeface="Segoe UI" pitchFamily="34" charset="0"/>
                <a:cs typeface="Segoe UI" pitchFamily="34" charset="0"/>
              </a:rPr>
              <a:t>disk</a:t>
            </a:r>
            <a:endParaRPr lang="en-US" sz="1400" dirty="0">
              <a:gradFill>
                <a:gsLst>
                  <a:gs pos="74336">
                    <a:schemeClr val="bg1"/>
                  </a:gs>
                  <a:gs pos="49000">
                    <a:schemeClr val="bg1"/>
                  </a:gs>
                </a:gsLst>
                <a:lin ang="5400000" scaled="0"/>
              </a:gradFill>
              <a:ea typeface="Segoe UI" pitchFamily="34" charset="0"/>
              <a:cs typeface="Segoe UI" pitchFamily="34" charset="0"/>
            </a:endParaRPr>
          </a:p>
        </p:txBody>
      </p:sp>
      <p:sp>
        <p:nvSpPr>
          <p:cNvPr id="14" name="Rectangle 13"/>
          <p:cNvSpPr/>
          <p:nvPr/>
        </p:nvSpPr>
        <p:spPr bwMode="auto">
          <a:xfrm>
            <a:off x="6777672" y="3118933"/>
            <a:ext cx="1481982" cy="538045"/>
          </a:xfrm>
          <a:prstGeom prst="rect">
            <a:avLst/>
          </a:prstGeom>
          <a:solidFill>
            <a:schemeClr val="bg1">
              <a:lumMod val="95000"/>
            </a:schemeClr>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rPr>
              <a:t>Disk </a:t>
            </a:r>
            <a:r>
              <a:rPr lang="en-US" sz="1400" dirty="0" smtClean="0">
                <a:gradFill>
                  <a:gsLst>
                    <a:gs pos="1250">
                      <a:schemeClr val="tx1"/>
                    </a:gs>
                    <a:gs pos="99000">
                      <a:schemeClr val="tx1"/>
                    </a:gs>
                  </a:gsLst>
                  <a:lin ang="5400000" scaled="0"/>
                </a:gradFill>
                <a:ea typeface="MS PGothic" pitchFamily="34" charset="-128"/>
                <a:cs typeface="Segoe UI Semibold" panose="020B0702040204020203" pitchFamily="34" charset="0"/>
              </a:rPr>
              <a:t>provisioning</a:t>
            </a:r>
            <a:endPar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endParaRPr>
          </a:p>
        </p:txBody>
      </p:sp>
      <p:sp>
        <p:nvSpPr>
          <p:cNvPr id="15" name="Rectangle 14"/>
          <p:cNvSpPr/>
          <p:nvPr/>
        </p:nvSpPr>
        <p:spPr bwMode="auto">
          <a:xfrm>
            <a:off x="8329014" y="3118933"/>
            <a:ext cx="1481982" cy="538045"/>
          </a:xfrm>
          <a:prstGeom prst="rect">
            <a:avLst/>
          </a:prstGeom>
          <a:solidFill>
            <a:schemeClr val="bg1">
              <a:lumMod val="95000"/>
            </a:schemeClr>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rPr>
              <a:t>Disk </a:t>
            </a:r>
            <a:r>
              <a:rPr lang="en-US" sz="1400" dirty="0" smtClean="0">
                <a:gradFill>
                  <a:gsLst>
                    <a:gs pos="1250">
                      <a:schemeClr val="tx1"/>
                    </a:gs>
                    <a:gs pos="99000">
                      <a:schemeClr val="tx1"/>
                    </a:gs>
                  </a:gsLst>
                  <a:lin ang="5400000" scaled="0"/>
                </a:gradFill>
                <a:ea typeface="MS PGothic" pitchFamily="34" charset="-128"/>
                <a:cs typeface="Segoe UI Semibold" panose="020B0702040204020203" pitchFamily="34" charset="0"/>
              </a:rPr>
              <a:t>provisioning</a:t>
            </a:r>
            <a:endPar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endParaRPr>
          </a:p>
        </p:txBody>
      </p:sp>
      <p:sp>
        <p:nvSpPr>
          <p:cNvPr id="16" name="Rectangle 15"/>
          <p:cNvSpPr/>
          <p:nvPr/>
        </p:nvSpPr>
        <p:spPr bwMode="auto">
          <a:xfrm>
            <a:off x="8329014" y="3989648"/>
            <a:ext cx="3101440" cy="365760"/>
          </a:xfrm>
          <a:prstGeom prst="rect">
            <a:avLst/>
          </a:prstGeom>
          <a:solidFill>
            <a:schemeClr val="bg1">
              <a:lumMod val="95000"/>
            </a:schemeClr>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rPr>
              <a:t>SSD </a:t>
            </a:r>
            <a:r>
              <a:rPr lang="en-US" sz="1400" dirty="0" smtClean="0">
                <a:gradFill>
                  <a:gsLst>
                    <a:gs pos="1250">
                      <a:schemeClr val="tx1"/>
                    </a:gs>
                    <a:gs pos="99000">
                      <a:schemeClr val="tx1"/>
                    </a:gs>
                  </a:gsLst>
                  <a:lin ang="5400000" scaled="0"/>
                </a:gradFill>
                <a:ea typeface="MS PGothic" pitchFamily="34" charset="-128"/>
                <a:cs typeface="Segoe UI Semibold" panose="020B0702040204020203" pitchFamily="34" charset="0"/>
              </a:rPr>
              <a:t>provisioning</a:t>
            </a:r>
            <a:endPar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endParaRPr>
          </a:p>
        </p:txBody>
      </p:sp>
      <p:sp>
        <p:nvSpPr>
          <p:cNvPr id="19" name="Rectangle 18"/>
          <p:cNvSpPr/>
          <p:nvPr/>
        </p:nvSpPr>
        <p:spPr bwMode="auto">
          <a:xfrm>
            <a:off x="6787755" y="4980105"/>
            <a:ext cx="3101440" cy="365760"/>
          </a:xfrm>
          <a:prstGeom prst="rect">
            <a:avLst/>
          </a:prstGeom>
          <a:solidFill>
            <a:schemeClr val="bg1">
              <a:lumMod val="95000"/>
            </a:schemeClr>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400" dirty="0" smtClean="0">
                <a:gradFill>
                  <a:gsLst>
                    <a:gs pos="1250">
                      <a:schemeClr val="tx1"/>
                    </a:gs>
                    <a:gs pos="99000">
                      <a:schemeClr val="tx1"/>
                    </a:gs>
                  </a:gsLst>
                  <a:lin ang="5400000" scaled="0"/>
                </a:gradFill>
                <a:ea typeface="MS PGothic" pitchFamily="34" charset="-128"/>
                <a:cs typeface="Segoe UI Semibold" panose="020B0702040204020203" pitchFamily="34" charset="0"/>
              </a:rPr>
              <a:t>VM/network provisioning</a:t>
            </a:r>
            <a:endPar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endParaRPr>
          </a:p>
        </p:txBody>
      </p:sp>
      <p:sp>
        <p:nvSpPr>
          <p:cNvPr id="20" name="Rectangle 19"/>
          <p:cNvSpPr/>
          <p:nvPr/>
        </p:nvSpPr>
        <p:spPr bwMode="auto">
          <a:xfrm>
            <a:off x="10184767" y="4980106"/>
            <a:ext cx="1511933" cy="365760"/>
          </a:xfrm>
          <a:prstGeom prst="rect">
            <a:avLst/>
          </a:prstGeom>
          <a:solidFill>
            <a:schemeClr val="accent1"/>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400" dirty="0" smtClean="0">
                <a:gradFill>
                  <a:gsLst>
                    <a:gs pos="15929">
                      <a:schemeClr val="bg1"/>
                    </a:gs>
                    <a:gs pos="48000">
                      <a:schemeClr val="bg1"/>
                    </a:gs>
                  </a:gsLst>
                  <a:lin ang="5400000" scaled="0"/>
                </a:gradFill>
                <a:ea typeface="MS PGothic" pitchFamily="34" charset="-128"/>
                <a:cs typeface="Segoe UI Semibold" panose="020B0702040204020203" pitchFamily="34" charset="0"/>
              </a:rPr>
              <a:t>Server SSD</a:t>
            </a:r>
            <a:endParaRPr lang="en-US" sz="1400" dirty="0">
              <a:gradFill>
                <a:gsLst>
                  <a:gs pos="15929">
                    <a:schemeClr val="bg1"/>
                  </a:gs>
                  <a:gs pos="48000">
                    <a:schemeClr val="bg1"/>
                  </a:gs>
                </a:gsLst>
                <a:lin ang="5400000" scaled="0"/>
              </a:gradFill>
              <a:ea typeface="MS PGothic" pitchFamily="34" charset="-128"/>
              <a:cs typeface="Segoe UI Semibold" panose="020B0702040204020203" pitchFamily="34" charset="0"/>
            </a:endParaRPr>
          </a:p>
        </p:txBody>
      </p:sp>
      <p:cxnSp>
        <p:nvCxnSpPr>
          <p:cNvPr id="24" name="Straight Arrow Connector 23"/>
          <p:cNvCxnSpPr/>
          <p:nvPr/>
        </p:nvCxnSpPr>
        <p:spPr>
          <a:xfrm>
            <a:off x="7490171" y="3668485"/>
            <a:ext cx="0" cy="1311621"/>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059754" y="3657599"/>
            <a:ext cx="0" cy="332050"/>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066192" y="4358367"/>
            <a:ext cx="0" cy="621739"/>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700096" y="4348842"/>
            <a:ext cx="0" cy="635454"/>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0955386" y="2867398"/>
            <a:ext cx="0" cy="2112136"/>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478796" y="4348493"/>
            <a:ext cx="1207703"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Cache hit</a:t>
            </a:r>
          </a:p>
        </p:txBody>
      </p:sp>
      <p:sp>
        <p:nvSpPr>
          <p:cNvPr id="33" name="TextBox 32"/>
          <p:cNvSpPr txBox="1"/>
          <p:nvPr/>
        </p:nvSpPr>
        <p:spPr>
          <a:xfrm>
            <a:off x="7785744" y="4357650"/>
            <a:ext cx="1372812" cy="517065"/>
          </a:xfrm>
          <a:prstGeom prst="rect">
            <a:avLst/>
          </a:prstGeom>
          <a:noFill/>
        </p:spPr>
        <p:txBody>
          <a:bodyPr wrap="none" lIns="182880" tIns="146304" rIns="182880" bIns="146304" rtlCol="0">
            <a:spAutoFit/>
          </a:bodyPr>
          <a:lstStyle>
            <a:defPPr>
              <a:defRPr lang="en-US"/>
            </a:defPPr>
            <a:lvl1pPr>
              <a:lnSpc>
                <a:spcPct val="90000"/>
              </a:lnSpc>
              <a:spcAft>
                <a:spcPts val="600"/>
              </a:spcAft>
              <a:defRPr sz="1600">
                <a:gradFill>
                  <a:gsLst>
                    <a:gs pos="2917">
                      <a:schemeClr val="tx1"/>
                    </a:gs>
                    <a:gs pos="30000">
                      <a:schemeClr val="tx1"/>
                    </a:gs>
                  </a:gsLst>
                  <a:lin ang="5400000" scaled="0"/>
                </a:gradFill>
              </a:defRPr>
            </a:lvl1pPr>
          </a:lstStyle>
          <a:p>
            <a:r>
              <a:rPr lang="en-US" dirty="0"/>
              <a:t>Cache </a:t>
            </a:r>
            <a:r>
              <a:rPr lang="en-US" dirty="0" smtClean="0"/>
              <a:t>miss</a:t>
            </a:r>
            <a:endParaRPr lang="en-US" dirty="0"/>
          </a:p>
        </p:txBody>
      </p:sp>
      <p:cxnSp>
        <p:nvCxnSpPr>
          <p:cNvPr id="35" name="Straight Arrow Connector 34"/>
          <p:cNvCxnSpPr/>
          <p:nvPr/>
        </p:nvCxnSpPr>
        <p:spPr>
          <a:xfrm>
            <a:off x="7518663" y="1751068"/>
            <a:ext cx="0" cy="274320"/>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067047" y="1751068"/>
            <a:ext cx="0" cy="274320"/>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964754" y="1751068"/>
            <a:ext cx="0" cy="274320"/>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518663" y="2867398"/>
            <a:ext cx="0" cy="256032"/>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067047" y="2867398"/>
            <a:ext cx="0" cy="256032"/>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060772" y="5490255"/>
            <a:ext cx="2039686" cy="1097900"/>
            <a:chOff x="10160669" y="4896727"/>
            <a:chExt cx="2997453" cy="1613435"/>
          </a:xfrm>
        </p:grpSpPr>
        <p:sp>
          <p:nvSpPr>
            <p:cNvPr id="31" name="Freeform 33"/>
            <p:cNvSpPr>
              <a:spLocks/>
            </p:cNvSpPr>
            <p:nvPr/>
          </p:nvSpPr>
          <p:spPr bwMode="auto">
            <a:xfrm flipH="1">
              <a:off x="10244944" y="4896727"/>
              <a:ext cx="2913178" cy="161343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1"/>
            </a:solidFill>
          </p:spPr>
          <p:txBody>
            <a:bodyPr vert="horz" wrap="square" lIns="146304" tIns="91440" rIns="146304" bIns="91440" rtlCol="0">
              <a:noAutofit/>
            </a:bodyPr>
            <a:lstStyle/>
            <a:p>
              <a:pPr algn="ctr" defTabSz="931863" fontAlgn="base">
                <a:lnSpc>
                  <a:spcPct val="90000"/>
                </a:lnSpc>
                <a:spcBef>
                  <a:spcPct val="20000"/>
                </a:spcBef>
                <a:spcAft>
                  <a:spcPct val="0"/>
                </a:spcAft>
                <a:buSzPct val="90000"/>
                <a:buFont typeface="Arial" pitchFamily="34" charset="0"/>
                <a:buNone/>
              </a:pPr>
              <a:endParaRPr lang="en-US" sz="1400">
                <a:gradFill>
                  <a:gsLst>
                    <a:gs pos="15929">
                      <a:schemeClr val="bg1"/>
                    </a:gs>
                    <a:gs pos="48000">
                      <a:schemeClr val="bg1"/>
                    </a:gs>
                  </a:gsLst>
                  <a:lin ang="5400000" scaled="0"/>
                </a:gradFill>
                <a:ea typeface="MS PGothic" pitchFamily="34" charset="-128"/>
                <a:cs typeface="Segoe UI Semibold" panose="020B0702040204020203" pitchFamily="34" charset="0"/>
              </a:endParaRPr>
            </a:p>
          </p:txBody>
        </p:sp>
        <p:sp>
          <p:nvSpPr>
            <p:cNvPr id="18" name="Rectangle 17"/>
            <p:cNvSpPr/>
            <p:nvPr/>
          </p:nvSpPr>
          <p:spPr bwMode="auto">
            <a:xfrm>
              <a:off x="10160669" y="5560522"/>
              <a:ext cx="2937639" cy="888540"/>
            </a:xfrm>
            <a:prstGeom prst="rect">
              <a:avLst/>
            </a:prstGeom>
            <a:noFill/>
          </p:spPr>
          <p:txBody>
            <a:bodyPr vert="horz" wrap="square" lIns="146304" tIns="91440" rIns="146304" bIns="91440" rtlCol="0">
              <a:noAutofit/>
            </a:bodyPr>
            <a:lstStyle/>
            <a:p>
              <a:pPr algn="ctr" defTabSz="931863" fontAlgn="base">
                <a:lnSpc>
                  <a:spcPct val="90000"/>
                </a:lnSpc>
                <a:spcBef>
                  <a:spcPct val="20000"/>
                </a:spcBef>
                <a:spcAft>
                  <a:spcPct val="0"/>
                </a:spcAft>
                <a:buSzPct val="90000"/>
                <a:buFont typeface="Arial" pitchFamily="34" charset="0"/>
                <a:buNone/>
              </a:pPr>
              <a:r>
                <a:rPr lang="en-US" sz="1400" dirty="0">
                  <a:gradFill>
                    <a:gsLst>
                      <a:gs pos="15929">
                        <a:schemeClr val="bg1"/>
                      </a:gs>
                      <a:gs pos="48000">
                        <a:schemeClr val="bg1"/>
                      </a:gs>
                    </a:gsLst>
                    <a:lin ang="5400000" scaled="0"/>
                  </a:gradFill>
                  <a:ea typeface="MS PGothic" pitchFamily="34" charset="-128"/>
                  <a:cs typeface="Segoe UI Semibold" panose="020B0702040204020203" pitchFamily="34" charset="0"/>
                </a:rPr>
                <a:t>Premium storage </a:t>
              </a:r>
              <a:br>
                <a:rPr lang="en-US" sz="1400" dirty="0">
                  <a:gradFill>
                    <a:gsLst>
                      <a:gs pos="15929">
                        <a:schemeClr val="bg1"/>
                      </a:gs>
                      <a:gs pos="48000">
                        <a:schemeClr val="bg1"/>
                      </a:gs>
                    </a:gsLst>
                    <a:lin ang="5400000" scaled="0"/>
                  </a:gradFill>
                  <a:ea typeface="MS PGothic" pitchFamily="34" charset="-128"/>
                  <a:cs typeface="Segoe UI Semibold" panose="020B0702040204020203" pitchFamily="34" charset="0"/>
                </a:rPr>
              </a:br>
              <a:r>
                <a:rPr lang="en-US" sz="1400" dirty="0">
                  <a:gradFill>
                    <a:gsLst>
                      <a:gs pos="15929">
                        <a:schemeClr val="bg1"/>
                      </a:gs>
                      <a:gs pos="48000">
                        <a:schemeClr val="bg1"/>
                      </a:gs>
                    </a:gsLst>
                    <a:lin ang="5400000" scaled="0"/>
                  </a:gradFill>
                  <a:ea typeface="MS PGothic" pitchFamily="34" charset="-128"/>
                  <a:cs typeface="Segoe UI Semibold" panose="020B0702040204020203" pitchFamily="34" charset="0"/>
                </a:rPr>
                <a:t>blobs</a:t>
              </a:r>
            </a:p>
          </p:txBody>
        </p:sp>
      </p:grpSp>
    </p:spTree>
    <p:extLst>
      <p:ext uri="{BB962C8B-B14F-4D97-AF65-F5344CB8AC3E}">
        <p14:creationId xmlns:p14="http://schemas.microsoft.com/office/powerpoint/2010/main" val="3706715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par>
                          <p:cTn id="16" fill="hold">
                            <p:stCondLst>
                              <p:cond delay="1750"/>
                            </p:stCondLst>
                            <p:childTnLst>
                              <p:par>
                                <p:cTn id="17" presetID="2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childTnLst>
                          </p:cTn>
                        </p:par>
                        <p:par>
                          <p:cTn id="20" fill="hold">
                            <p:stCondLst>
                              <p:cond delay="225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750"/>
                                        <p:tgtEl>
                                          <p:spTgt spid="14"/>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750"/>
                                        <p:tgtEl>
                                          <p:spTgt spid="19"/>
                                        </p:tgtEl>
                                      </p:cBhvr>
                                    </p:animEffect>
                                  </p:childTnLst>
                                </p:cTn>
                              </p:par>
                            </p:childTnLst>
                          </p:cTn>
                        </p:par>
                        <p:par>
                          <p:cTn id="32" fill="hold">
                            <p:stCondLst>
                              <p:cond delay="425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75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up)">
                                      <p:cBhvr>
                                        <p:cTn id="40" dur="500"/>
                                        <p:tgtEl>
                                          <p:spTgt spid="3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up)">
                                      <p:cBhvr>
                                        <p:cTn id="48" dur="250"/>
                                        <p:tgtEl>
                                          <p:spTgt spid="40"/>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175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250"/>
                                        <p:tgtEl>
                                          <p:spTgt spid="25"/>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22" presetClass="entr" presetSubtype="1" fill="hold" nodeType="withEffect">
                                  <p:stCondLst>
                                    <p:cond delay="25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250"/>
                                        <p:tgtEl>
                                          <p:spTgt spid="28"/>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down)">
                                      <p:cBhvr>
                                        <p:cTn id="76" dur="500"/>
                                        <p:tgtEl>
                                          <p:spTgt spid="37"/>
                                        </p:tgtEl>
                                      </p:cBhvr>
                                    </p:animEffect>
                                  </p:childTnLst>
                                </p:cTn>
                              </p:par>
                            </p:childTnLst>
                          </p:cTn>
                        </p:par>
                        <p:par>
                          <p:cTn id="77" fill="hold">
                            <p:stCondLst>
                              <p:cond delay="500"/>
                            </p:stCondLst>
                            <p:childTnLst>
                              <p:par>
                                <p:cTn id="78" presetID="10" presetClass="entr" presetSubtype="0" fill="hold" grpId="1"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750"/>
                                        <p:tgtEl>
                                          <p:spTgt spid="12"/>
                                        </p:tgtEl>
                                      </p:cBhvr>
                                    </p:animEffect>
                                  </p:childTnLst>
                                </p:cTn>
                              </p:par>
                            </p:childTnLst>
                          </p:cTn>
                        </p:par>
                        <p:par>
                          <p:cTn id="81" fill="hold">
                            <p:stCondLst>
                              <p:cond delay="1250"/>
                            </p:stCondLst>
                            <p:childTnLst>
                              <p:par>
                                <p:cTn id="82" presetID="22" presetClass="entr" presetSubtype="4"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par>
                          <p:cTn id="85" fill="hold">
                            <p:stCondLst>
                              <p:cond delay="1750"/>
                            </p:stCondLst>
                            <p:childTnLst>
                              <p:par>
                                <p:cTn id="86" presetID="10" presetClass="entr" presetSubtype="0" fill="hold" grpId="1"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750"/>
                                        <p:tgtEl>
                                          <p:spTgt spid="15"/>
                                        </p:tgtEl>
                                      </p:cBhvr>
                                    </p:animEffect>
                                  </p:childTnLst>
                                </p:cTn>
                              </p:par>
                            </p:childTnLst>
                          </p:cTn>
                        </p:par>
                        <p:par>
                          <p:cTn id="89" fill="hold">
                            <p:stCondLst>
                              <p:cond delay="2500"/>
                            </p:stCondLst>
                            <p:childTnLst>
                              <p:par>
                                <p:cTn id="90" presetID="22" presetClass="entr" presetSubtype="4"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down)">
                                      <p:cBhvr>
                                        <p:cTn id="92" dur="500"/>
                                        <p:tgtEl>
                                          <p:spTgt spid="25"/>
                                        </p:tgtEl>
                                      </p:cBhvr>
                                    </p:animEffect>
                                  </p:childTnLst>
                                </p:cTn>
                              </p:par>
                            </p:childTnLst>
                          </p:cTn>
                        </p:par>
                        <p:par>
                          <p:cTn id="93" fill="hold">
                            <p:stCondLst>
                              <p:cond delay="3000"/>
                            </p:stCondLst>
                            <p:childTnLst>
                              <p:par>
                                <p:cTn id="94" presetID="10" presetClass="entr" presetSubtype="0" fill="hold" grpId="1"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750"/>
                                        <p:tgtEl>
                                          <p:spTgt spid="16"/>
                                        </p:tgtEl>
                                      </p:cBhvr>
                                    </p:animEffect>
                                  </p:childTnLst>
                                </p:cTn>
                              </p:par>
                            </p:childTnLst>
                          </p:cTn>
                        </p:par>
                        <p:par>
                          <p:cTn id="97" fill="hold">
                            <p:stCondLst>
                              <p:cond delay="3750"/>
                            </p:stCondLst>
                            <p:childTnLst>
                              <p:par>
                                <p:cTn id="98" presetID="10" presetClass="entr" presetSubtype="0"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par>
                                <p:cTn id="101" presetID="22" presetClass="entr" presetSubtype="4" fill="hold" nodeType="withEffect">
                                  <p:stCondLst>
                                    <p:cond delay="250"/>
                                  </p:stCondLst>
                                  <p:childTnLst>
                                    <p:set>
                                      <p:cBhvr>
                                        <p:cTn id="102" dur="1" fill="hold">
                                          <p:stCondLst>
                                            <p:cond delay="0"/>
                                          </p:stCondLst>
                                        </p:cTn>
                                        <p:tgtEl>
                                          <p:spTgt spid="27"/>
                                        </p:tgtEl>
                                        <p:attrNameLst>
                                          <p:attrName>style.visibility</p:attrName>
                                        </p:attrNameLst>
                                      </p:cBhvr>
                                      <p:to>
                                        <p:strVal val="visible"/>
                                      </p:to>
                                    </p:set>
                                    <p:animEffect transition="in" filter="wipe(down)">
                                      <p:cBhvr>
                                        <p:cTn id="103" dur="500"/>
                                        <p:tgtEl>
                                          <p:spTgt spid="27"/>
                                        </p:tgtEl>
                                      </p:cBhvr>
                                    </p:animEffect>
                                  </p:childTnLst>
                                </p:cTn>
                              </p:par>
                            </p:childTnLst>
                          </p:cTn>
                        </p:par>
                        <p:par>
                          <p:cTn id="104" fill="hold">
                            <p:stCondLst>
                              <p:cond delay="4500"/>
                            </p:stCondLst>
                            <p:childTnLst>
                              <p:par>
                                <p:cTn id="105" presetID="10" presetClass="entr" presetSubtype="0" fill="hold" grpId="1"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750"/>
                                        <p:tgtEl>
                                          <p:spTgt spid="19"/>
                                        </p:tgtEl>
                                      </p:cBhvr>
                                    </p:animEffect>
                                  </p:childTnLst>
                                </p:cTn>
                              </p:par>
                            </p:childTnLst>
                          </p:cTn>
                        </p:par>
                        <p:par>
                          <p:cTn id="108" fill="hold">
                            <p:stCondLst>
                              <p:cond delay="5250"/>
                            </p:stCondLst>
                            <p:childTnLst>
                              <p:par>
                                <p:cTn id="109" presetID="10"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500"/>
                                        <p:tgtEl>
                                          <p:spTgt spid="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up)">
                                      <p:cBhvr>
                                        <p:cTn id="116" dur="500"/>
                                        <p:tgtEl>
                                          <p:spTgt spid="38"/>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fade">
                                      <p:cBhvr>
                                        <p:cTn id="120" dur="500"/>
                                        <p:tgtEl>
                                          <p:spTgt spid="13"/>
                                        </p:tgtEl>
                                      </p:cBhvr>
                                    </p:animEffect>
                                  </p:childTnLst>
                                </p:cTn>
                              </p:par>
                            </p:childTnLst>
                          </p:cTn>
                        </p:par>
                        <p:par>
                          <p:cTn id="121" fill="hold">
                            <p:stCondLst>
                              <p:cond delay="1000"/>
                            </p:stCondLst>
                            <p:childTnLst>
                              <p:par>
                                <p:cTn id="122" presetID="22" presetClass="entr" presetSubtype="1" fill="hold" nodeType="after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wipe(up)">
                                      <p:cBhvr>
                                        <p:cTn id="124" dur="500"/>
                                        <p:tgtEl>
                                          <p:spTgt spid="30"/>
                                        </p:tgtEl>
                                      </p:cBhvr>
                                    </p:animEffect>
                                  </p:childTnLst>
                                </p:cTn>
                              </p:par>
                            </p:childTnLst>
                          </p:cTn>
                        </p:par>
                        <p:par>
                          <p:cTn id="125" fill="hold">
                            <p:stCondLst>
                              <p:cond delay="1500"/>
                            </p:stCondLst>
                            <p:childTnLst>
                              <p:par>
                                <p:cTn id="126" presetID="10" presetClass="entr" presetSubtype="0" fill="hold" grpId="1" nodeType="after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2" grpId="1" animBg="1"/>
      <p:bldP spid="13" grpId="0" animBg="1"/>
      <p:bldP spid="14" grpId="0" animBg="1"/>
      <p:bldP spid="15" grpId="0" animBg="1"/>
      <p:bldP spid="15" grpId="1" animBg="1"/>
      <p:bldP spid="16" grpId="0" animBg="1"/>
      <p:bldP spid="16" grpId="1" animBg="1"/>
      <p:bldP spid="19" grpId="0" animBg="1"/>
      <p:bldP spid="19" grpId="1" animBg="1"/>
      <p:bldP spid="20" grpId="0" animBg="1"/>
      <p:bldP spid="20" grpId="1" animBg="1"/>
      <p:bldP spid="32" grpId="0"/>
      <p:bldP spid="33" grpId="0"/>
    </p:bldLst>
  </p:timing>
</p:sld>
</file>

<file path=ppt/theme/theme1.xml><?xml version="1.0" encoding="utf-8"?>
<a:theme xmlns:a="http://schemas.openxmlformats.org/drawingml/2006/main" name="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TIS_Cloud_PPT_Template_v02.pptx" id="{060202FD-3765-4667-8AA4-695A7E649179}" vid="{C7D36D94-1E60-4F46-974C-7942FC86E7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B1368C6C304D47B66BF6D9BA795683" ma:contentTypeVersion="4" ma:contentTypeDescription="Create a new document." ma:contentTypeScope="" ma:versionID="9ffc0a1627abce52bf86c23a5313c3f2">
  <xsd:schema xmlns:xsd="http://www.w3.org/2001/XMLSchema" xmlns:xs="http://www.w3.org/2001/XMLSchema" xmlns:p="http://schemas.microsoft.com/office/2006/metadata/properties" xmlns:ns2="c7d759ad-c71d-4e7a-8896-957c2805ad24" xmlns:ns3="http://schemas.microsoft.com/sharepoint/v4" targetNamespace="http://schemas.microsoft.com/office/2006/metadata/properties" ma:root="true" ma:fieldsID="4611140176f39d69a75e7c6aa04c3f7f" ns2:_="" ns3:_="">
    <xsd:import namespace="c7d759ad-c71d-4e7a-8896-957c2805ad24"/>
    <xsd:import namespace="http://schemas.microsoft.com/sharepoint/v4"/>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759ad-c71d-4e7a-8896-957c2805ad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04667D23-1044-4BCF-9AA3-38D6B572A318}">
  <ds:schemaRefs>
    <ds:schemaRef ds:uri="http://schemas.microsoft.com/sharepoint/v3/contenttype/forms"/>
  </ds:schemaRefs>
</ds:datastoreItem>
</file>

<file path=customXml/itemProps2.xml><?xml version="1.0" encoding="utf-8"?>
<ds:datastoreItem xmlns:ds="http://schemas.openxmlformats.org/officeDocument/2006/customXml" ds:itemID="{CCEE72B9-5033-429A-A514-C9FCCE504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759ad-c71d-4e7a-8896-957c2805ad2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660BF9-1305-4E94-965B-EBBF8689DAC5}">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microsoft.com/sharepoint/v4"/>
    <ds:schemaRef ds:uri="http://purl.org/dc/elements/1.1/"/>
    <ds:schemaRef ds:uri="c7d759ad-c71d-4e7a-8896-957c2805ad2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One_Marketing_Template_Purple_16x9</Template>
  <TotalTime>0</TotalTime>
  <Words>5670</Words>
  <Application>Microsoft Office PowerPoint</Application>
  <PresentationFormat>Custom</PresentationFormat>
  <Paragraphs>660</Paragraphs>
  <Slides>32</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Calibri</vt:lpstr>
      <vt:lpstr>Courier New</vt:lpstr>
      <vt:lpstr>MS PGothic</vt:lpstr>
      <vt:lpstr>Segoe UI</vt:lpstr>
      <vt:lpstr>Segoe UI Black</vt:lpstr>
      <vt:lpstr>Segoe UI Light</vt:lpstr>
      <vt:lpstr>Segoe UI Semibold</vt:lpstr>
      <vt:lpstr>Segoe UI Symbol</vt:lpstr>
      <vt:lpstr>Wingdings</vt:lpstr>
      <vt:lpstr>MSVID_White_16x9_2012-08-18</vt:lpstr>
      <vt:lpstr>1_MSVID_White_16x9_2012-08-18</vt:lpstr>
      <vt:lpstr>Presentation title</vt:lpstr>
      <vt:lpstr>Agenda</vt:lpstr>
      <vt:lpstr>Scenario</vt:lpstr>
      <vt:lpstr>Objectives</vt:lpstr>
      <vt:lpstr>Technology overview</vt:lpstr>
      <vt:lpstr>Resource groups</vt:lpstr>
      <vt:lpstr>PowerPoint Presentation</vt:lpstr>
      <vt:lpstr>Scale-up options</vt:lpstr>
      <vt:lpstr>Premium storage</vt:lpstr>
      <vt:lpstr>Azure scale unit (Azure Compute Cluster)</vt:lpstr>
      <vt:lpstr>Azure VM pricing tiers</vt:lpstr>
      <vt:lpstr>Multiple storage accounts are often required!</vt:lpstr>
      <vt:lpstr>How many storage accounts?</vt:lpstr>
      <vt:lpstr>Azure storage types</vt:lpstr>
      <vt:lpstr>Temporary drive guidance</vt:lpstr>
      <vt:lpstr>Temporary drive performance (D-Series)</vt:lpstr>
      <vt:lpstr>Key concepts – Service Manager</vt:lpstr>
      <vt:lpstr>Know Your Limits – Resource Manager</vt:lpstr>
      <vt:lpstr>Large deployment guidance</vt:lpstr>
      <vt:lpstr>Iometer</vt:lpstr>
      <vt:lpstr>Lab environment  and exercises</vt:lpstr>
      <vt:lpstr>Azure Boot Camp virtual machines</vt:lpstr>
      <vt:lpstr>Lab environment</vt:lpstr>
      <vt:lpstr>Prepare the Azure infrastructure</vt:lpstr>
      <vt:lpstr>Designing for appropriate workloads</vt:lpstr>
      <vt:lpstr>Deploy a VM with premium storage</vt:lpstr>
      <vt:lpstr>Compare standard and premium storage</vt:lpstr>
      <vt:lpstr>Reset the Azure  environment</vt:lpstr>
      <vt:lpstr>Conclusion</vt:lpstr>
      <vt:lpstr>In review: Session objectives and takeaways</vt:lpstr>
      <vt:lpstr>Resources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2015-09-18T17:54:09Z</dcterms:created>
  <dcterms:modified xsi:type="dcterms:W3CDTF">2016-01-08T18:31:37Z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0x01010021B1368C6C304D47B66BF6D9BA795683</vt:lpwstr>
  </property>
</Properties>
</file>