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4" r:id="rId3"/>
    <p:sldMasterId id="2147483733" r:id="rId4"/>
    <p:sldMasterId id="2147483746" r:id="rId5"/>
  </p:sldMasterIdLst>
  <p:notesMasterIdLst>
    <p:notesMasterId r:id="rId57"/>
  </p:notesMasterIdLst>
  <p:sldIdLst>
    <p:sldId id="258" r:id="rId6"/>
    <p:sldId id="324" r:id="rId7"/>
    <p:sldId id="323" r:id="rId8"/>
    <p:sldId id="325" r:id="rId9"/>
    <p:sldId id="326" r:id="rId10"/>
    <p:sldId id="362" r:id="rId11"/>
    <p:sldId id="328" r:id="rId12"/>
    <p:sldId id="327" r:id="rId13"/>
    <p:sldId id="281" r:id="rId14"/>
    <p:sldId id="316" r:id="rId15"/>
    <p:sldId id="312"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31" r:id="rId29"/>
    <p:sldId id="332" r:id="rId30"/>
    <p:sldId id="333" r:id="rId31"/>
    <p:sldId id="334" r:id="rId32"/>
    <p:sldId id="347" r:id="rId33"/>
    <p:sldId id="348" r:id="rId34"/>
    <p:sldId id="349" r:id="rId35"/>
    <p:sldId id="350" r:id="rId36"/>
    <p:sldId id="351" r:id="rId37"/>
    <p:sldId id="352" r:id="rId38"/>
    <p:sldId id="363" r:id="rId39"/>
    <p:sldId id="353" r:id="rId40"/>
    <p:sldId id="354" r:id="rId41"/>
    <p:sldId id="355" r:id="rId42"/>
    <p:sldId id="356" r:id="rId43"/>
    <p:sldId id="357" r:id="rId44"/>
    <p:sldId id="358" r:id="rId45"/>
    <p:sldId id="359" r:id="rId46"/>
    <p:sldId id="360" r:id="rId47"/>
    <p:sldId id="361" r:id="rId48"/>
    <p:sldId id="261" r:id="rId49"/>
    <p:sldId id="279" r:id="rId50"/>
    <p:sldId id="307" r:id="rId51"/>
    <p:sldId id="317" r:id="rId52"/>
    <p:sldId id="314" r:id="rId53"/>
    <p:sldId id="305" r:id="rId54"/>
    <p:sldId id="329" r:id="rId55"/>
    <p:sldId id="27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97F909-504F-4823-9067-338EB8CE20D5}">
          <p14:sldIdLst>
            <p14:sldId id="258"/>
          </p14:sldIdLst>
        </p14:section>
        <p14:section name="Introduction" id="{ECBE6B28-7418-4569-ADA6-F40E0F805A9C}">
          <p14:sldIdLst>
            <p14:sldId id="324"/>
            <p14:sldId id="323"/>
            <p14:sldId id="325"/>
            <p14:sldId id="326"/>
            <p14:sldId id="362"/>
            <p14:sldId id="328"/>
            <p14:sldId id="327"/>
            <p14:sldId id="281"/>
            <p14:sldId id="316"/>
            <p14:sldId id="312"/>
          </p14:sldIdLst>
        </p14:section>
        <p14:section name="DSC" id="{24EA179C-A2F0-42E6-B9F7-A7B2FC275244}">
          <p14:sldIdLst>
            <p14:sldId id="335"/>
            <p14:sldId id="336"/>
            <p14:sldId id="337"/>
            <p14:sldId id="338"/>
            <p14:sldId id="339"/>
            <p14:sldId id="340"/>
            <p14:sldId id="341"/>
            <p14:sldId id="342"/>
            <p14:sldId id="343"/>
            <p14:sldId id="344"/>
            <p14:sldId id="345"/>
            <p14:sldId id="346"/>
            <p14:sldId id="331"/>
            <p14:sldId id="332"/>
            <p14:sldId id="333"/>
            <p14:sldId id="334"/>
          </p14:sldIdLst>
        </p14:section>
        <p14:section name="Consuming DSC" id="{75E9CCBB-911C-49EE-BB63-BE44DEE4DD3D}">
          <p14:sldIdLst>
            <p14:sldId id="347"/>
            <p14:sldId id="348"/>
            <p14:sldId id="349"/>
            <p14:sldId id="350"/>
            <p14:sldId id="351"/>
            <p14:sldId id="352"/>
            <p14:sldId id="363"/>
            <p14:sldId id="353"/>
            <p14:sldId id="354"/>
            <p14:sldId id="355"/>
            <p14:sldId id="356"/>
            <p14:sldId id="357"/>
            <p14:sldId id="358"/>
            <p14:sldId id="359"/>
            <p14:sldId id="360"/>
            <p14:sldId id="361"/>
          </p14:sldIdLst>
        </p14:section>
        <p14:section name="Containers" id="{E575AD71-CE06-4408-BA8A-83D46DBC1322}">
          <p14:sldIdLst>
            <p14:sldId id="261"/>
            <p14:sldId id="279"/>
            <p14:sldId id="307"/>
            <p14:sldId id="317"/>
          </p14:sldIdLst>
        </p14:section>
        <p14:section name="Cloud" id="{B6C62BA9-4A5D-4874-820D-2BE09278B685}">
          <p14:sldIdLst>
            <p14:sldId id="314"/>
          </p14:sldIdLst>
        </p14:section>
        <p14:section name="Close" id="{38FB0E6F-4107-44FC-978B-E5A4320A554E}">
          <p14:sldIdLst>
            <p14:sldId id="305"/>
            <p14:sldId id="329"/>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66048" autoAdjust="0"/>
  </p:normalViewPr>
  <p:slideViewPr>
    <p:cSldViewPr snapToGrid="0">
      <p:cViewPr varScale="1">
        <p:scale>
          <a:sx n="63" d="100"/>
          <a:sy n="63" d="100"/>
        </p:scale>
        <p:origin x="78" y="402"/>
      </p:cViewPr>
      <p:guideLst/>
    </p:cSldViewPr>
  </p:slideViewPr>
  <p:notesTextViewPr>
    <p:cViewPr>
      <p:scale>
        <a:sx n="1" d="1"/>
        <a:sy n="1" d="1"/>
      </p:scale>
      <p:origin x="0" y="0"/>
    </p:cViewPr>
  </p:notesTextViewPr>
  <p:sorterViewPr>
    <p:cViewPr>
      <p:scale>
        <a:sx n="100" d="100"/>
        <a:sy n="100" d="100"/>
      </p:scale>
      <p:origin x="0" y="-30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3FC62-97E8-45FB-9E63-54E10307E6E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IN"/>
        </a:p>
      </dgm:t>
    </dgm:pt>
    <dgm:pt modelId="{2DA498C5-01BC-4B56-9419-436F1241D4A0}" type="pres">
      <dgm:prSet presAssocID="{B163FC62-97E8-45FB-9E63-54E10307E6E5}" presName="diagram" presStyleCnt="0">
        <dgm:presLayoutVars>
          <dgm:dir/>
          <dgm:resizeHandles val="exact"/>
        </dgm:presLayoutVars>
      </dgm:prSet>
      <dgm:spPr/>
    </dgm:pt>
  </dgm:ptLst>
  <dgm:cxnLst>
    <dgm:cxn modelId="{61229622-E2AD-4E53-B4D7-B192032643E3}" type="presOf" srcId="{B163FC62-97E8-45FB-9E63-54E10307E6E5}" destId="{2DA498C5-01BC-4B56-9419-436F1241D4A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BD3582-6311-45BC-9839-C3EFA0523D3F}"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US"/>
        </a:p>
      </dgm:t>
    </dgm:pt>
    <dgm:pt modelId="{BE97B1D7-01A1-4ED5-8E23-5D454321C483}">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a:t>One Stop Solution to Manage Enterprise</a:t>
          </a:r>
        </a:p>
      </dgm:t>
    </dgm:pt>
    <dgm:pt modelId="{479689F8-1C93-4114-8832-67123788EF64}" type="parTrans" cxnId="{E5BB7B37-20A4-4429-AB34-7B73C2C774A5}">
      <dgm:prSet/>
      <dgm:spPr/>
      <dgm:t>
        <a:bodyPr/>
        <a:lstStyle/>
        <a:p>
          <a:endParaRPr lang="en-US"/>
        </a:p>
      </dgm:t>
    </dgm:pt>
    <dgm:pt modelId="{7598CEBD-6B86-4588-B4D1-A959B4599692}" type="sibTrans" cxnId="{E5BB7B37-20A4-4429-AB34-7B73C2C774A5}">
      <dgm:prSet/>
      <dgm:spPr/>
      <dgm:t>
        <a:bodyPr/>
        <a:lstStyle/>
        <a:p>
          <a:endParaRPr lang="en-US"/>
        </a:p>
      </dgm:t>
    </dgm:pt>
    <dgm:pt modelId="{8A6DBC5E-D289-4A1E-83A6-08E16D22AF57}">
      <dgm:prSet phldrT="[Text]"/>
      <dgm:spPr/>
      <dgm:t>
        <a:bodyPr/>
        <a:lstStyle/>
        <a:p>
          <a:r>
            <a:rPr lang="en-US" dirty="0"/>
            <a:t>Allows you to d</a:t>
          </a:r>
          <a:r>
            <a:rPr lang="en-US" dirty="0">
              <a:latin typeface="Segoe UI Light" panose="020B0502040204020203" pitchFamily="34" charset="0"/>
              <a:cs typeface="Segoe UI Light" panose="020B0502040204020203" pitchFamily="34" charset="0"/>
            </a:rPr>
            <a:t>escribe the desired state of your environment by using this new power shell syntax</a:t>
          </a:r>
          <a:endParaRPr lang="en-US" dirty="0"/>
        </a:p>
      </dgm:t>
    </dgm:pt>
    <dgm:pt modelId="{02052B48-FEBD-4524-AEA1-5FF06CB62B5E}" type="parTrans" cxnId="{88516754-4210-4C9F-BA59-55904F21EE32}">
      <dgm:prSet/>
      <dgm:spPr/>
      <dgm:t>
        <a:bodyPr/>
        <a:lstStyle/>
        <a:p>
          <a:endParaRPr lang="en-US"/>
        </a:p>
      </dgm:t>
    </dgm:pt>
    <dgm:pt modelId="{12DCEC01-D0C8-45CF-BEAE-DC35B4968E67}" type="sibTrans" cxnId="{88516754-4210-4C9F-BA59-55904F21EE32}">
      <dgm:prSet/>
      <dgm:spPr/>
      <dgm:t>
        <a:bodyPr/>
        <a:lstStyle/>
        <a:p>
          <a:endParaRPr lang="en-US"/>
        </a:p>
      </dgm:t>
    </dgm:pt>
    <dgm:pt modelId="{B37D5718-7D37-4F53-AB40-F0369709D80D}">
      <dgm:prSet phldrT="[Text]" phldr="1"/>
      <dgm:spPr/>
      <dgm:t>
        <a:bodyPr/>
        <a:lstStyle/>
        <a:p>
          <a:endParaRPr lang="en-US"/>
        </a:p>
      </dgm:t>
    </dgm:pt>
    <dgm:pt modelId="{52F39733-CDF7-43F9-8F3A-19203AF6169F}" type="parTrans" cxnId="{889BC6B7-A8F6-4FE3-85D9-15D75311A3AC}">
      <dgm:prSet/>
      <dgm:spPr/>
      <dgm:t>
        <a:bodyPr/>
        <a:lstStyle/>
        <a:p>
          <a:endParaRPr lang="en-US"/>
        </a:p>
      </dgm:t>
    </dgm:pt>
    <dgm:pt modelId="{FD871226-8F09-482A-8ADD-F8A855CA5AB7}" type="sibTrans" cxnId="{889BC6B7-A8F6-4FE3-85D9-15D75311A3AC}">
      <dgm:prSet/>
      <dgm:spPr/>
      <dgm:t>
        <a:bodyPr/>
        <a:lstStyle/>
        <a:p>
          <a:endParaRPr lang="en-US"/>
        </a:p>
      </dgm:t>
    </dgm:pt>
    <dgm:pt modelId="{37966F39-5B23-4215-9CC5-43547C9B8B26}">
      <dgm:prSet phldrT="[Text]" phldr="1"/>
      <dgm:spPr/>
      <dgm:t>
        <a:bodyPr/>
        <a:lstStyle/>
        <a:p>
          <a:endParaRPr lang="en-US"/>
        </a:p>
      </dgm:t>
    </dgm:pt>
    <dgm:pt modelId="{0D0678C0-8B3B-49F0-B37A-9970CE17BC6E}" type="parTrans" cxnId="{9180C692-B90C-4647-8995-1ACEB1C5B593}">
      <dgm:prSet/>
      <dgm:spPr/>
      <dgm:t>
        <a:bodyPr/>
        <a:lstStyle/>
        <a:p>
          <a:endParaRPr lang="en-US"/>
        </a:p>
      </dgm:t>
    </dgm:pt>
    <dgm:pt modelId="{8E2930E8-BD6B-4A64-87BB-9215D027BD60}" type="sibTrans" cxnId="{9180C692-B90C-4647-8995-1ACEB1C5B593}">
      <dgm:prSet/>
      <dgm:spPr/>
      <dgm:t>
        <a:bodyPr/>
        <a:lstStyle/>
        <a:p>
          <a:endParaRPr lang="en-US"/>
        </a:p>
      </dgm:t>
    </dgm:pt>
    <dgm:pt modelId="{93ED2111-5702-40B1-8EED-BAC303B6365A}">
      <dgm:prSet phldrT="[Text]">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r>
            <a:rPr lang="en-US" dirty="0">
              <a:solidFill>
                <a:schemeClr val="bg1"/>
              </a:solidFill>
              <a:latin typeface="Segoe UI Light" panose="020B0502040204020203" pitchFamily="34" charset="0"/>
              <a:cs typeface="Segoe UI Light" panose="020B0502040204020203" pitchFamily="34" charset="0"/>
            </a:rPr>
            <a:t>Option of correcting configuration drift when it occurs, or just report on configuration drift, to ley it know to admins that it has occurred</a:t>
          </a:r>
          <a:endParaRPr lang="en-US" dirty="0">
            <a:solidFill>
              <a:schemeClr val="bg1"/>
            </a:solidFill>
          </a:endParaRPr>
        </a:p>
      </dgm:t>
    </dgm:pt>
    <dgm:pt modelId="{237B5A8D-B3D3-4203-9168-D6D8C9DE88ED}" type="parTrans" cxnId="{9E7BE0C1-0A6E-4096-956A-28112E6A94FD}">
      <dgm:prSet/>
      <dgm:spPr/>
      <dgm:t>
        <a:bodyPr/>
        <a:lstStyle/>
        <a:p>
          <a:endParaRPr lang="en-US"/>
        </a:p>
      </dgm:t>
    </dgm:pt>
    <dgm:pt modelId="{608C267C-F3A4-4CC9-8D22-A386FDD67282}" type="sibTrans" cxnId="{9E7BE0C1-0A6E-4096-956A-28112E6A94FD}">
      <dgm:prSet/>
      <dgm:spPr/>
      <dgm:t>
        <a:bodyPr/>
        <a:lstStyle/>
        <a:p>
          <a:endParaRPr lang="en-US"/>
        </a:p>
      </dgm:t>
    </dgm:pt>
    <dgm:pt modelId="{0804D413-4565-4EAA-94C5-53EBF7A0AF18}">
      <dgm:prSet phldrT="[Text]" phldr="1">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endParaRPr lang="en-US"/>
        </a:p>
      </dgm:t>
    </dgm:pt>
    <dgm:pt modelId="{5655D0A0-80CD-4427-96CA-B54BA8BE5BDE}" type="parTrans" cxnId="{5CB14525-FD55-48DB-B555-518B561546CD}">
      <dgm:prSet/>
      <dgm:spPr/>
      <dgm:t>
        <a:bodyPr/>
        <a:lstStyle/>
        <a:p>
          <a:endParaRPr lang="en-US"/>
        </a:p>
      </dgm:t>
    </dgm:pt>
    <dgm:pt modelId="{C0718A68-497C-48A9-B64C-392361E66ED2}" type="sibTrans" cxnId="{5CB14525-FD55-48DB-B555-518B561546CD}">
      <dgm:prSet/>
      <dgm:spPr/>
      <dgm:t>
        <a:bodyPr/>
        <a:lstStyle/>
        <a:p>
          <a:endParaRPr lang="en-US"/>
        </a:p>
      </dgm:t>
    </dgm:pt>
    <dgm:pt modelId="{96AAD784-5555-437A-87A0-C1F8E5E354AD}">
      <dgm:prSet phldrT="[Text]" phldr="1">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endParaRPr lang="en-US"/>
        </a:p>
      </dgm:t>
    </dgm:pt>
    <dgm:pt modelId="{EC5916F4-6C86-4A9E-A6E0-B31F8F7566F3}" type="parTrans" cxnId="{D7BA642D-EA28-4244-901F-239D7E51D51D}">
      <dgm:prSet/>
      <dgm:spPr/>
      <dgm:t>
        <a:bodyPr/>
        <a:lstStyle/>
        <a:p>
          <a:endParaRPr lang="en-US"/>
        </a:p>
      </dgm:t>
    </dgm:pt>
    <dgm:pt modelId="{A8534278-30AA-4B25-9DD5-8FA26A11BE2B}" type="sibTrans" cxnId="{D7BA642D-EA28-4244-901F-239D7E51D51D}">
      <dgm:prSet/>
      <dgm:spPr/>
      <dgm:t>
        <a:bodyPr/>
        <a:lstStyle/>
        <a:p>
          <a:endParaRPr lang="en-US"/>
        </a:p>
      </dgm:t>
    </dgm:pt>
    <dgm:pt modelId="{B2BC3BCA-1A27-48F4-8071-A6F16E22982B}" type="pres">
      <dgm:prSet presAssocID="{72BD3582-6311-45BC-9839-C3EFA0523D3F}" presName="Name0" presStyleCnt="0">
        <dgm:presLayoutVars>
          <dgm:dir/>
          <dgm:animLvl val="lvl"/>
          <dgm:resizeHandles val="exact"/>
        </dgm:presLayoutVars>
      </dgm:prSet>
      <dgm:spPr/>
    </dgm:pt>
    <dgm:pt modelId="{36645680-4A66-469D-8C14-E4689A6A09CC}" type="pres">
      <dgm:prSet presAssocID="{BE97B1D7-01A1-4ED5-8E23-5D454321C483}" presName="composite" presStyleCnt="0"/>
      <dgm:spPr/>
    </dgm:pt>
    <dgm:pt modelId="{3440D68E-A1B2-45E1-82F8-A570F926720C}" type="pres">
      <dgm:prSet presAssocID="{BE97B1D7-01A1-4ED5-8E23-5D454321C483}" presName="parTx" presStyleLbl="alignNode1" presStyleIdx="0" presStyleCnt="3" custLinFactNeighborY="-84111">
        <dgm:presLayoutVars>
          <dgm:chMax val="0"/>
          <dgm:chPref val="0"/>
          <dgm:bulletEnabled val="1"/>
        </dgm:presLayoutVars>
      </dgm:prSet>
      <dgm:spPr/>
    </dgm:pt>
    <dgm:pt modelId="{2982D137-7678-4C27-8FAB-794CC936B540}" type="pres">
      <dgm:prSet presAssocID="{BE97B1D7-01A1-4ED5-8E23-5D454321C483}" presName="desTx" presStyleLbl="alignAccFollowNode1" presStyleIdx="0" presStyleCnt="3" custScaleY="475498" custLinFactNeighborY="65571">
        <dgm:presLayoutVars>
          <dgm:bulletEnabled val="1"/>
        </dgm:presLayoutVars>
      </dgm:prSet>
      <dgm:spPr/>
    </dgm:pt>
    <dgm:pt modelId="{6BF3A6AB-3E9C-42B6-9953-DF0F2A8E9DE9}" type="pres">
      <dgm:prSet presAssocID="{7598CEBD-6B86-4588-B4D1-A959B4599692}" presName="space" presStyleCnt="0"/>
      <dgm:spPr/>
    </dgm:pt>
    <dgm:pt modelId="{2F5F808A-4055-4102-9D1F-7E92919A6EDE}" type="pres">
      <dgm:prSet presAssocID="{8A6DBC5E-D289-4A1E-83A6-08E16D22AF57}" presName="composite" presStyleCnt="0"/>
      <dgm:spPr/>
    </dgm:pt>
    <dgm:pt modelId="{C9734071-7FC7-46D3-A508-593E8E9C4DC7}" type="pres">
      <dgm:prSet presAssocID="{8A6DBC5E-D289-4A1E-83A6-08E16D22AF57}" presName="parTx" presStyleLbl="alignNode1" presStyleIdx="1" presStyleCnt="3" custLinFactNeighborX="766" custLinFactNeighborY="-92870">
        <dgm:presLayoutVars>
          <dgm:chMax val="0"/>
          <dgm:chPref val="0"/>
          <dgm:bulletEnabled val="1"/>
        </dgm:presLayoutVars>
      </dgm:prSet>
      <dgm:spPr/>
    </dgm:pt>
    <dgm:pt modelId="{93CC3DBE-4882-4E1E-ADBF-708F9AB600AF}" type="pres">
      <dgm:prSet presAssocID="{8A6DBC5E-D289-4A1E-83A6-08E16D22AF57}" presName="desTx" presStyleLbl="alignAccFollowNode1" presStyleIdx="1" presStyleCnt="3" custScaleY="475129" custLinFactNeighborX="328" custLinFactNeighborY="66511">
        <dgm:presLayoutVars>
          <dgm:bulletEnabled val="1"/>
        </dgm:presLayoutVars>
      </dgm:prSet>
      <dgm:spPr/>
    </dgm:pt>
    <dgm:pt modelId="{EB519E6B-95E3-43C4-81FA-582B8033B0D7}" type="pres">
      <dgm:prSet presAssocID="{12DCEC01-D0C8-45CF-BEAE-DC35B4968E67}" presName="space" presStyleCnt="0"/>
      <dgm:spPr/>
    </dgm:pt>
    <dgm:pt modelId="{60C19D63-10BA-4CD7-8669-6E1AC1F1BC0F}" type="pres">
      <dgm:prSet presAssocID="{93ED2111-5702-40B1-8EED-BAC303B6365A}" presName="composite" presStyleCnt="0"/>
      <dgm:spPr/>
    </dgm:pt>
    <dgm:pt modelId="{692FBF4B-8A0F-4160-8B9A-66352FAA5133}" type="pres">
      <dgm:prSet presAssocID="{93ED2111-5702-40B1-8EED-BAC303B6365A}" presName="parTx" presStyleLbl="alignNode1" presStyleIdx="2" presStyleCnt="3" custLinFactY="-24433" custLinFactNeighborY="-100000">
        <dgm:presLayoutVars>
          <dgm:chMax val="0"/>
          <dgm:chPref val="0"/>
          <dgm:bulletEnabled val="1"/>
        </dgm:presLayoutVars>
      </dgm:prSet>
      <dgm:spPr/>
    </dgm:pt>
    <dgm:pt modelId="{A39A4289-F3EE-43F9-82F9-27257D94B54F}" type="pres">
      <dgm:prSet presAssocID="{93ED2111-5702-40B1-8EED-BAC303B6365A}" presName="desTx" presStyleLbl="alignAccFollowNode1" presStyleIdx="2" presStyleCnt="3" custScaleY="473679" custLinFactNeighborX="-383" custLinFactNeighborY="66179">
        <dgm:presLayoutVars>
          <dgm:bulletEnabled val="1"/>
        </dgm:presLayoutVars>
      </dgm:prSet>
      <dgm:spPr/>
    </dgm:pt>
  </dgm:ptLst>
  <dgm:cxnLst>
    <dgm:cxn modelId="{5CB14525-FD55-48DB-B555-518B561546CD}" srcId="{93ED2111-5702-40B1-8EED-BAC303B6365A}" destId="{0804D413-4565-4EAA-94C5-53EBF7A0AF18}" srcOrd="0" destOrd="0" parTransId="{5655D0A0-80CD-4427-96CA-B54BA8BE5BDE}" sibTransId="{C0718A68-497C-48A9-B64C-392361E66ED2}"/>
    <dgm:cxn modelId="{09E11EDE-C246-4931-8A36-82431FB5B511}" type="presOf" srcId="{37966F39-5B23-4215-9CC5-43547C9B8B26}" destId="{93CC3DBE-4882-4E1E-ADBF-708F9AB600AF}" srcOrd="0" destOrd="1" presId="urn:microsoft.com/office/officeart/2005/8/layout/hList1"/>
    <dgm:cxn modelId="{20F59027-D927-4FB6-B853-6BE7B63D700B}" type="presOf" srcId="{0804D413-4565-4EAA-94C5-53EBF7A0AF18}" destId="{A39A4289-F3EE-43F9-82F9-27257D94B54F}" srcOrd="0" destOrd="0" presId="urn:microsoft.com/office/officeart/2005/8/layout/hList1"/>
    <dgm:cxn modelId="{9E7BE0C1-0A6E-4096-956A-28112E6A94FD}" srcId="{72BD3582-6311-45BC-9839-C3EFA0523D3F}" destId="{93ED2111-5702-40B1-8EED-BAC303B6365A}" srcOrd="2" destOrd="0" parTransId="{237B5A8D-B3D3-4203-9168-D6D8C9DE88ED}" sibTransId="{608C267C-F3A4-4CC9-8D22-A386FDD67282}"/>
    <dgm:cxn modelId="{9180C692-B90C-4647-8995-1ACEB1C5B593}" srcId="{8A6DBC5E-D289-4A1E-83A6-08E16D22AF57}" destId="{37966F39-5B23-4215-9CC5-43547C9B8B26}" srcOrd="1" destOrd="0" parTransId="{0D0678C0-8B3B-49F0-B37A-9970CE17BC6E}" sibTransId="{8E2930E8-BD6B-4A64-87BB-9215D027BD60}"/>
    <dgm:cxn modelId="{889BC6B7-A8F6-4FE3-85D9-15D75311A3AC}" srcId="{8A6DBC5E-D289-4A1E-83A6-08E16D22AF57}" destId="{B37D5718-7D37-4F53-AB40-F0369709D80D}" srcOrd="0" destOrd="0" parTransId="{52F39733-CDF7-43F9-8F3A-19203AF6169F}" sibTransId="{FD871226-8F09-482A-8ADD-F8A855CA5AB7}"/>
    <dgm:cxn modelId="{2551B5D7-DC24-44BE-ABD6-51F60670BB17}" type="presOf" srcId="{93ED2111-5702-40B1-8EED-BAC303B6365A}" destId="{692FBF4B-8A0F-4160-8B9A-66352FAA5133}" srcOrd="0" destOrd="0" presId="urn:microsoft.com/office/officeart/2005/8/layout/hList1"/>
    <dgm:cxn modelId="{8252E9CB-5E48-4BC0-A479-037403275BAD}" type="presOf" srcId="{96AAD784-5555-437A-87A0-C1F8E5E354AD}" destId="{A39A4289-F3EE-43F9-82F9-27257D94B54F}" srcOrd="0" destOrd="1" presId="urn:microsoft.com/office/officeart/2005/8/layout/hList1"/>
    <dgm:cxn modelId="{E5BB7B37-20A4-4429-AB34-7B73C2C774A5}" srcId="{72BD3582-6311-45BC-9839-C3EFA0523D3F}" destId="{BE97B1D7-01A1-4ED5-8E23-5D454321C483}" srcOrd="0" destOrd="0" parTransId="{479689F8-1C93-4114-8832-67123788EF64}" sibTransId="{7598CEBD-6B86-4588-B4D1-A959B4599692}"/>
    <dgm:cxn modelId="{88516754-4210-4C9F-BA59-55904F21EE32}" srcId="{72BD3582-6311-45BC-9839-C3EFA0523D3F}" destId="{8A6DBC5E-D289-4A1E-83A6-08E16D22AF57}" srcOrd="1" destOrd="0" parTransId="{02052B48-FEBD-4524-AEA1-5FF06CB62B5E}" sibTransId="{12DCEC01-D0C8-45CF-BEAE-DC35B4968E67}"/>
    <dgm:cxn modelId="{44F6C569-1473-474C-A477-AE75E7078DB2}" type="presOf" srcId="{B37D5718-7D37-4F53-AB40-F0369709D80D}" destId="{93CC3DBE-4882-4E1E-ADBF-708F9AB600AF}" srcOrd="0" destOrd="0" presId="urn:microsoft.com/office/officeart/2005/8/layout/hList1"/>
    <dgm:cxn modelId="{81E600B2-5662-49F1-A6B3-EFBD0336788D}" type="presOf" srcId="{BE97B1D7-01A1-4ED5-8E23-5D454321C483}" destId="{3440D68E-A1B2-45E1-82F8-A570F926720C}" srcOrd="0" destOrd="0" presId="urn:microsoft.com/office/officeart/2005/8/layout/hList1"/>
    <dgm:cxn modelId="{D7BA642D-EA28-4244-901F-239D7E51D51D}" srcId="{93ED2111-5702-40B1-8EED-BAC303B6365A}" destId="{96AAD784-5555-437A-87A0-C1F8E5E354AD}" srcOrd="1" destOrd="0" parTransId="{EC5916F4-6C86-4A9E-A6E0-B31F8F7566F3}" sibTransId="{A8534278-30AA-4B25-9DD5-8FA26A11BE2B}"/>
    <dgm:cxn modelId="{81CCB404-BBCB-410F-9167-7017A76CC672}" type="presOf" srcId="{72BD3582-6311-45BC-9839-C3EFA0523D3F}" destId="{B2BC3BCA-1A27-48F4-8071-A6F16E22982B}" srcOrd="0" destOrd="0" presId="urn:microsoft.com/office/officeart/2005/8/layout/hList1"/>
    <dgm:cxn modelId="{E204A90B-63D2-4F7C-A405-2265C5CCB11F}" type="presOf" srcId="{8A6DBC5E-D289-4A1E-83A6-08E16D22AF57}" destId="{C9734071-7FC7-46D3-A508-593E8E9C4DC7}" srcOrd="0" destOrd="0" presId="urn:microsoft.com/office/officeart/2005/8/layout/hList1"/>
    <dgm:cxn modelId="{1C3367BB-42E6-42AB-8D20-D105C43904F6}" type="presParOf" srcId="{B2BC3BCA-1A27-48F4-8071-A6F16E22982B}" destId="{36645680-4A66-469D-8C14-E4689A6A09CC}" srcOrd="0" destOrd="0" presId="urn:microsoft.com/office/officeart/2005/8/layout/hList1"/>
    <dgm:cxn modelId="{B3A93BF9-0417-4649-B389-6F8C6E76721C}" type="presParOf" srcId="{36645680-4A66-469D-8C14-E4689A6A09CC}" destId="{3440D68E-A1B2-45E1-82F8-A570F926720C}" srcOrd="0" destOrd="0" presId="urn:microsoft.com/office/officeart/2005/8/layout/hList1"/>
    <dgm:cxn modelId="{756CED51-2FBE-48BC-9B0A-D6E91BDF7E4F}" type="presParOf" srcId="{36645680-4A66-469D-8C14-E4689A6A09CC}" destId="{2982D137-7678-4C27-8FAB-794CC936B540}" srcOrd="1" destOrd="0" presId="urn:microsoft.com/office/officeart/2005/8/layout/hList1"/>
    <dgm:cxn modelId="{14D4859F-B39B-4C52-8EE9-71392C5391BD}" type="presParOf" srcId="{B2BC3BCA-1A27-48F4-8071-A6F16E22982B}" destId="{6BF3A6AB-3E9C-42B6-9953-DF0F2A8E9DE9}" srcOrd="1" destOrd="0" presId="urn:microsoft.com/office/officeart/2005/8/layout/hList1"/>
    <dgm:cxn modelId="{29EEB1B6-9324-4E71-829D-ACB59356B2F1}" type="presParOf" srcId="{B2BC3BCA-1A27-48F4-8071-A6F16E22982B}" destId="{2F5F808A-4055-4102-9D1F-7E92919A6EDE}" srcOrd="2" destOrd="0" presId="urn:microsoft.com/office/officeart/2005/8/layout/hList1"/>
    <dgm:cxn modelId="{5DA479D2-EA94-4BA7-B6F1-C08B284BF2CC}" type="presParOf" srcId="{2F5F808A-4055-4102-9D1F-7E92919A6EDE}" destId="{C9734071-7FC7-46D3-A508-593E8E9C4DC7}" srcOrd="0" destOrd="0" presId="urn:microsoft.com/office/officeart/2005/8/layout/hList1"/>
    <dgm:cxn modelId="{FEB37495-92F2-4E53-AA3A-FF44E5EA3045}" type="presParOf" srcId="{2F5F808A-4055-4102-9D1F-7E92919A6EDE}" destId="{93CC3DBE-4882-4E1E-ADBF-708F9AB600AF}" srcOrd="1" destOrd="0" presId="urn:microsoft.com/office/officeart/2005/8/layout/hList1"/>
    <dgm:cxn modelId="{1661B166-B8BF-4DCF-8E9D-DF345557BCD0}" type="presParOf" srcId="{B2BC3BCA-1A27-48F4-8071-A6F16E22982B}" destId="{EB519E6B-95E3-43C4-81FA-582B8033B0D7}" srcOrd="3" destOrd="0" presId="urn:microsoft.com/office/officeart/2005/8/layout/hList1"/>
    <dgm:cxn modelId="{02EBC68A-2082-4E58-8601-8B424C00D7C6}" type="presParOf" srcId="{B2BC3BCA-1A27-48F4-8071-A6F16E22982B}" destId="{60C19D63-10BA-4CD7-8669-6E1AC1F1BC0F}" srcOrd="4" destOrd="0" presId="urn:microsoft.com/office/officeart/2005/8/layout/hList1"/>
    <dgm:cxn modelId="{12FA6037-319F-4FDB-A2F0-2ACC5F402394}" type="presParOf" srcId="{60C19D63-10BA-4CD7-8669-6E1AC1F1BC0F}" destId="{692FBF4B-8A0F-4160-8B9A-66352FAA5133}" srcOrd="0" destOrd="0" presId="urn:microsoft.com/office/officeart/2005/8/layout/hList1"/>
    <dgm:cxn modelId="{9178E0EE-6970-4891-A81A-45696B82C3F9}" type="presParOf" srcId="{60C19D63-10BA-4CD7-8669-6E1AC1F1BC0F}" destId="{A39A4289-F3EE-43F9-82F9-27257D94B5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06A37A-BA42-413E-95CF-120C63C48BD3}" type="doc">
      <dgm:prSet loTypeId="urn:microsoft.com/office/officeart/2005/8/layout/venn2" loCatId="relationship" qsTypeId="urn:microsoft.com/office/officeart/2005/8/quickstyle/simple5" qsCatId="simple" csTypeId="urn:microsoft.com/office/officeart/2005/8/colors/colorful4" csCatId="colorful" phldr="1"/>
      <dgm:spPr/>
      <dgm:t>
        <a:bodyPr/>
        <a:lstStyle/>
        <a:p>
          <a:endParaRPr lang="en-US"/>
        </a:p>
      </dgm:t>
    </dgm:pt>
    <dgm:pt modelId="{A8C41588-8904-4F8B-8CA5-737AFF606212}">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200" dirty="0"/>
            <a:t>Cloud</a:t>
          </a:r>
          <a:endParaRPr lang="en-US" sz="2300" dirty="0"/>
        </a:p>
      </dgm:t>
    </dgm:pt>
    <dgm:pt modelId="{0CBEB15F-7104-4E00-BA15-A02BB7834F01}" type="parTrans" cxnId="{29C3E357-4DAD-4085-A24F-F3C0870F9348}">
      <dgm:prSet/>
      <dgm:spPr/>
      <dgm:t>
        <a:bodyPr/>
        <a:lstStyle/>
        <a:p>
          <a:endParaRPr lang="en-US"/>
        </a:p>
      </dgm:t>
    </dgm:pt>
    <dgm:pt modelId="{976BA200-418A-40B1-84EB-205C405A97D0}" type="sibTrans" cxnId="{29C3E357-4DAD-4085-A24F-F3C0870F9348}">
      <dgm:prSet/>
      <dgm:spPr/>
      <dgm:t>
        <a:bodyPr/>
        <a:lstStyle/>
        <a:p>
          <a:endParaRPr lang="en-US"/>
        </a:p>
      </dgm:t>
    </dgm:pt>
    <dgm:pt modelId="{BA3EAEC6-27EE-4287-B736-7C61DC794802}">
      <dgm:prSet phldrT="[Text]" custT="1"/>
      <dgm:spPr/>
      <dgm:t>
        <a:bodyPr/>
        <a:lstStyle/>
        <a:p>
          <a:r>
            <a:rPr lang="en-US" sz="1050" u="sng" dirty="0"/>
            <a:t>BYOD</a:t>
          </a:r>
          <a:r>
            <a:rPr lang="en-US" sz="1050" dirty="0"/>
            <a:t> - non-Win Devices</a:t>
          </a:r>
        </a:p>
      </dgm:t>
    </dgm:pt>
    <dgm:pt modelId="{4FE52550-18F9-44B1-AA73-B94B19A92BBA}" type="parTrans" cxnId="{B2059F4B-43A6-4755-ACC1-A539BF66B165}">
      <dgm:prSet/>
      <dgm:spPr/>
      <dgm:t>
        <a:bodyPr/>
        <a:lstStyle/>
        <a:p>
          <a:endParaRPr lang="en-US"/>
        </a:p>
      </dgm:t>
    </dgm:pt>
    <dgm:pt modelId="{548AC6F8-24B1-4E59-9708-9B598A94488E}" type="sibTrans" cxnId="{B2059F4B-43A6-4755-ACC1-A539BF66B165}">
      <dgm:prSet/>
      <dgm:spPr/>
      <dgm:t>
        <a:bodyPr/>
        <a:lstStyle/>
        <a:p>
          <a:endParaRPr lang="en-US"/>
        </a:p>
      </dgm:t>
    </dgm:pt>
    <dgm:pt modelId="{6ECBA44A-7953-45B2-A228-244C55917BDC}">
      <dgm:prSet phldrT="[Text]" custT="1"/>
      <dgm:spPr/>
      <dgm:t>
        <a:bodyPr/>
        <a:lstStyle/>
        <a:p>
          <a:r>
            <a:rPr lang="en-US" sz="1100" dirty="0"/>
            <a:t>Laptop</a:t>
          </a:r>
          <a:r>
            <a:rPr lang="en-US" sz="1600" dirty="0"/>
            <a:t> (</a:t>
          </a:r>
          <a:r>
            <a:rPr lang="en-US" sz="1100" dirty="0"/>
            <a:t>VPNs</a:t>
          </a:r>
          <a:r>
            <a:rPr lang="en-US" sz="1600" dirty="0"/>
            <a:t>)</a:t>
          </a:r>
        </a:p>
      </dgm:t>
    </dgm:pt>
    <dgm:pt modelId="{454F8448-2084-4CB7-B89C-E9502A03BDD7}" type="parTrans" cxnId="{CA10EB89-029A-4431-B99F-583BE87D6E39}">
      <dgm:prSet/>
      <dgm:spPr/>
      <dgm:t>
        <a:bodyPr/>
        <a:lstStyle/>
        <a:p>
          <a:endParaRPr lang="en-US"/>
        </a:p>
      </dgm:t>
    </dgm:pt>
    <dgm:pt modelId="{2FEE2F48-D76B-4A7D-B1E0-0AB278C6B04A}" type="sibTrans" cxnId="{CA10EB89-029A-4431-B99F-583BE87D6E39}">
      <dgm:prSet/>
      <dgm:spPr/>
      <dgm:t>
        <a:bodyPr/>
        <a:lstStyle/>
        <a:p>
          <a:endParaRPr lang="en-US"/>
        </a:p>
      </dgm:t>
    </dgm:pt>
    <dgm:pt modelId="{B3870F28-D115-4D1E-9B0B-9AB941E2CCEC}">
      <dgm:prSet phldrT="[Text]" custT="1"/>
      <dgm:spPr/>
      <dgm:t>
        <a:bodyPr/>
        <a:lstStyle/>
        <a:p>
          <a:r>
            <a:rPr lang="en-US" sz="1100" dirty="0"/>
            <a:t>Desktop/</a:t>
          </a:r>
        </a:p>
        <a:p>
          <a:r>
            <a:rPr lang="en-US" sz="1100" dirty="0"/>
            <a:t>Server</a:t>
          </a:r>
          <a:endParaRPr lang="en-US" sz="900" dirty="0"/>
        </a:p>
      </dgm:t>
    </dgm:pt>
    <dgm:pt modelId="{6114011A-4D86-441C-8E72-0F25E98A2A1A}" type="parTrans" cxnId="{0DE0D0B1-E34D-474A-9291-FEB8AC07B804}">
      <dgm:prSet/>
      <dgm:spPr/>
      <dgm:t>
        <a:bodyPr/>
        <a:lstStyle/>
        <a:p>
          <a:endParaRPr lang="en-US"/>
        </a:p>
      </dgm:t>
    </dgm:pt>
    <dgm:pt modelId="{E1812842-5E93-43BE-A6CA-7A1BB7DEBEAB}" type="sibTrans" cxnId="{0DE0D0B1-E34D-474A-9291-FEB8AC07B804}">
      <dgm:prSet/>
      <dgm:spPr/>
      <dgm:t>
        <a:bodyPr/>
        <a:lstStyle/>
        <a:p>
          <a:endParaRPr lang="en-US"/>
        </a:p>
      </dgm:t>
    </dgm:pt>
    <dgm:pt modelId="{3E233F21-F6C2-4995-B0FD-5CDC2EA1AA15}" type="pres">
      <dgm:prSet presAssocID="{9506A37A-BA42-413E-95CF-120C63C48BD3}" presName="Name0" presStyleCnt="0">
        <dgm:presLayoutVars>
          <dgm:chMax val="7"/>
          <dgm:resizeHandles val="exact"/>
        </dgm:presLayoutVars>
      </dgm:prSet>
      <dgm:spPr/>
    </dgm:pt>
    <dgm:pt modelId="{8739B105-F5CA-428C-994A-0290E58B2F94}" type="pres">
      <dgm:prSet presAssocID="{9506A37A-BA42-413E-95CF-120C63C48BD3}" presName="comp1" presStyleCnt="0"/>
      <dgm:spPr/>
    </dgm:pt>
    <dgm:pt modelId="{E9C66257-9A7E-4ADA-85B8-63D574103BF1}" type="pres">
      <dgm:prSet presAssocID="{9506A37A-BA42-413E-95CF-120C63C48BD3}" presName="circle1" presStyleLbl="node1" presStyleIdx="0" presStyleCnt="4"/>
      <dgm:spPr/>
    </dgm:pt>
    <dgm:pt modelId="{534DF7FE-A5A5-4EBD-95A2-0BD07E158F53}" type="pres">
      <dgm:prSet presAssocID="{9506A37A-BA42-413E-95CF-120C63C48BD3}" presName="c1text" presStyleLbl="node1" presStyleIdx="0" presStyleCnt="4">
        <dgm:presLayoutVars>
          <dgm:bulletEnabled val="1"/>
        </dgm:presLayoutVars>
      </dgm:prSet>
      <dgm:spPr/>
    </dgm:pt>
    <dgm:pt modelId="{045C4CE4-1C2E-49AF-9BE1-A199B43C366B}" type="pres">
      <dgm:prSet presAssocID="{9506A37A-BA42-413E-95CF-120C63C48BD3}" presName="comp2" presStyleCnt="0"/>
      <dgm:spPr/>
    </dgm:pt>
    <dgm:pt modelId="{8F088E9B-1C1C-4D37-94B4-282DF4510BC0}" type="pres">
      <dgm:prSet presAssocID="{9506A37A-BA42-413E-95CF-120C63C48BD3}" presName="circle2" presStyleLbl="node1" presStyleIdx="1" presStyleCnt="4"/>
      <dgm:spPr/>
    </dgm:pt>
    <dgm:pt modelId="{CC2648AF-6C3B-455F-9F76-9324954C586E}" type="pres">
      <dgm:prSet presAssocID="{9506A37A-BA42-413E-95CF-120C63C48BD3}" presName="c2text" presStyleLbl="node1" presStyleIdx="1" presStyleCnt="4">
        <dgm:presLayoutVars>
          <dgm:bulletEnabled val="1"/>
        </dgm:presLayoutVars>
      </dgm:prSet>
      <dgm:spPr/>
    </dgm:pt>
    <dgm:pt modelId="{CEF76961-F209-4A79-A624-F0BA664EB724}" type="pres">
      <dgm:prSet presAssocID="{9506A37A-BA42-413E-95CF-120C63C48BD3}" presName="comp3" presStyleCnt="0"/>
      <dgm:spPr/>
    </dgm:pt>
    <dgm:pt modelId="{43DD5EB8-1AEB-4D9B-96F0-ABCDB9FD241F}" type="pres">
      <dgm:prSet presAssocID="{9506A37A-BA42-413E-95CF-120C63C48BD3}" presName="circle3" presStyleLbl="node1" presStyleIdx="2" presStyleCnt="4"/>
      <dgm:spPr/>
    </dgm:pt>
    <dgm:pt modelId="{CA2E14AC-E67E-4FE0-BEC8-CE6FD07BC617}" type="pres">
      <dgm:prSet presAssocID="{9506A37A-BA42-413E-95CF-120C63C48BD3}" presName="c3text" presStyleLbl="node1" presStyleIdx="2" presStyleCnt="4">
        <dgm:presLayoutVars>
          <dgm:bulletEnabled val="1"/>
        </dgm:presLayoutVars>
      </dgm:prSet>
      <dgm:spPr/>
    </dgm:pt>
    <dgm:pt modelId="{578FAE31-48C7-41E9-B22E-C5875E84DB35}" type="pres">
      <dgm:prSet presAssocID="{9506A37A-BA42-413E-95CF-120C63C48BD3}" presName="comp4" presStyleCnt="0"/>
      <dgm:spPr/>
    </dgm:pt>
    <dgm:pt modelId="{EC82376A-2EBF-4B60-A206-B35B5673EE60}" type="pres">
      <dgm:prSet presAssocID="{9506A37A-BA42-413E-95CF-120C63C48BD3}" presName="circle4" presStyleLbl="node1" presStyleIdx="3" presStyleCnt="4"/>
      <dgm:spPr/>
    </dgm:pt>
    <dgm:pt modelId="{00B6C048-4675-4C90-9036-09FEB558CD66}" type="pres">
      <dgm:prSet presAssocID="{9506A37A-BA42-413E-95CF-120C63C48BD3}" presName="c4text" presStyleLbl="node1" presStyleIdx="3" presStyleCnt="4">
        <dgm:presLayoutVars>
          <dgm:bulletEnabled val="1"/>
        </dgm:presLayoutVars>
      </dgm:prSet>
      <dgm:spPr/>
    </dgm:pt>
  </dgm:ptLst>
  <dgm:cxnLst>
    <dgm:cxn modelId="{4D9B4BE8-4F25-4A2B-BB55-2BE39D1B0FD7}" type="presOf" srcId="{6ECBA44A-7953-45B2-A228-244C55917BDC}" destId="{43DD5EB8-1AEB-4D9B-96F0-ABCDB9FD241F}" srcOrd="0" destOrd="0" presId="urn:microsoft.com/office/officeart/2005/8/layout/venn2"/>
    <dgm:cxn modelId="{9CBF6A0E-D57B-45F1-BFA8-6A15ABA7AA34}" type="presOf" srcId="{B3870F28-D115-4D1E-9B0B-9AB941E2CCEC}" destId="{EC82376A-2EBF-4B60-A206-B35B5673EE60}" srcOrd="0" destOrd="0" presId="urn:microsoft.com/office/officeart/2005/8/layout/venn2"/>
    <dgm:cxn modelId="{CA10EB89-029A-4431-B99F-583BE87D6E39}" srcId="{9506A37A-BA42-413E-95CF-120C63C48BD3}" destId="{6ECBA44A-7953-45B2-A228-244C55917BDC}" srcOrd="2" destOrd="0" parTransId="{454F8448-2084-4CB7-B89C-E9502A03BDD7}" sibTransId="{2FEE2F48-D76B-4A7D-B1E0-0AB278C6B04A}"/>
    <dgm:cxn modelId="{73101BBC-7200-4651-80BF-439876860B38}" type="presOf" srcId="{A8C41588-8904-4F8B-8CA5-737AFF606212}" destId="{E9C66257-9A7E-4ADA-85B8-63D574103BF1}" srcOrd="0" destOrd="0" presId="urn:microsoft.com/office/officeart/2005/8/layout/venn2"/>
    <dgm:cxn modelId="{2806580C-C92E-4FAD-BEEC-AE5678F1D609}" type="presOf" srcId="{9506A37A-BA42-413E-95CF-120C63C48BD3}" destId="{3E233F21-F6C2-4995-B0FD-5CDC2EA1AA15}" srcOrd="0" destOrd="0" presId="urn:microsoft.com/office/officeart/2005/8/layout/venn2"/>
    <dgm:cxn modelId="{0E3C7A0B-0404-4B2B-A0C0-071B09556028}" type="presOf" srcId="{B3870F28-D115-4D1E-9B0B-9AB941E2CCEC}" destId="{00B6C048-4675-4C90-9036-09FEB558CD66}" srcOrd="1" destOrd="0" presId="urn:microsoft.com/office/officeart/2005/8/layout/venn2"/>
    <dgm:cxn modelId="{4DE170B8-E98F-4892-81ED-84274016863A}" type="presOf" srcId="{BA3EAEC6-27EE-4287-B736-7C61DC794802}" destId="{8F088E9B-1C1C-4D37-94B4-282DF4510BC0}" srcOrd="0" destOrd="0" presId="urn:microsoft.com/office/officeart/2005/8/layout/venn2"/>
    <dgm:cxn modelId="{0AC0E085-AA18-4DA1-BE8B-3F1CE880BFBC}" type="presOf" srcId="{A8C41588-8904-4F8B-8CA5-737AFF606212}" destId="{534DF7FE-A5A5-4EBD-95A2-0BD07E158F53}" srcOrd="1" destOrd="0" presId="urn:microsoft.com/office/officeart/2005/8/layout/venn2"/>
    <dgm:cxn modelId="{B2059F4B-43A6-4755-ACC1-A539BF66B165}" srcId="{9506A37A-BA42-413E-95CF-120C63C48BD3}" destId="{BA3EAEC6-27EE-4287-B736-7C61DC794802}" srcOrd="1" destOrd="0" parTransId="{4FE52550-18F9-44B1-AA73-B94B19A92BBA}" sibTransId="{548AC6F8-24B1-4E59-9708-9B598A94488E}"/>
    <dgm:cxn modelId="{0DE0D0B1-E34D-474A-9291-FEB8AC07B804}" srcId="{9506A37A-BA42-413E-95CF-120C63C48BD3}" destId="{B3870F28-D115-4D1E-9B0B-9AB941E2CCEC}" srcOrd="3" destOrd="0" parTransId="{6114011A-4D86-441C-8E72-0F25E98A2A1A}" sibTransId="{E1812842-5E93-43BE-A6CA-7A1BB7DEBEAB}"/>
    <dgm:cxn modelId="{9031073D-B4A4-40DE-8D12-A146EA29CAD0}" type="presOf" srcId="{6ECBA44A-7953-45B2-A228-244C55917BDC}" destId="{CA2E14AC-E67E-4FE0-BEC8-CE6FD07BC617}" srcOrd="1" destOrd="0" presId="urn:microsoft.com/office/officeart/2005/8/layout/venn2"/>
    <dgm:cxn modelId="{DDFE3422-88AB-403D-ABB7-523E83742513}" type="presOf" srcId="{BA3EAEC6-27EE-4287-B736-7C61DC794802}" destId="{CC2648AF-6C3B-455F-9F76-9324954C586E}" srcOrd="1" destOrd="0" presId="urn:microsoft.com/office/officeart/2005/8/layout/venn2"/>
    <dgm:cxn modelId="{29C3E357-4DAD-4085-A24F-F3C0870F9348}" srcId="{9506A37A-BA42-413E-95CF-120C63C48BD3}" destId="{A8C41588-8904-4F8B-8CA5-737AFF606212}" srcOrd="0" destOrd="0" parTransId="{0CBEB15F-7104-4E00-BA15-A02BB7834F01}" sibTransId="{976BA200-418A-40B1-84EB-205C405A97D0}"/>
    <dgm:cxn modelId="{5754A1B7-C739-462C-950F-9B4031939E1D}" type="presParOf" srcId="{3E233F21-F6C2-4995-B0FD-5CDC2EA1AA15}" destId="{8739B105-F5CA-428C-994A-0290E58B2F94}" srcOrd="0" destOrd="0" presId="urn:microsoft.com/office/officeart/2005/8/layout/venn2"/>
    <dgm:cxn modelId="{2EAD3497-02EB-4099-B22C-BF1F3C698CB1}" type="presParOf" srcId="{8739B105-F5CA-428C-994A-0290E58B2F94}" destId="{E9C66257-9A7E-4ADA-85B8-63D574103BF1}" srcOrd="0" destOrd="0" presId="urn:microsoft.com/office/officeart/2005/8/layout/venn2"/>
    <dgm:cxn modelId="{06754477-D470-4878-83E0-A73F208789E6}" type="presParOf" srcId="{8739B105-F5CA-428C-994A-0290E58B2F94}" destId="{534DF7FE-A5A5-4EBD-95A2-0BD07E158F53}" srcOrd="1" destOrd="0" presId="urn:microsoft.com/office/officeart/2005/8/layout/venn2"/>
    <dgm:cxn modelId="{10BD2BF8-1C04-4C61-A2B2-A8A6C5FB735A}" type="presParOf" srcId="{3E233F21-F6C2-4995-B0FD-5CDC2EA1AA15}" destId="{045C4CE4-1C2E-49AF-9BE1-A199B43C366B}" srcOrd="1" destOrd="0" presId="urn:microsoft.com/office/officeart/2005/8/layout/venn2"/>
    <dgm:cxn modelId="{8860906C-CC62-4F57-898A-66DD2DF139AD}" type="presParOf" srcId="{045C4CE4-1C2E-49AF-9BE1-A199B43C366B}" destId="{8F088E9B-1C1C-4D37-94B4-282DF4510BC0}" srcOrd="0" destOrd="0" presId="urn:microsoft.com/office/officeart/2005/8/layout/venn2"/>
    <dgm:cxn modelId="{EB5FA428-F8BE-4E13-BEB3-717BE8C4FA1D}" type="presParOf" srcId="{045C4CE4-1C2E-49AF-9BE1-A199B43C366B}" destId="{CC2648AF-6C3B-455F-9F76-9324954C586E}" srcOrd="1" destOrd="0" presId="urn:microsoft.com/office/officeart/2005/8/layout/venn2"/>
    <dgm:cxn modelId="{B1EEB0F6-B7E7-4F4B-AE67-B099FF711427}" type="presParOf" srcId="{3E233F21-F6C2-4995-B0FD-5CDC2EA1AA15}" destId="{CEF76961-F209-4A79-A624-F0BA664EB724}" srcOrd="2" destOrd="0" presId="urn:microsoft.com/office/officeart/2005/8/layout/venn2"/>
    <dgm:cxn modelId="{2C9BEFFC-C66C-4E54-A568-3D5DFE5923A3}" type="presParOf" srcId="{CEF76961-F209-4A79-A624-F0BA664EB724}" destId="{43DD5EB8-1AEB-4D9B-96F0-ABCDB9FD241F}" srcOrd="0" destOrd="0" presId="urn:microsoft.com/office/officeart/2005/8/layout/venn2"/>
    <dgm:cxn modelId="{640A704D-FF25-4544-9276-BE5819EECE91}" type="presParOf" srcId="{CEF76961-F209-4A79-A624-F0BA664EB724}" destId="{CA2E14AC-E67E-4FE0-BEC8-CE6FD07BC617}" srcOrd="1" destOrd="0" presId="urn:microsoft.com/office/officeart/2005/8/layout/venn2"/>
    <dgm:cxn modelId="{031647A2-5AA5-4A47-A2C4-7F6F030B2C86}" type="presParOf" srcId="{3E233F21-F6C2-4995-B0FD-5CDC2EA1AA15}" destId="{578FAE31-48C7-41E9-B22E-C5875E84DB35}" srcOrd="3" destOrd="0" presId="urn:microsoft.com/office/officeart/2005/8/layout/venn2"/>
    <dgm:cxn modelId="{4FFC81C8-3D60-4F46-9183-887C1AEA5B57}" type="presParOf" srcId="{578FAE31-48C7-41E9-B22E-C5875E84DB35}" destId="{EC82376A-2EBF-4B60-A206-B35B5673EE60}" srcOrd="0" destOrd="0" presId="urn:microsoft.com/office/officeart/2005/8/layout/venn2"/>
    <dgm:cxn modelId="{3C5C08CB-42B9-41C3-AD02-5E862039CAFE}" type="presParOf" srcId="{578FAE31-48C7-41E9-B22E-C5875E84DB35}" destId="{00B6C048-4675-4C90-9036-09FEB558CD66}"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BD3582-6311-45BC-9839-C3EFA0523D3F}"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US"/>
        </a:p>
      </dgm:t>
    </dgm:pt>
    <dgm:pt modelId="{BE97B1D7-01A1-4ED5-8E23-5D454321C483}">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a:t>One Stop Solution to Manage Enterprise</a:t>
          </a:r>
        </a:p>
      </dgm:t>
    </dgm:pt>
    <dgm:pt modelId="{479689F8-1C93-4114-8832-67123788EF64}" type="parTrans" cxnId="{E5BB7B37-20A4-4429-AB34-7B73C2C774A5}">
      <dgm:prSet/>
      <dgm:spPr/>
      <dgm:t>
        <a:bodyPr/>
        <a:lstStyle/>
        <a:p>
          <a:endParaRPr lang="en-US"/>
        </a:p>
      </dgm:t>
    </dgm:pt>
    <dgm:pt modelId="{7598CEBD-6B86-4588-B4D1-A959B4599692}" type="sibTrans" cxnId="{E5BB7B37-20A4-4429-AB34-7B73C2C774A5}">
      <dgm:prSet/>
      <dgm:spPr/>
      <dgm:t>
        <a:bodyPr/>
        <a:lstStyle/>
        <a:p>
          <a:endParaRPr lang="en-US"/>
        </a:p>
      </dgm:t>
    </dgm:pt>
    <dgm:pt modelId="{8A6DBC5E-D289-4A1E-83A6-08E16D22AF57}">
      <dgm:prSet phldrT="[Text]"/>
      <dgm:spPr/>
      <dgm:t>
        <a:bodyPr/>
        <a:lstStyle/>
        <a:p>
          <a:r>
            <a:rPr lang="en-US" dirty="0"/>
            <a:t>Allows you to d</a:t>
          </a:r>
          <a:r>
            <a:rPr lang="en-US" dirty="0">
              <a:latin typeface="Segoe UI Light" panose="020B0502040204020203" pitchFamily="34" charset="0"/>
              <a:cs typeface="Segoe UI Light" panose="020B0502040204020203" pitchFamily="34" charset="0"/>
            </a:rPr>
            <a:t>escribe the desired state of your environment by using this new power shell syntax</a:t>
          </a:r>
          <a:endParaRPr lang="en-US" dirty="0"/>
        </a:p>
      </dgm:t>
    </dgm:pt>
    <dgm:pt modelId="{02052B48-FEBD-4524-AEA1-5FF06CB62B5E}" type="parTrans" cxnId="{88516754-4210-4C9F-BA59-55904F21EE32}">
      <dgm:prSet/>
      <dgm:spPr/>
      <dgm:t>
        <a:bodyPr/>
        <a:lstStyle/>
        <a:p>
          <a:endParaRPr lang="en-US"/>
        </a:p>
      </dgm:t>
    </dgm:pt>
    <dgm:pt modelId="{12DCEC01-D0C8-45CF-BEAE-DC35B4968E67}" type="sibTrans" cxnId="{88516754-4210-4C9F-BA59-55904F21EE32}">
      <dgm:prSet/>
      <dgm:spPr/>
      <dgm:t>
        <a:bodyPr/>
        <a:lstStyle/>
        <a:p>
          <a:endParaRPr lang="en-US"/>
        </a:p>
      </dgm:t>
    </dgm:pt>
    <dgm:pt modelId="{B37D5718-7D37-4F53-AB40-F0369709D80D}">
      <dgm:prSet phldrT="[Text]" phldr="1"/>
      <dgm:spPr/>
      <dgm:t>
        <a:bodyPr/>
        <a:lstStyle/>
        <a:p>
          <a:endParaRPr lang="en-US"/>
        </a:p>
      </dgm:t>
    </dgm:pt>
    <dgm:pt modelId="{52F39733-CDF7-43F9-8F3A-19203AF6169F}" type="parTrans" cxnId="{889BC6B7-A8F6-4FE3-85D9-15D75311A3AC}">
      <dgm:prSet/>
      <dgm:spPr/>
      <dgm:t>
        <a:bodyPr/>
        <a:lstStyle/>
        <a:p>
          <a:endParaRPr lang="en-US"/>
        </a:p>
      </dgm:t>
    </dgm:pt>
    <dgm:pt modelId="{FD871226-8F09-482A-8ADD-F8A855CA5AB7}" type="sibTrans" cxnId="{889BC6B7-A8F6-4FE3-85D9-15D75311A3AC}">
      <dgm:prSet/>
      <dgm:spPr/>
      <dgm:t>
        <a:bodyPr/>
        <a:lstStyle/>
        <a:p>
          <a:endParaRPr lang="en-US"/>
        </a:p>
      </dgm:t>
    </dgm:pt>
    <dgm:pt modelId="{37966F39-5B23-4215-9CC5-43547C9B8B26}">
      <dgm:prSet phldrT="[Text]" phldr="1"/>
      <dgm:spPr/>
      <dgm:t>
        <a:bodyPr/>
        <a:lstStyle/>
        <a:p>
          <a:endParaRPr lang="en-US"/>
        </a:p>
      </dgm:t>
    </dgm:pt>
    <dgm:pt modelId="{0D0678C0-8B3B-49F0-B37A-9970CE17BC6E}" type="parTrans" cxnId="{9180C692-B90C-4647-8995-1ACEB1C5B593}">
      <dgm:prSet/>
      <dgm:spPr/>
      <dgm:t>
        <a:bodyPr/>
        <a:lstStyle/>
        <a:p>
          <a:endParaRPr lang="en-US"/>
        </a:p>
      </dgm:t>
    </dgm:pt>
    <dgm:pt modelId="{8E2930E8-BD6B-4A64-87BB-9215D027BD60}" type="sibTrans" cxnId="{9180C692-B90C-4647-8995-1ACEB1C5B593}">
      <dgm:prSet/>
      <dgm:spPr/>
      <dgm:t>
        <a:bodyPr/>
        <a:lstStyle/>
        <a:p>
          <a:endParaRPr lang="en-US"/>
        </a:p>
      </dgm:t>
    </dgm:pt>
    <dgm:pt modelId="{93ED2111-5702-40B1-8EED-BAC303B6365A}">
      <dgm:prSet phldrT="[Text]"/>
      <dgm:spPr/>
      <dgm:t>
        <a:bodyPr/>
        <a:lstStyle/>
        <a:p>
          <a:r>
            <a:rPr lang="en-US" dirty="0">
              <a:latin typeface="Segoe UI Light" panose="020B0502040204020203" pitchFamily="34" charset="0"/>
              <a:cs typeface="Segoe UI Light" panose="020B0502040204020203" pitchFamily="34" charset="0"/>
            </a:rPr>
            <a:t>Option of correcting configuration drift when it occurs, or just report on configuration drift, to ley it know to admins that it has occurred</a:t>
          </a:r>
          <a:endParaRPr lang="en-US" dirty="0"/>
        </a:p>
      </dgm:t>
    </dgm:pt>
    <dgm:pt modelId="{237B5A8D-B3D3-4203-9168-D6D8C9DE88ED}" type="parTrans" cxnId="{9E7BE0C1-0A6E-4096-956A-28112E6A94FD}">
      <dgm:prSet/>
      <dgm:spPr/>
      <dgm:t>
        <a:bodyPr/>
        <a:lstStyle/>
        <a:p>
          <a:endParaRPr lang="en-US"/>
        </a:p>
      </dgm:t>
    </dgm:pt>
    <dgm:pt modelId="{608C267C-F3A4-4CC9-8D22-A386FDD67282}" type="sibTrans" cxnId="{9E7BE0C1-0A6E-4096-956A-28112E6A94FD}">
      <dgm:prSet/>
      <dgm:spPr/>
      <dgm:t>
        <a:bodyPr/>
        <a:lstStyle/>
        <a:p>
          <a:endParaRPr lang="en-US"/>
        </a:p>
      </dgm:t>
    </dgm:pt>
    <dgm:pt modelId="{0804D413-4565-4EAA-94C5-53EBF7A0AF18}">
      <dgm:prSet phldrT="[Text]" phldr="1"/>
      <dgm:spPr/>
      <dgm:t>
        <a:bodyPr/>
        <a:lstStyle/>
        <a:p>
          <a:endParaRPr lang="en-US"/>
        </a:p>
      </dgm:t>
    </dgm:pt>
    <dgm:pt modelId="{5655D0A0-80CD-4427-96CA-B54BA8BE5BDE}" type="parTrans" cxnId="{5CB14525-FD55-48DB-B555-518B561546CD}">
      <dgm:prSet/>
      <dgm:spPr/>
      <dgm:t>
        <a:bodyPr/>
        <a:lstStyle/>
        <a:p>
          <a:endParaRPr lang="en-US"/>
        </a:p>
      </dgm:t>
    </dgm:pt>
    <dgm:pt modelId="{C0718A68-497C-48A9-B64C-392361E66ED2}" type="sibTrans" cxnId="{5CB14525-FD55-48DB-B555-518B561546CD}">
      <dgm:prSet/>
      <dgm:spPr/>
      <dgm:t>
        <a:bodyPr/>
        <a:lstStyle/>
        <a:p>
          <a:endParaRPr lang="en-US"/>
        </a:p>
      </dgm:t>
    </dgm:pt>
    <dgm:pt modelId="{96AAD784-5555-437A-87A0-C1F8E5E354AD}">
      <dgm:prSet phldrT="[Text]" phldr="1"/>
      <dgm:spPr/>
      <dgm:t>
        <a:bodyPr/>
        <a:lstStyle/>
        <a:p>
          <a:endParaRPr lang="en-US"/>
        </a:p>
      </dgm:t>
    </dgm:pt>
    <dgm:pt modelId="{EC5916F4-6C86-4A9E-A6E0-B31F8F7566F3}" type="parTrans" cxnId="{D7BA642D-EA28-4244-901F-239D7E51D51D}">
      <dgm:prSet/>
      <dgm:spPr/>
      <dgm:t>
        <a:bodyPr/>
        <a:lstStyle/>
        <a:p>
          <a:endParaRPr lang="en-US"/>
        </a:p>
      </dgm:t>
    </dgm:pt>
    <dgm:pt modelId="{A8534278-30AA-4B25-9DD5-8FA26A11BE2B}" type="sibTrans" cxnId="{D7BA642D-EA28-4244-901F-239D7E51D51D}">
      <dgm:prSet/>
      <dgm:spPr/>
      <dgm:t>
        <a:bodyPr/>
        <a:lstStyle/>
        <a:p>
          <a:endParaRPr lang="en-US"/>
        </a:p>
      </dgm:t>
    </dgm:pt>
    <dgm:pt modelId="{B2BC3BCA-1A27-48F4-8071-A6F16E22982B}" type="pres">
      <dgm:prSet presAssocID="{72BD3582-6311-45BC-9839-C3EFA0523D3F}" presName="Name0" presStyleCnt="0">
        <dgm:presLayoutVars>
          <dgm:dir/>
          <dgm:animLvl val="lvl"/>
          <dgm:resizeHandles val="exact"/>
        </dgm:presLayoutVars>
      </dgm:prSet>
      <dgm:spPr/>
    </dgm:pt>
    <dgm:pt modelId="{36645680-4A66-469D-8C14-E4689A6A09CC}" type="pres">
      <dgm:prSet presAssocID="{BE97B1D7-01A1-4ED5-8E23-5D454321C483}" presName="composite" presStyleCnt="0"/>
      <dgm:spPr/>
    </dgm:pt>
    <dgm:pt modelId="{3440D68E-A1B2-45E1-82F8-A570F926720C}" type="pres">
      <dgm:prSet presAssocID="{BE97B1D7-01A1-4ED5-8E23-5D454321C483}" presName="parTx" presStyleLbl="alignNode1" presStyleIdx="0" presStyleCnt="3" custLinFactNeighborY="-84111">
        <dgm:presLayoutVars>
          <dgm:chMax val="0"/>
          <dgm:chPref val="0"/>
          <dgm:bulletEnabled val="1"/>
        </dgm:presLayoutVars>
      </dgm:prSet>
      <dgm:spPr/>
    </dgm:pt>
    <dgm:pt modelId="{2982D137-7678-4C27-8FAB-794CC936B540}" type="pres">
      <dgm:prSet presAssocID="{BE97B1D7-01A1-4ED5-8E23-5D454321C483}" presName="desTx" presStyleLbl="alignAccFollowNode1" presStyleIdx="0" presStyleCnt="3" custScaleY="475498" custLinFactNeighborY="65571">
        <dgm:presLayoutVars>
          <dgm:bulletEnabled val="1"/>
        </dgm:presLayoutVars>
      </dgm:prSet>
      <dgm:spPr/>
    </dgm:pt>
    <dgm:pt modelId="{6BF3A6AB-3E9C-42B6-9953-DF0F2A8E9DE9}" type="pres">
      <dgm:prSet presAssocID="{7598CEBD-6B86-4588-B4D1-A959B4599692}" presName="space" presStyleCnt="0"/>
      <dgm:spPr/>
    </dgm:pt>
    <dgm:pt modelId="{2F5F808A-4055-4102-9D1F-7E92919A6EDE}" type="pres">
      <dgm:prSet presAssocID="{8A6DBC5E-D289-4A1E-83A6-08E16D22AF57}" presName="composite" presStyleCnt="0"/>
      <dgm:spPr/>
    </dgm:pt>
    <dgm:pt modelId="{C9734071-7FC7-46D3-A508-593E8E9C4DC7}" type="pres">
      <dgm:prSet presAssocID="{8A6DBC5E-D289-4A1E-83A6-08E16D22AF57}" presName="parTx" presStyleLbl="alignNode1" presStyleIdx="1" presStyleCnt="3" custLinFactNeighborX="766" custLinFactNeighborY="-92870">
        <dgm:presLayoutVars>
          <dgm:chMax val="0"/>
          <dgm:chPref val="0"/>
          <dgm:bulletEnabled val="1"/>
        </dgm:presLayoutVars>
      </dgm:prSet>
      <dgm:spPr/>
    </dgm:pt>
    <dgm:pt modelId="{93CC3DBE-4882-4E1E-ADBF-708F9AB600AF}" type="pres">
      <dgm:prSet presAssocID="{8A6DBC5E-D289-4A1E-83A6-08E16D22AF57}" presName="desTx" presStyleLbl="alignAccFollowNode1" presStyleIdx="1" presStyleCnt="3" custScaleY="475129" custLinFactNeighborX="328" custLinFactNeighborY="66511">
        <dgm:presLayoutVars>
          <dgm:bulletEnabled val="1"/>
        </dgm:presLayoutVars>
      </dgm:prSet>
      <dgm:spPr/>
    </dgm:pt>
    <dgm:pt modelId="{EB519E6B-95E3-43C4-81FA-582B8033B0D7}" type="pres">
      <dgm:prSet presAssocID="{12DCEC01-D0C8-45CF-BEAE-DC35B4968E67}" presName="space" presStyleCnt="0"/>
      <dgm:spPr/>
    </dgm:pt>
    <dgm:pt modelId="{60C19D63-10BA-4CD7-8669-6E1AC1F1BC0F}" type="pres">
      <dgm:prSet presAssocID="{93ED2111-5702-40B1-8EED-BAC303B6365A}" presName="composite" presStyleCnt="0"/>
      <dgm:spPr/>
    </dgm:pt>
    <dgm:pt modelId="{692FBF4B-8A0F-4160-8B9A-66352FAA5133}" type="pres">
      <dgm:prSet presAssocID="{93ED2111-5702-40B1-8EED-BAC303B6365A}" presName="parTx" presStyleLbl="alignNode1" presStyleIdx="2" presStyleCnt="3" custLinFactY="-24433" custLinFactNeighborY="-100000">
        <dgm:presLayoutVars>
          <dgm:chMax val="0"/>
          <dgm:chPref val="0"/>
          <dgm:bulletEnabled val="1"/>
        </dgm:presLayoutVars>
      </dgm:prSet>
      <dgm:spPr/>
    </dgm:pt>
    <dgm:pt modelId="{A39A4289-F3EE-43F9-82F9-27257D94B54F}" type="pres">
      <dgm:prSet presAssocID="{93ED2111-5702-40B1-8EED-BAC303B6365A}" presName="desTx" presStyleLbl="alignAccFollowNode1" presStyleIdx="2" presStyleCnt="3" custScaleY="473679" custLinFactNeighborX="-383" custLinFactNeighborY="66179">
        <dgm:presLayoutVars>
          <dgm:bulletEnabled val="1"/>
        </dgm:presLayoutVars>
      </dgm:prSet>
      <dgm:spPr/>
    </dgm:pt>
  </dgm:ptLst>
  <dgm:cxnLst>
    <dgm:cxn modelId="{5CB14525-FD55-48DB-B555-518B561546CD}" srcId="{93ED2111-5702-40B1-8EED-BAC303B6365A}" destId="{0804D413-4565-4EAA-94C5-53EBF7A0AF18}" srcOrd="0" destOrd="0" parTransId="{5655D0A0-80CD-4427-96CA-B54BA8BE5BDE}" sibTransId="{C0718A68-497C-48A9-B64C-392361E66ED2}"/>
    <dgm:cxn modelId="{6943CCCF-9E9F-4F11-8B0A-CA5B1120A0BB}" type="presOf" srcId="{37966F39-5B23-4215-9CC5-43547C9B8B26}" destId="{93CC3DBE-4882-4E1E-ADBF-708F9AB600AF}" srcOrd="0" destOrd="1" presId="urn:microsoft.com/office/officeart/2005/8/layout/hList1"/>
    <dgm:cxn modelId="{9E7BE0C1-0A6E-4096-956A-28112E6A94FD}" srcId="{72BD3582-6311-45BC-9839-C3EFA0523D3F}" destId="{93ED2111-5702-40B1-8EED-BAC303B6365A}" srcOrd="2" destOrd="0" parTransId="{237B5A8D-B3D3-4203-9168-D6D8C9DE88ED}" sibTransId="{608C267C-F3A4-4CC9-8D22-A386FDD67282}"/>
    <dgm:cxn modelId="{9180C692-B90C-4647-8995-1ACEB1C5B593}" srcId="{8A6DBC5E-D289-4A1E-83A6-08E16D22AF57}" destId="{37966F39-5B23-4215-9CC5-43547C9B8B26}" srcOrd="1" destOrd="0" parTransId="{0D0678C0-8B3B-49F0-B37A-9970CE17BC6E}" sibTransId="{8E2930E8-BD6B-4A64-87BB-9215D027BD60}"/>
    <dgm:cxn modelId="{889BC6B7-A8F6-4FE3-85D9-15D75311A3AC}" srcId="{8A6DBC5E-D289-4A1E-83A6-08E16D22AF57}" destId="{B37D5718-7D37-4F53-AB40-F0369709D80D}" srcOrd="0" destOrd="0" parTransId="{52F39733-CDF7-43F9-8F3A-19203AF6169F}" sibTransId="{FD871226-8F09-482A-8ADD-F8A855CA5AB7}"/>
    <dgm:cxn modelId="{14F48D7B-7A8C-4FCA-B638-6AF39D6BFCC9}" type="presOf" srcId="{96AAD784-5555-437A-87A0-C1F8E5E354AD}" destId="{A39A4289-F3EE-43F9-82F9-27257D94B54F}" srcOrd="0" destOrd="1" presId="urn:microsoft.com/office/officeart/2005/8/layout/hList1"/>
    <dgm:cxn modelId="{FA6BDB03-AE68-4815-A329-9649517004D3}" type="presOf" srcId="{B37D5718-7D37-4F53-AB40-F0369709D80D}" destId="{93CC3DBE-4882-4E1E-ADBF-708F9AB600AF}" srcOrd="0" destOrd="0" presId="urn:microsoft.com/office/officeart/2005/8/layout/hList1"/>
    <dgm:cxn modelId="{DC977BA9-4AFD-4C94-9637-BAB799BD44C7}" type="presOf" srcId="{8A6DBC5E-D289-4A1E-83A6-08E16D22AF57}" destId="{C9734071-7FC7-46D3-A508-593E8E9C4DC7}" srcOrd="0" destOrd="0" presId="urn:microsoft.com/office/officeart/2005/8/layout/hList1"/>
    <dgm:cxn modelId="{E5BB7B37-20A4-4429-AB34-7B73C2C774A5}" srcId="{72BD3582-6311-45BC-9839-C3EFA0523D3F}" destId="{BE97B1D7-01A1-4ED5-8E23-5D454321C483}" srcOrd="0" destOrd="0" parTransId="{479689F8-1C93-4114-8832-67123788EF64}" sibTransId="{7598CEBD-6B86-4588-B4D1-A959B4599692}"/>
    <dgm:cxn modelId="{23221299-BFD6-47FD-B20E-6271C708F0F0}" type="presOf" srcId="{0804D413-4565-4EAA-94C5-53EBF7A0AF18}" destId="{A39A4289-F3EE-43F9-82F9-27257D94B54F}" srcOrd="0" destOrd="0" presId="urn:microsoft.com/office/officeart/2005/8/layout/hList1"/>
    <dgm:cxn modelId="{88516754-4210-4C9F-BA59-55904F21EE32}" srcId="{72BD3582-6311-45BC-9839-C3EFA0523D3F}" destId="{8A6DBC5E-D289-4A1E-83A6-08E16D22AF57}" srcOrd="1" destOrd="0" parTransId="{02052B48-FEBD-4524-AEA1-5FF06CB62B5E}" sibTransId="{12DCEC01-D0C8-45CF-BEAE-DC35B4968E67}"/>
    <dgm:cxn modelId="{9A3F03EE-78D4-4C7B-9BB7-5293CBB01184}" type="presOf" srcId="{72BD3582-6311-45BC-9839-C3EFA0523D3F}" destId="{B2BC3BCA-1A27-48F4-8071-A6F16E22982B}" srcOrd="0" destOrd="0" presId="urn:microsoft.com/office/officeart/2005/8/layout/hList1"/>
    <dgm:cxn modelId="{AD928BCB-EE8E-4CE2-8FDF-A34E0AC75983}" type="presOf" srcId="{93ED2111-5702-40B1-8EED-BAC303B6365A}" destId="{692FBF4B-8A0F-4160-8B9A-66352FAA5133}" srcOrd="0" destOrd="0" presId="urn:microsoft.com/office/officeart/2005/8/layout/hList1"/>
    <dgm:cxn modelId="{D7BA642D-EA28-4244-901F-239D7E51D51D}" srcId="{93ED2111-5702-40B1-8EED-BAC303B6365A}" destId="{96AAD784-5555-437A-87A0-C1F8E5E354AD}" srcOrd="1" destOrd="0" parTransId="{EC5916F4-6C86-4A9E-A6E0-B31F8F7566F3}" sibTransId="{A8534278-30AA-4B25-9DD5-8FA26A11BE2B}"/>
    <dgm:cxn modelId="{DBF0453C-7C47-47E0-AAC5-B971B4C95EDE}" type="presOf" srcId="{BE97B1D7-01A1-4ED5-8E23-5D454321C483}" destId="{3440D68E-A1B2-45E1-82F8-A570F926720C}" srcOrd="0" destOrd="0" presId="urn:microsoft.com/office/officeart/2005/8/layout/hList1"/>
    <dgm:cxn modelId="{54FB5659-E121-48B6-806B-4F6FE8B22956}" type="presParOf" srcId="{B2BC3BCA-1A27-48F4-8071-A6F16E22982B}" destId="{36645680-4A66-469D-8C14-E4689A6A09CC}" srcOrd="0" destOrd="0" presId="urn:microsoft.com/office/officeart/2005/8/layout/hList1"/>
    <dgm:cxn modelId="{C0D21434-EABC-41C2-A226-518903F7D333}" type="presParOf" srcId="{36645680-4A66-469D-8C14-E4689A6A09CC}" destId="{3440D68E-A1B2-45E1-82F8-A570F926720C}" srcOrd="0" destOrd="0" presId="urn:microsoft.com/office/officeart/2005/8/layout/hList1"/>
    <dgm:cxn modelId="{E8E89F58-D6A6-4865-A613-B0268565520D}" type="presParOf" srcId="{36645680-4A66-469D-8C14-E4689A6A09CC}" destId="{2982D137-7678-4C27-8FAB-794CC936B540}" srcOrd="1" destOrd="0" presId="urn:microsoft.com/office/officeart/2005/8/layout/hList1"/>
    <dgm:cxn modelId="{9509881E-1CC8-4A25-B1AA-091421C8FB06}" type="presParOf" srcId="{B2BC3BCA-1A27-48F4-8071-A6F16E22982B}" destId="{6BF3A6AB-3E9C-42B6-9953-DF0F2A8E9DE9}" srcOrd="1" destOrd="0" presId="urn:microsoft.com/office/officeart/2005/8/layout/hList1"/>
    <dgm:cxn modelId="{E557F191-2B00-4BDF-A479-17E435B3567E}" type="presParOf" srcId="{B2BC3BCA-1A27-48F4-8071-A6F16E22982B}" destId="{2F5F808A-4055-4102-9D1F-7E92919A6EDE}" srcOrd="2" destOrd="0" presId="urn:microsoft.com/office/officeart/2005/8/layout/hList1"/>
    <dgm:cxn modelId="{3A725612-6B63-447C-85D2-B65C8B674537}" type="presParOf" srcId="{2F5F808A-4055-4102-9D1F-7E92919A6EDE}" destId="{C9734071-7FC7-46D3-A508-593E8E9C4DC7}" srcOrd="0" destOrd="0" presId="urn:microsoft.com/office/officeart/2005/8/layout/hList1"/>
    <dgm:cxn modelId="{2A29F639-ABE0-4265-91EA-C704C9B75A68}" type="presParOf" srcId="{2F5F808A-4055-4102-9D1F-7E92919A6EDE}" destId="{93CC3DBE-4882-4E1E-ADBF-708F9AB600AF}" srcOrd="1" destOrd="0" presId="urn:microsoft.com/office/officeart/2005/8/layout/hList1"/>
    <dgm:cxn modelId="{31C0F2E1-E09B-45C1-86A4-8D04F816F09A}" type="presParOf" srcId="{B2BC3BCA-1A27-48F4-8071-A6F16E22982B}" destId="{EB519E6B-95E3-43C4-81FA-582B8033B0D7}" srcOrd="3" destOrd="0" presId="urn:microsoft.com/office/officeart/2005/8/layout/hList1"/>
    <dgm:cxn modelId="{0C0FBA41-AE32-41CF-9157-745B6C68C5F3}" type="presParOf" srcId="{B2BC3BCA-1A27-48F4-8071-A6F16E22982B}" destId="{60C19D63-10BA-4CD7-8669-6E1AC1F1BC0F}" srcOrd="4" destOrd="0" presId="urn:microsoft.com/office/officeart/2005/8/layout/hList1"/>
    <dgm:cxn modelId="{1E0B5FE0-7A43-4488-95F7-2151BEE7CA21}" type="presParOf" srcId="{60C19D63-10BA-4CD7-8669-6E1AC1F1BC0F}" destId="{692FBF4B-8A0F-4160-8B9A-66352FAA5133}" srcOrd="0" destOrd="0" presId="urn:microsoft.com/office/officeart/2005/8/layout/hList1"/>
    <dgm:cxn modelId="{957E49A3-5B6B-4376-8A88-5DB16C284244}" type="presParOf" srcId="{60C19D63-10BA-4CD7-8669-6E1AC1F1BC0F}" destId="{A39A4289-F3EE-43F9-82F9-27257D94B5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06A37A-BA42-413E-95CF-120C63C48BD3}" type="doc">
      <dgm:prSet loTypeId="urn:microsoft.com/office/officeart/2005/8/layout/venn2" loCatId="relationship" qsTypeId="urn:microsoft.com/office/officeart/2005/8/quickstyle/simple5" qsCatId="simple" csTypeId="urn:microsoft.com/office/officeart/2005/8/colors/colorful4" csCatId="colorful" phldr="1"/>
      <dgm:spPr/>
      <dgm:t>
        <a:bodyPr/>
        <a:lstStyle/>
        <a:p>
          <a:endParaRPr lang="en-US"/>
        </a:p>
      </dgm:t>
    </dgm:pt>
    <dgm:pt modelId="{A8C41588-8904-4F8B-8CA5-737AFF606212}">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200" dirty="0"/>
            <a:t>Cloud</a:t>
          </a:r>
          <a:endParaRPr lang="en-US" sz="2300" dirty="0"/>
        </a:p>
      </dgm:t>
    </dgm:pt>
    <dgm:pt modelId="{0CBEB15F-7104-4E00-BA15-A02BB7834F01}" type="parTrans" cxnId="{29C3E357-4DAD-4085-A24F-F3C0870F9348}">
      <dgm:prSet/>
      <dgm:spPr/>
      <dgm:t>
        <a:bodyPr/>
        <a:lstStyle/>
        <a:p>
          <a:endParaRPr lang="en-US"/>
        </a:p>
      </dgm:t>
    </dgm:pt>
    <dgm:pt modelId="{976BA200-418A-40B1-84EB-205C405A97D0}" type="sibTrans" cxnId="{29C3E357-4DAD-4085-A24F-F3C0870F9348}">
      <dgm:prSet/>
      <dgm:spPr/>
      <dgm:t>
        <a:bodyPr/>
        <a:lstStyle/>
        <a:p>
          <a:endParaRPr lang="en-US"/>
        </a:p>
      </dgm:t>
    </dgm:pt>
    <dgm:pt modelId="{BA3EAEC6-27EE-4287-B736-7C61DC794802}">
      <dgm:prSet phldrT="[Text]" custT="1"/>
      <dgm:spPr/>
      <dgm:t>
        <a:bodyPr/>
        <a:lstStyle/>
        <a:p>
          <a:r>
            <a:rPr lang="en-US" sz="1050" u="sng" dirty="0"/>
            <a:t>BYOD</a:t>
          </a:r>
          <a:r>
            <a:rPr lang="en-US" sz="1050" dirty="0"/>
            <a:t> - non-Win Devices</a:t>
          </a:r>
        </a:p>
      </dgm:t>
    </dgm:pt>
    <dgm:pt modelId="{4FE52550-18F9-44B1-AA73-B94B19A92BBA}" type="parTrans" cxnId="{B2059F4B-43A6-4755-ACC1-A539BF66B165}">
      <dgm:prSet/>
      <dgm:spPr/>
      <dgm:t>
        <a:bodyPr/>
        <a:lstStyle/>
        <a:p>
          <a:endParaRPr lang="en-US"/>
        </a:p>
      </dgm:t>
    </dgm:pt>
    <dgm:pt modelId="{548AC6F8-24B1-4E59-9708-9B598A94488E}" type="sibTrans" cxnId="{B2059F4B-43A6-4755-ACC1-A539BF66B165}">
      <dgm:prSet/>
      <dgm:spPr/>
      <dgm:t>
        <a:bodyPr/>
        <a:lstStyle/>
        <a:p>
          <a:endParaRPr lang="en-US"/>
        </a:p>
      </dgm:t>
    </dgm:pt>
    <dgm:pt modelId="{6ECBA44A-7953-45B2-A228-244C55917BDC}">
      <dgm:prSet phldrT="[Text]" custT="1"/>
      <dgm:spPr/>
      <dgm:t>
        <a:bodyPr/>
        <a:lstStyle/>
        <a:p>
          <a:r>
            <a:rPr lang="en-US" sz="1100" dirty="0"/>
            <a:t>Laptop</a:t>
          </a:r>
          <a:r>
            <a:rPr lang="en-US" sz="1600" dirty="0"/>
            <a:t> (</a:t>
          </a:r>
          <a:r>
            <a:rPr lang="en-US" sz="1100" dirty="0"/>
            <a:t>VPNs</a:t>
          </a:r>
          <a:r>
            <a:rPr lang="en-US" sz="1600" dirty="0"/>
            <a:t>)</a:t>
          </a:r>
        </a:p>
      </dgm:t>
    </dgm:pt>
    <dgm:pt modelId="{454F8448-2084-4CB7-B89C-E9502A03BDD7}" type="parTrans" cxnId="{CA10EB89-029A-4431-B99F-583BE87D6E39}">
      <dgm:prSet/>
      <dgm:spPr/>
      <dgm:t>
        <a:bodyPr/>
        <a:lstStyle/>
        <a:p>
          <a:endParaRPr lang="en-US"/>
        </a:p>
      </dgm:t>
    </dgm:pt>
    <dgm:pt modelId="{2FEE2F48-D76B-4A7D-B1E0-0AB278C6B04A}" type="sibTrans" cxnId="{CA10EB89-029A-4431-B99F-583BE87D6E39}">
      <dgm:prSet/>
      <dgm:spPr/>
      <dgm:t>
        <a:bodyPr/>
        <a:lstStyle/>
        <a:p>
          <a:endParaRPr lang="en-US"/>
        </a:p>
      </dgm:t>
    </dgm:pt>
    <dgm:pt modelId="{B3870F28-D115-4D1E-9B0B-9AB941E2CCEC}">
      <dgm:prSet phldrT="[Text]" custT="1"/>
      <dgm:spPr/>
      <dgm:t>
        <a:bodyPr/>
        <a:lstStyle/>
        <a:p>
          <a:r>
            <a:rPr lang="en-US" sz="1100" dirty="0"/>
            <a:t>Desktop/</a:t>
          </a:r>
        </a:p>
        <a:p>
          <a:r>
            <a:rPr lang="en-US" sz="1100" dirty="0"/>
            <a:t>Server</a:t>
          </a:r>
          <a:endParaRPr lang="en-US" sz="900" dirty="0"/>
        </a:p>
      </dgm:t>
    </dgm:pt>
    <dgm:pt modelId="{6114011A-4D86-441C-8E72-0F25E98A2A1A}" type="parTrans" cxnId="{0DE0D0B1-E34D-474A-9291-FEB8AC07B804}">
      <dgm:prSet/>
      <dgm:spPr/>
      <dgm:t>
        <a:bodyPr/>
        <a:lstStyle/>
        <a:p>
          <a:endParaRPr lang="en-US"/>
        </a:p>
      </dgm:t>
    </dgm:pt>
    <dgm:pt modelId="{E1812842-5E93-43BE-A6CA-7A1BB7DEBEAB}" type="sibTrans" cxnId="{0DE0D0B1-E34D-474A-9291-FEB8AC07B804}">
      <dgm:prSet/>
      <dgm:spPr/>
      <dgm:t>
        <a:bodyPr/>
        <a:lstStyle/>
        <a:p>
          <a:endParaRPr lang="en-US"/>
        </a:p>
      </dgm:t>
    </dgm:pt>
    <dgm:pt modelId="{3E233F21-F6C2-4995-B0FD-5CDC2EA1AA15}" type="pres">
      <dgm:prSet presAssocID="{9506A37A-BA42-413E-95CF-120C63C48BD3}" presName="Name0" presStyleCnt="0">
        <dgm:presLayoutVars>
          <dgm:chMax val="7"/>
          <dgm:resizeHandles val="exact"/>
        </dgm:presLayoutVars>
      </dgm:prSet>
      <dgm:spPr/>
    </dgm:pt>
    <dgm:pt modelId="{8739B105-F5CA-428C-994A-0290E58B2F94}" type="pres">
      <dgm:prSet presAssocID="{9506A37A-BA42-413E-95CF-120C63C48BD3}" presName="comp1" presStyleCnt="0"/>
      <dgm:spPr/>
    </dgm:pt>
    <dgm:pt modelId="{E9C66257-9A7E-4ADA-85B8-63D574103BF1}" type="pres">
      <dgm:prSet presAssocID="{9506A37A-BA42-413E-95CF-120C63C48BD3}" presName="circle1" presStyleLbl="node1" presStyleIdx="0" presStyleCnt="4"/>
      <dgm:spPr/>
    </dgm:pt>
    <dgm:pt modelId="{534DF7FE-A5A5-4EBD-95A2-0BD07E158F53}" type="pres">
      <dgm:prSet presAssocID="{9506A37A-BA42-413E-95CF-120C63C48BD3}" presName="c1text" presStyleLbl="node1" presStyleIdx="0" presStyleCnt="4">
        <dgm:presLayoutVars>
          <dgm:bulletEnabled val="1"/>
        </dgm:presLayoutVars>
      </dgm:prSet>
      <dgm:spPr/>
    </dgm:pt>
    <dgm:pt modelId="{045C4CE4-1C2E-49AF-9BE1-A199B43C366B}" type="pres">
      <dgm:prSet presAssocID="{9506A37A-BA42-413E-95CF-120C63C48BD3}" presName="comp2" presStyleCnt="0"/>
      <dgm:spPr/>
    </dgm:pt>
    <dgm:pt modelId="{8F088E9B-1C1C-4D37-94B4-282DF4510BC0}" type="pres">
      <dgm:prSet presAssocID="{9506A37A-BA42-413E-95CF-120C63C48BD3}" presName="circle2" presStyleLbl="node1" presStyleIdx="1" presStyleCnt="4"/>
      <dgm:spPr/>
    </dgm:pt>
    <dgm:pt modelId="{CC2648AF-6C3B-455F-9F76-9324954C586E}" type="pres">
      <dgm:prSet presAssocID="{9506A37A-BA42-413E-95CF-120C63C48BD3}" presName="c2text" presStyleLbl="node1" presStyleIdx="1" presStyleCnt="4">
        <dgm:presLayoutVars>
          <dgm:bulletEnabled val="1"/>
        </dgm:presLayoutVars>
      </dgm:prSet>
      <dgm:spPr/>
    </dgm:pt>
    <dgm:pt modelId="{CEF76961-F209-4A79-A624-F0BA664EB724}" type="pres">
      <dgm:prSet presAssocID="{9506A37A-BA42-413E-95CF-120C63C48BD3}" presName="comp3" presStyleCnt="0"/>
      <dgm:spPr/>
    </dgm:pt>
    <dgm:pt modelId="{43DD5EB8-1AEB-4D9B-96F0-ABCDB9FD241F}" type="pres">
      <dgm:prSet presAssocID="{9506A37A-BA42-413E-95CF-120C63C48BD3}" presName="circle3" presStyleLbl="node1" presStyleIdx="2" presStyleCnt="4"/>
      <dgm:spPr/>
    </dgm:pt>
    <dgm:pt modelId="{CA2E14AC-E67E-4FE0-BEC8-CE6FD07BC617}" type="pres">
      <dgm:prSet presAssocID="{9506A37A-BA42-413E-95CF-120C63C48BD3}" presName="c3text" presStyleLbl="node1" presStyleIdx="2" presStyleCnt="4">
        <dgm:presLayoutVars>
          <dgm:bulletEnabled val="1"/>
        </dgm:presLayoutVars>
      </dgm:prSet>
      <dgm:spPr/>
    </dgm:pt>
    <dgm:pt modelId="{578FAE31-48C7-41E9-B22E-C5875E84DB35}" type="pres">
      <dgm:prSet presAssocID="{9506A37A-BA42-413E-95CF-120C63C48BD3}" presName="comp4" presStyleCnt="0"/>
      <dgm:spPr/>
    </dgm:pt>
    <dgm:pt modelId="{EC82376A-2EBF-4B60-A206-B35B5673EE60}" type="pres">
      <dgm:prSet presAssocID="{9506A37A-BA42-413E-95CF-120C63C48BD3}" presName="circle4" presStyleLbl="node1" presStyleIdx="3" presStyleCnt="4"/>
      <dgm:spPr/>
    </dgm:pt>
    <dgm:pt modelId="{00B6C048-4675-4C90-9036-09FEB558CD66}" type="pres">
      <dgm:prSet presAssocID="{9506A37A-BA42-413E-95CF-120C63C48BD3}" presName="c4text" presStyleLbl="node1" presStyleIdx="3" presStyleCnt="4">
        <dgm:presLayoutVars>
          <dgm:bulletEnabled val="1"/>
        </dgm:presLayoutVars>
      </dgm:prSet>
      <dgm:spPr/>
    </dgm:pt>
  </dgm:ptLst>
  <dgm:cxnLst>
    <dgm:cxn modelId="{29C3E357-4DAD-4085-A24F-F3C0870F9348}" srcId="{9506A37A-BA42-413E-95CF-120C63C48BD3}" destId="{A8C41588-8904-4F8B-8CA5-737AFF606212}" srcOrd="0" destOrd="0" parTransId="{0CBEB15F-7104-4E00-BA15-A02BB7834F01}" sibTransId="{976BA200-418A-40B1-84EB-205C405A97D0}"/>
    <dgm:cxn modelId="{78110E79-4C8E-429A-9782-6A1B10251710}" type="presOf" srcId="{6ECBA44A-7953-45B2-A228-244C55917BDC}" destId="{43DD5EB8-1AEB-4D9B-96F0-ABCDB9FD241F}" srcOrd="0" destOrd="0" presId="urn:microsoft.com/office/officeart/2005/8/layout/venn2"/>
    <dgm:cxn modelId="{22F0B0D8-E814-4F39-9C7E-0D6F68A490CD}" type="presOf" srcId="{6ECBA44A-7953-45B2-A228-244C55917BDC}" destId="{CA2E14AC-E67E-4FE0-BEC8-CE6FD07BC617}" srcOrd="1" destOrd="0" presId="urn:microsoft.com/office/officeart/2005/8/layout/venn2"/>
    <dgm:cxn modelId="{F0F81115-79EF-451A-BD58-A38BFF4B7714}" type="presOf" srcId="{B3870F28-D115-4D1E-9B0B-9AB941E2CCEC}" destId="{EC82376A-2EBF-4B60-A206-B35B5673EE60}" srcOrd="0" destOrd="0" presId="urn:microsoft.com/office/officeart/2005/8/layout/venn2"/>
    <dgm:cxn modelId="{76A2FC25-A7ED-4EF7-AC20-1439EB7E00D0}" type="presOf" srcId="{B3870F28-D115-4D1E-9B0B-9AB941E2CCEC}" destId="{00B6C048-4675-4C90-9036-09FEB558CD66}" srcOrd="1" destOrd="0" presId="urn:microsoft.com/office/officeart/2005/8/layout/venn2"/>
    <dgm:cxn modelId="{B7451B5A-465F-41F6-AEEB-28E48F670C50}" type="presOf" srcId="{A8C41588-8904-4F8B-8CA5-737AFF606212}" destId="{E9C66257-9A7E-4ADA-85B8-63D574103BF1}" srcOrd="0" destOrd="0" presId="urn:microsoft.com/office/officeart/2005/8/layout/venn2"/>
    <dgm:cxn modelId="{D1F6BEF1-F331-4110-8AF3-60FF243F2E2A}" type="presOf" srcId="{BA3EAEC6-27EE-4287-B736-7C61DC794802}" destId="{CC2648AF-6C3B-455F-9F76-9324954C586E}" srcOrd="1" destOrd="0" presId="urn:microsoft.com/office/officeart/2005/8/layout/venn2"/>
    <dgm:cxn modelId="{0DE0D0B1-E34D-474A-9291-FEB8AC07B804}" srcId="{9506A37A-BA42-413E-95CF-120C63C48BD3}" destId="{B3870F28-D115-4D1E-9B0B-9AB941E2CCEC}" srcOrd="3" destOrd="0" parTransId="{6114011A-4D86-441C-8E72-0F25E98A2A1A}" sibTransId="{E1812842-5E93-43BE-A6CA-7A1BB7DEBEAB}"/>
    <dgm:cxn modelId="{CA10EB89-029A-4431-B99F-583BE87D6E39}" srcId="{9506A37A-BA42-413E-95CF-120C63C48BD3}" destId="{6ECBA44A-7953-45B2-A228-244C55917BDC}" srcOrd="2" destOrd="0" parTransId="{454F8448-2084-4CB7-B89C-E9502A03BDD7}" sibTransId="{2FEE2F48-D76B-4A7D-B1E0-0AB278C6B04A}"/>
    <dgm:cxn modelId="{B2059F4B-43A6-4755-ACC1-A539BF66B165}" srcId="{9506A37A-BA42-413E-95CF-120C63C48BD3}" destId="{BA3EAEC6-27EE-4287-B736-7C61DC794802}" srcOrd="1" destOrd="0" parTransId="{4FE52550-18F9-44B1-AA73-B94B19A92BBA}" sibTransId="{548AC6F8-24B1-4E59-9708-9B598A94488E}"/>
    <dgm:cxn modelId="{1B7F123E-23DA-4B55-83EB-6FCE0B35DD3D}" type="presOf" srcId="{9506A37A-BA42-413E-95CF-120C63C48BD3}" destId="{3E233F21-F6C2-4995-B0FD-5CDC2EA1AA15}" srcOrd="0" destOrd="0" presId="urn:microsoft.com/office/officeart/2005/8/layout/venn2"/>
    <dgm:cxn modelId="{BB5E32FE-995C-4F50-939B-5FF4586BAA1F}" type="presOf" srcId="{A8C41588-8904-4F8B-8CA5-737AFF606212}" destId="{534DF7FE-A5A5-4EBD-95A2-0BD07E158F53}" srcOrd="1" destOrd="0" presId="urn:microsoft.com/office/officeart/2005/8/layout/venn2"/>
    <dgm:cxn modelId="{FEC4141C-0B43-4338-A504-1A7784621F6A}" type="presOf" srcId="{BA3EAEC6-27EE-4287-B736-7C61DC794802}" destId="{8F088E9B-1C1C-4D37-94B4-282DF4510BC0}" srcOrd="0" destOrd="0" presId="urn:microsoft.com/office/officeart/2005/8/layout/venn2"/>
    <dgm:cxn modelId="{34CBC982-AF39-4CDD-99F4-060073758373}" type="presParOf" srcId="{3E233F21-F6C2-4995-B0FD-5CDC2EA1AA15}" destId="{8739B105-F5CA-428C-994A-0290E58B2F94}" srcOrd="0" destOrd="0" presId="urn:microsoft.com/office/officeart/2005/8/layout/venn2"/>
    <dgm:cxn modelId="{6E2CF499-B526-4357-99FD-FF0A98401283}" type="presParOf" srcId="{8739B105-F5CA-428C-994A-0290E58B2F94}" destId="{E9C66257-9A7E-4ADA-85B8-63D574103BF1}" srcOrd="0" destOrd="0" presId="urn:microsoft.com/office/officeart/2005/8/layout/venn2"/>
    <dgm:cxn modelId="{86125087-0FC2-466D-AC54-1E3EA12E55D2}" type="presParOf" srcId="{8739B105-F5CA-428C-994A-0290E58B2F94}" destId="{534DF7FE-A5A5-4EBD-95A2-0BD07E158F53}" srcOrd="1" destOrd="0" presId="urn:microsoft.com/office/officeart/2005/8/layout/venn2"/>
    <dgm:cxn modelId="{6EC5BECF-BDB6-4591-BF35-138746832E15}" type="presParOf" srcId="{3E233F21-F6C2-4995-B0FD-5CDC2EA1AA15}" destId="{045C4CE4-1C2E-49AF-9BE1-A199B43C366B}" srcOrd="1" destOrd="0" presId="urn:microsoft.com/office/officeart/2005/8/layout/venn2"/>
    <dgm:cxn modelId="{E609E7AD-9DB4-4ACA-A007-4149634E456E}" type="presParOf" srcId="{045C4CE4-1C2E-49AF-9BE1-A199B43C366B}" destId="{8F088E9B-1C1C-4D37-94B4-282DF4510BC0}" srcOrd="0" destOrd="0" presId="urn:microsoft.com/office/officeart/2005/8/layout/venn2"/>
    <dgm:cxn modelId="{4487D0A9-9BFD-4F43-8C02-87FD78E7B889}" type="presParOf" srcId="{045C4CE4-1C2E-49AF-9BE1-A199B43C366B}" destId="{CC2648AF-6C3B-455F-9F76-9324954C586E}" srcOrd="1" destOrd="0" presId="urn:microsoft.com/office/officeart/2005/8/layout/venn2"/>
    <dgm:cxn modelId="{173DFFA0-8D57-423D-94DD-359F710A2915}" type="presParOf" srcId="{3E233F21-F6C2-4995-B0FD-5CDC2EA1AA15}" destId="{CEF76961-F209-4A79-A624-F0BA664EB724}" srcOrd="2" destOrd="0" presId="urn:microsoft.com/office/officeart/2005/8/layout/venn2"/>
    <dgm:cxn modelId="{EE53B048-006F-4E41-AC0C-60C8855FB562}" type="presParOf" srcId="{CEF76961-F209-4A79-A624-F0BA664EB724}" destId="{43DD5EB8-1AEB-4D9B-96F0-ABCDB9FD241F}" srcOrd="0" destOrd="0" presId="urn:microsoft.com/office/officeart/2005/8/layout/venn2"/>
    <dgm:cxn modelId="{DF3D0B18-C42D-4B00-B6F5-8D9ABE127921}" type="presParOf" srcId="{CEF76961-F209-4A79-A624-F0BA664EB724}" destId="{CA2E14AC-E67E-4FE0-BEC8-CE6FD07BC617}" srcOrd="1" destOrd="0" presId="urn:microsoft.com/office/officeart/2005/8/layout/venn2"/>
    <dgm:cxn modelId="{1CAF118E-E205-419E-9946-049660FFA2E8}" type="presParOf" srcId="{3E233F21-F6C2-4995-B0FD-5CDC2EA1AA15}" destId="{578FAE31-48C7-41E9-B22E-C5875E84DB35}" srcOrd="3" destOrd="0" presId="urn:microsoft.com/office/officeart/2005/8/layout/venn2"/>
    <dgm:cxn modelId="{EBD3CAD5-3952-4105-BCDA-875BF752624D}" type="presParOf" srcId="{578FAE31-48C7-41E9-B22E-C5875E84DB35}" destId="{EC82376A-2EBF-4B60-A206-B35B5673EE60}" srcOrd="0" destOrd="0" presId="urn:microsoft.com/office/officeart/2005/8/layout/venn2"/>
    <dgm:cxn modelId="{BF2F53C3-79D2-4032-A6EC-8B742240EF1F}" type="presParOf" srcId="{578FAE31-48C7-41E9-B22E-C5875E84DB35}" destId="{00B6C048-4675-4C90-9036-09FEB558CD66}"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B4E103-313B-49FD-AB3D-20707A4D0249}" type="doc">
      <dgm:prSet loTypeId="urn:microsoft.com/office/officeart/2005/8/layout/gear1" loCatId="process" qsTypeId="urn:microsoft.com/office/officeart/2005/8/quickstyle/simple1" qsCatId="simple" csTypeId="urn:microsoft.com/office/officeart/2005/8/colors/colorful4" csCatId="colorful" phldr="0"/>
      <dgm:spPr/>
    </dgm:pt>
    <dgm:pt modelId="{4630FC5A-4F2D-416A-B5EB-B83FCD420EFC}">
      <dgm:prSet phldrT="[Text]" phldr="1"/>
      <dgm:spPr/>
      <dgm:t>
        <a:bodyPr/>
        <a:lstStyle/>
        <a:p>
          <a:endParaRPr lang="en-IN"/>
        </a:p>
      </dgm:t>
    </dgm:pt>
    <dgm:pt modelId="{EED6C608-CA18-4589-95FB-FF6A02AD09CF}" type="parTrans" cxnId="{7C085A7A-1199-4141-8E5A-D79BE1ED8CAF}">
      <dgm:prSet/>
      <dgm:spPr/>
      <dgm:t>
        <a:bodyPr/>
        <a:lstStyle/>
        <a:p>
          <a:endParaRPr lang="en-IN"/>
        </a:p>
      </dgm:t>
    </dgm:pt>
    <dgm:pt modelId="{E627C54C-4B7C-4B13-B4DB-3DB44D366BB9}" type="sibTrans" cxnId="{7C085A7A-1199-4141-8E5A-D79BE1ED8CAF}">
      <dgm:prSet/>
      <dgm:spPr/>
      <dgm:t>
        <a:bodyPr/>
        <a:lstStyle/>
        <a:p>
          <a:endParaRPr lang="en-IN"/>
        </a:p>
      </dgm:t>
    </dgm:pt>
    <dgm:pt modelId="{6E643C9B-FA37-46AC-BCC2-8E022DEE9D92}">
      <dgm:prSet phldrT="[Text]" phldr="1"/>
      <dgm:spPr/>
      <dgm:t>
        <a:bodyPr/>
        <a:lstStyle/>
        <a:p>
          <a:endParaRPr lang="en-IN"/>
        </a:p>
      </dgm:t>
    </dgm:pt>
    <dgm:pt modelId="{6D71C158-9E56-4EF9-84B9-14A99B280719}" type="parTrans" cxnId="{5C710755-876E-41E8-B05B-7AF2422E19F0}">
      <dgm:prSet/>
      <dgm:spPr/>
      <dgm:t>
        <a:bodyPr/>
        <a:lstStyle/>
        <a:p>
          <a:endParaRPr lang="en-IN"/>
        </a:p>
      </dgm:t>
    </dgm:pt>
    <dgm:pt modelId="{6C726314-BAC1-4BC1-BCF3-F57FC7C08135}" type="sibTrans" cxnId="{5C710755-876E-41E8-B05B-7AF2422E19F0}">
      <dgm:prSet/>
      <dgm:spPr/>
      <dgm:t>
        <a:bodyPr/>
        <a:lstStyle/>
        <a:p>
          <a:endParaRPr lang="en-IN"/>
        </a:p>
      </dgm:t>
    </dgm:pt>
    <dgm:pt modelId="{BE142D19-67EB-40CF-A191-4E7360381533}">
      <dgm:prSet phldrT="[Text]" phldr="1"/>
      <dgm:spPr/>
      <dgm:t>
        <a:bodyPr/>
        <a:lstStyle/>
        <a:p>
          <a:endParaRPr lang="en-IN"/>
        </a:p>
      </dgm:t>
    </dgm:pt>
    <dgm:pt modelId="{D2390594-B403-441A-B99D-7CC53EEDF3DA}" type="parTrans" cxnId="{DA63C0AF-3363-4E01-B574-87D2E86EAA4F}">
      <dgm:prSet/>
      <dgm:spPr/>
      <dgm:t>
        <a:bodyPr/>
        <a:lstStyle/>
        <a:p>
          <a:endParaRPr lang="en-IN"/>
        </a:p>
      </dgm:t>
    </dgm:pt>
    <dgm:pt modelId="{EDF5C2D5-25D2-4EE5-A762-AC9547019C35}" type="sibTrans" cxnId="{DA63C0AF-3363-4E01-B574-87D2E86EAA4F}">
      <dgm:prSet/>
      <dgm:spPr/>
      <dgm:t>
        <a:bodyPr/>
        <a:lstStyle/>
        <a:p>
          <a:endParaRPr lang="en-IN"/>
        </a:p>
      </dgm:t>
    </dgm:pt>
    <dgm:pt modelId="{81B729E7-6353-4389-A773-020D7211152A}" type="pres">
      <dgm:prSet presAssocID="{CFB4E103-313B-49FD-AB3D-20707A4D0249}" presName="composite" presStyleCnt="0">
        <dgm:presLayoutVars>
          <dgm:chMax val="3"/>
          <dgm:animLvl val="lvl"/>
          <dgm:resizeHandles val="exact"/>
        </dgm:presLayoutVars>
      </dgm:prSet>
      <dgm:spPr/>
    </dgm:pt>
    <dgm:pt modelId="{A96E312D-C0DC-446E-825A-0070F228BBF6}" type="pres">
      <dgm:prSet presAssocID="{4630FC5A-4F2D-416A-B5EB-B83FCD420EFC}" presName="gear1" presStyleLbl="node1" presStyleIdx="0" presStyleCnt="3">
        <dgm:presLayoutVars>
          <dgm:chMax val="1"/>
          <dgm:bulletEnabled val="1"/>
        </dgm:presLayoutVars>
      </dgm:prSet>
      <dgm:spPr/>
    </dgm:pt>
    <dgm:pt modelId="{1B5EFCEA-6525-443E-A15D-50B95C3CE0DE}" type="pres">
      <dgm:prSet presAssocID="{4630FC5A-4F2D-416A-B5EB-B83FCD420EFC}" presName="gear1srcNode" presStyleLbl="node1" presStyleIdx="0" presStyleCnt="3"/>
      <dgm:spPr/>
    </dgm:pt>
    <dgm:pt modelId="{9C08357D-8DA6-4623-8E7A-7ADCCAA983B3}" type="pres">
      <dgm:prSet presAssocID="{4630FC5A-4F2D-416A-B5EB-B83FCD420EFC}" presName="gear1dstNode" presStyleLbl="node1" presStyleIdx="0" presStyleCnt="3"/>
      <dgm:spPr/>
    </dgm:pt>
    <dgm:pt modelId="{90FD57D8-7C6F-4197-A32A-D3FD1162E696}" type="pres">
      <dgm:prSet presAssocID="{6E643C9B-FA37-46AC-BCC2-8E022DEE9D92}" presName="gear2" presStyleLbl="node1" presStyleIdx="1" presStyleCnt="3">
        <dgm:presLayoutVars>
          <dgm:chMax val="1"/>
          <dgm:bulletEnabled val="1"/>
        </dgm:presLayoutVars>
      </dgm:prSet>
      <dgm:spPr/>
    </dgm:pt>
    <dgm:pt modelId="{C4838818-4749-4AF7-AFEE-22747F5D13C1}" type="pres">
      <dgm:prSet presAssocID="{6E643C9B-FA37-46AC-BCC2-8E022DEE9D92}" presName="gear2srcNode" presStyleLbl="node1" presStyleIdx="1" presStyleCnt="3"/>
      <dgm:spPr/>
    </dgm:pt>
    <dgm:pt modelId="{F73F18A3-19C7-473F-ABA4-09FD6254451F}" type="pres">
      <dgm:prSet presAssocID="{6E643C9B-FA37-46AC-BCC2-8E022DEE9D92}" presName="gear2dstNode" presStyleLbl="node1" presStyleIdx="1" presStyleCnt="3"/>
      <dgm:spPr/>
    </dgm:pt>
    <dgm:pt modelId="{4FC6BB25-597C-4CF6-B471-26EF52CDE95B}" type="pres">
      <dgm:prSet presAssocID="{BE142D19-67EB-40CF-A191-4E7360381533}" presName="gear3" presStyleLbl="node1" presStyleIdx="2" presStyleCnt="3"/>
      <dgm:spPr/>
    </dgm:pt>
    <dgm:pt modelId="{8692F4DB-14CF-4489-AB5B-51EADE48A654}" type="pres">
      <dgm:prSet presAssocID="{BE142D19-67EB-40CF-A191-4E7360381533}" presName="gear3tx" presStyleLbl="node1" presStyleIdx="2" presStyleCnt="3">
        <dgm:presLayoutVars>
          <dgm:chMax val="1"/>
          <dgm:bulletEnabled val="1"/>
        </dgm:presLayoutVars>
      </dgm:prSet>
      <dgm:spPr/>
    </dgm:pt>
    <dgm:pt modelId="{58D1BB57-1650-4D20-8500-C93F68307547}" type="pres">
      <dgm:prSet presAssocID="{BE142D19-67EB-40CF-A191-4E7360381533}" presName="gear3srcNode" presStyleLbl="node1" presStyleIdx="2" presStyleCnt="3"/>
      <dgm:spPr/>
    </dgm:pt>
    <dgm:pt modelId="{5B3BCB87-FEC5-44C0-9FC2-A24C877F23AE}" type="pres">
      <dgm:prSet presAssocID="{BE142D19-67EB-40CF-A191-4E7360381533}" presName="gear3dstNode" presStyleLbl="node1" presStyleIdx="2" presStyleCnt="3"/>
      <dgm:spPr/>
    </dgm:pt>
    <dgm:pt modelId="{16EEACBD-5DB8-4CD0-93C7-C57F7FFAE95A}" type="pres">
      <dgm:prSet presAssocID="{E627C54C-4B7C-4B13-B4DB-3DB44D366BB9}" presName="connector1" presStyleLbl="sibTrans2D1" presStyleIdx="0" presStyleCnt="3"/>
      <dgm:spPr/>
    </dgm:pt>
    <dgm:pt modelId="{FD5A08AB-EC53-4245-B2D7-2B52A883FB75}" type="pres">
      <dgm:prSet presAssocID="{6C726314-BAC1-4BC1-BCF3-F57FC7C08135}" presName="connector2" presStyleLbl="sibTrans2D1" presStyleIdx="1" presStyleCnt="3"/>
      <dgm:spPr/>
    </dgm:pt>
    <dgm:pt modelId="{09DFD3F8-AE6B-4650-A834-FBC5111AA824}" type="pres">
      <dgm:prSet presAssocID="{EDF5C2D5-25D2-4EE5-A762-AC9547019C35}" presName="connector3" presStyleLbl="sibTrans2D1" presStyleIdx="2" presStyleCnt="3"/>
      <dgm:spPr/>
    </dgm:pt>
  </dgm:ptLst>
  <dgm:cxnLst>
    <dgm:cxn modelId="{FAEF60FB-0138-46DC-87E2-A8B7D28C2957}" type="presOf" srcId="{6E643C9B-FA37-46AC-BCC2-8E022DEE9D92}" destId="{C4838818-4749-4AF7-AFEE-22747F5D13C1}" srcOrd="1" destOrd="0" presId="urn:microsoft.com/office/officeart/2005/8/layout/gear1"/>
    <dgm:cxn modelId="{D86EF6FC-21C5-4FA3-B61F-41151C6A1934}" type="presOf" srcId="{6E643C9B-FA37-46AC-BCC2-8E022DEE9D92}" destId="{F73F18A3-19C7-473F-ABA4-09FD6254451F}" srcOrd="2" destOrd="0" presId="urn:microsoft.com/office/officeart/2005/8/layout/gear1"/>
    <dgm:cxn modelId="{48331CE2-370D-4D64-9C89-ED4EC598772B}" type="presOf" srcId="{BE142D19-67EB-40CF-A191-4E7360381533}" destId="{8692F4DB-14CF-4489-AB5B-51EADE48A654}" srcOrd="1" destOrd="0" presId="urn:microsoft.com/office/officeart/2005/8/layout/gear1"/>
    <dgm:cxn modelId="{A35867AB-BAC5-415E-85D8-DDE5C5712E7F}" type="presOf" srcId="{4630FC5A-4F2D-416A-B5EB-B83FCD420EFC}" destId="{9C08357D-8DA6-4623-8E7A-7ADCCAA983B3}" srcOrd="2" destOrd="0" presId="urn:microsoft.com/office/officeart/2005/8/layout/gear1"/>
    <dgm:cxn modelId="{4516998F-C5FE-4332-A656-E2F020DC464C}" type="presOf" srcId="{BE142D19-67EB-40CF-A191-4E7360381533}" destId="{4FC6BB25-597C-4CF6-B471-26EF52CDE95B}" srcOrd="0" destOrd="0" presId="urn:microsoft.com/office/officeart/2005/8/layout/gear1"/>
    <dgm:cxn modelId="{610373BA-3F15-465A-9760-C0CAFB1C6075}" type="presOf" srcId="{CFB4E103-313B-49FD-AB3D-20707A4D0249}" destId="{81B729E7-6353-4389-A773-020D7211152A}" srcOrd="0" destOrd="0" presId="urn:microsoft.com/office/officeart/2005/8/layout/gear1"/>
    <dgm:cxn modelId="{68BAB82F-5C38-47C9-BF15-6903276CC000}" type="presOf" srcId="{6C726314-BAC1-4BC1-BCF3-F57FC7C08135}" destId="{FD5A08AB-EC53-4245-B2D7-2B52A883FB75}" srcOrd="0" destOrd="0" presId="urn:microsoft.com/office/officeart/2005/8/layout/gear1"/>
    <dgm:cxn modelId="{DA63C0AF-3363-4E01-B574-87D2E86EAA4F}" srcId="{CFB4E103-313B-49FD-AB3D-20707A4D0249}" destId="{BE142D19-67EB-40CF-A191-4E7360381533}" srcOrd="2" destOrd="0" parTransId="{D2390594-B403-441A-B99D-7CC53EEDF3DA}" sibTransId="{EDF5C2D5-25D2-4EE5-A762-AC9547019C35}"/>
    <dgm:cxn modelId="{E2E224CD-DB3E-4AD0-A8E8-D14EC66F3254}" type="presOf" srcId="{BE142D19-67EB-40CF-A191-4E7360381533}" destId="{58D1BB57-1650-4D20-8500-C93F68307547}" srcOrd="2" destOrd="0" presId="urn:microsoft.com/office/officeart/2005/8/layout/gear1"/>
    <dgm:cxn modelId="{7C085A7A-1199-4141-8E5A-D79BE1ED8CAF}" srcId="{CFB4E103-313B-49FD-AB3D-20707A4D0249}" destId="{4630FC5A-4F2D-416A-B5EB-B83FCD420EFC}" srcOrd="0" destOrd="0" parTransId="{EED6C608-CA18-4589-95FB-FF6A02AD09CF}" sibTransId="{E627C54C-4B7C-4B13-B4DB-3DB44D366BB9}"/>
    <dgm:cxn modelId="{798E6A68-C05E-4DEF-910C-2E0434621072}" type="presOf" srcId="{6E643C9B-FA37-46AC-BCC2-8E022DEE9D92}" destId="{90FD57D8-7C6F-4197-A32A-D3FD1162E696}" srcOrd="0" destOrd="0" presId="urn:microsoft.com/office/officeart/2005/8/layout/gear1"/>
    <dgm:cxn modelId="{5C710755-876E-41E8-B05B-7AF2422E19F0}" srcId="{CFB4E103-313B-49FD-AB3D-20707A4D0249}" destId="{6E643C9B-FA37-46AC-BCC2-8E022DEE9D92}" srcOrd="1" destOrd="0" parTransId="{6D71C158-9E56-4EF9-84B9-14A99B280719}" sibTransId="{6C726314-BAC1-4BC1-BCF3-F57FC7C08135}"/>
    <dgm:cxn modelId="{ABB2A634-C979-4109-A98E-787112BFEB08}" type="presOf" srcId="{4630FC5A-4F2D-416A-B5EB-B83FCD420EFC}" destId="{1B5EFCEA-6525-443E-A15D-50B95C3CE0DE}" srcOrd="1" destOrd="0" presId="urn:microsoft.com/office/officeart/2005/8/layout/gear1"/>
    <dgm:cxn modelId="{7AC1A608-ACFF-4BA9-981D-6D92CE5AA2C6}" type="presOf" srcId="{BE142D19-67EB-40CF-A191-4E7360381533}" destId="{5B3BCB87-FEC5-44C0-9FC2-A24C877F23AE}" srcOrd="3" destOrd="0" presId="urn:microsoft.com/office/officeart/2005/8/layout/gear1"/>
    <dgm:cxn modelId="{A9F218C1-FDF4-423A-87E1-943767588229}" type="presOf" srcId="{EDF5C2D5-25D2-4EE5-A762-AC9547019C35}" destId="{09DFD3F8-AE6B-4650-A834-FBC5111AA824}" srcOrd="0" destOrd="0" presId="urn:microsoft.com/office/officeart/2005/8/layout/gear1"/>
    <dgm:cxn modelId="{5660CA81-3290-4B48-9B6D-6BBBDC2C9E07}" type="presOf" srcId="{4630FC5A-4F2D-416A-B5EB-B83FCD420EFC}" destId="{A96E312D-C0DC-446E-825A-0070F228BBF6}" srcOrd="0" destOrd="0" presId="urn:microsoft.com/office/officeart/2005/8/layout/gear1"/>
    <dgm:cxn modelId="{13719E18-B2BF-4032-AAD0-91646AC15D38}" type="presOf" srcId="{E627C54C-4B7C-4B13-B4DB-3DB44D366BB9}" destId="{16EEACBD-5DB8-4CD0-93C7-C57F7FFAE95A}" srcOrd="0" destOrd="0" presId="urn:microsoft.com/office/officeart/2005/8/layout/gear1"/>
    <dgm:cxn modelId="{7C2AC68B-8842-473E-9705-230AF6A8413A}" type="presParOf" srcId="{81B729E7-6353-4389-A773-020D7211152A}" destId="{A96E312D-C0DC-446E-825A-0070F228BBF6}" srcOrd="0" destOrd="0" presId="urn:microsoft.com/office/officeart/2005/8/layout/gear1"/>
    <dgm:cxn modelId="{AEC58431-FFC2-4753-B2A0-95788CC6B8CB}" type="presParOf" srcId="{81B729E7-6353-4389-A773-020D7211152A}" destId="{1B5EFCEA-6525-443E-A15D-50B95C3CE0DE}" srcOrd="1" destOrd="0" presId="urn:microsoft.com/office/officeart/2005/8/layout/gear1"/>
    <dgm:cxn modelId="{870CE0B8-E165-45D9-8735-1D4E0D085448}" type="presParOf" srcId="{81B729E7-6353-4389-A773-020D7211152A}" destId="{9C08357D-8DA6-4623-8E7A-7ADCCAA983B3}" srcOrd="2" destOrd="0" presId="urn:microsoft.com/office/officeart/2005/8/layout/gear1"/>
    <dgm:cxn modelId="{3AF02F3D-3BDF-4C6D-9B14-BE405BB5EEDF}" type="presParOf" srcId="{81B729E7-6353-4389-A773-020D7211152A}" destId="{90FD57D8-7C6F-4197-A32A-D3FD1162E696}" srcOrd="3" destOrd="0" presId="urn:microsoft.com/office/officeart/2005/8/layout/gear1"/>
    <dgm:cxn modelId="{B9254F0C-FE7D-4DAA-895A-FB3DE8114354}" type="presParOf" srcId="{81B729E7-6353-4389-A773-020D7211152A}" destId="{C4838818-4749-4AF7-AFEE-22747F5D13C1}" srcOrd="4" destOrd="0" presId="urn:microsoft.com/office/officeart/2005/8/layout/gear1"/>
    <dgm:cxn modelId="{F5A70EBC-E2B4-4CB5-9AF4-A8EA7375C59F}" type="presParOf" srcId="{81B729E7-6353-4389-A773-020D7211152A}" destId="{F73F18A3-19C7-473F-ABA4-09FD6254451F}" srcOrd="5" destOrd="0" presId="urn:microsoft.com/office/officeart/2005/8/layout/gear1"/>
    <dgm:cxn modelId="{018CB822-8435-418D-8F72-DBB6E079483E}" type="presParOf" srcId="{81B729E7-6353-4389-A773-020D7211152A}" destId="{4FC6BB25-597C-4CF6-B471-26EF52CDE95B}" srcOrd="6" destOrd="0" presId="urn:microsoft.com/office/officeart/2005/8/layout/gear1"/>
    <dgm:cxn modelId="{B2A2F5E5-06E5-4900-B86E-B7D6194AA1F1}" type="presParOf" srcId="{81B729E7-6353-4389-A773-020D7211152A}" destId="{8692F4DB-14CF-4489-AB5B-51EADE48A654}" srcOrd="7" destOrd="0" presId="urn:microsoft.com/office/officeart/2005/8/layout/gear1"/>
    <dgm:cxn modelId="{57ABFA97-F5E0-403A-B0E9-2BCC3481F156}" type="presParOf" srcId="{81B729E7-6353-4389-A773-020D7211152A}" destId="{58D1BB57-1650-4D20-8500-C93F68307547}" srcOrd="8" destOrd="0" presId="urn:microsoft.com/office/officeart/2005/8/layout/gear1"/>
    <dgm:cxn modelId="{68FFE980-259F-4588-82DD-CC40542C6655}" type="presParOf" srcId="{81B729E7-6353-4389-A773-020D7211152A}" destId="{5B3BCB87-FEC5-44C0-9FC2-A24C877F23AE}" srcOrd="9" destOrd="0" presId="urn:microsoft.com/office/officeart/2005/8/layout/gear1"/>
    <dgm:cxn modelId="{A0B612CC-00A1-4A2C-BFB0-2305BF1F80D0}" type="presParOf" srcId="{81B729E7-6353-4389-A773-020D7211152A}" destId="{16EEACBD-5DB8-4CD0-93C7-C57F7FFAE95A}" srcOrd="10" destOrd="0" presId="urn:microsoft.com/office/officeart/2005/8/layout/gear1"/>
    <dgm:cxn modelId="{DA8C2A9A-64E0-42FC-8CF6-B56BE0CEE1A8}" type="presParOf" srcId="{81B729E7-6353-4389-A773-020D7211152A}" destId="{FD5A08AB-EC53-4245-B2D7-2B52A883FB75}" srcOrd="11" destOrd="0" presId="urn:microsoft.com/office/officeart/2005/8/layout/gear1"/>
    <dgm:cxn modelId="{69868B6D-1612-4189-ADCD-2047F2E2D79A}" type="presParOf" srcId="{81B729E7-6353-4389-A773-020D7211152A}" destId="{09DFD3F8-AE6B-4650-A834-FBC5111AA824}" srcOrd="12" destOrd="0" presId="urn:microsoft.com/office/officeart/2005/8/layout/gear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D781FB-7B39-4FFE-888A-50534B2C932E}"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IN"/>
        </a:p>
      </dgm:t>
    </dgm:pt>
    <dgm:pt modelId="{BC18733A-5253-4930-8999-7B29C4A4F7CA}">
      <dgm:prSet phldrT="[Text]"/>
      <dgm:spPr/>
      <dgm:t>
        <a:bodyPr/>
        <a:lstStyle/>
        <a:p>
          <a:r>
            <a:rPr lang="en-US" dirty="0"/>
            <a:t>Install or remove server roles and features  </a:t>
          </a:r>
          <a:endParaRPr lang="en-IN" dirty="0"/>
        </a:p>
      </dgm:t>
    </dgm:pt>
    <dgm:pt modelId="{54D5848D-4F85-43BE-8539-A8BBD423975B}" type="parTrans" cxnId="{38A0A032-0547-4EAF-8491-9EE76F565C73}">
      <dgm:prSet/>
      <dgm:spPr/>
      <dgm:t>
        <a:bodyPr/>
        <a:lstStyle/>
        <a:p>
          <a:endParaRPr lang="en-IN"/>
        </a:p>
      </dgm:t>
    </dgm:pt>
    <dgm:pt modelId="{9ADA9500-EF60-4963-B7DC-D89C40A13A78}" type="sibTrans" cxnId="{38A0A032-0547-4EAF-8491-9EE76F565C73}">
      <dgm:prSet/>
      <dgm:spPr/>
      <dgm:t>
        <a:bodyPr/>
        <a:lstStyle/>
        <a:p>
          <a:endParaRPr lang="en-IN"/>
        </a:p>
      </dgm:t>
    </dgm:pt>
    <dgm:pt modelId="{4CB87540-B98A-4D66-B376-2861AE89A261}">
      <dgm:prSet phldrT="[Text]"/>
      <dgm:spPr/>
      <dgm:t>
        <a:bodyPr/>
        <a:lstStyle/>
        <a:p>
          <a:r>
            <a:rPr lang="en-US" dirty="0"/>
            <a:t>Manage registry settings</a:t>
          </a:r>
          <a:endParaRPr lang="en-IN" dirty="0"/>
        </a:p>
      </dgm:t>
    </dgm:pt>
    <dgm:pt modelId="{F8962792-66DD-4C93-8D4F-971C5B2A2372}" type="parTrans" cxnId="{7A28A0A1-F34D-4997-B1C2-342BF7FF3508}">
      <dgm:prSet/>
      <dgm:spPr/>
      <dgm:t>
        <a:bodyPr/>
        <a:lstStyle/>
        <a:p>
          <a:endParaRPr lang="en-IN"/>
        </a:p>
      </dgm:t>
    </dgm:pt>
    <dgm:pt modelId="{2F787829-4FF0-4C3F-AA5F-39C2319D257D}" type="sibTrans" cxnId="{7A28A0A1-F34D-4997-B1C2-342BF7FF3508}">
      <dgm:prSet/>
      <dgm:spPr/>
      <dgm:t>
        <a:bodyPr/>
        <a:lstStyle/>
        <a:p>
          <a:endParaRPr lang="en-IN"/>
        </a:p>
      </dgm:t>
    </dgm:pt>
    <dgm:pt modelId="{C17F9A40-FB1A-40AF-8033-1FDD86CDB855}">
      <dgm:prSet phldrT="[Text]"/>
      <dgm:spPr/>
      <dgm:t>
        <a:bodyPr/>
        <a:lstStyle/>
        <a:p>
          <a:r>
            <a:rPr lang="en-US" dirty="0"/>
            <a:t>Manage files and directories</a:t>
          </a:r>
          <a:endParaRPr lang="en-IN" dirty="0"/>
        </a:p>
      </dgm:t>
    </dgm:pt>
    <dgm:pt modelId="{414B9357-F891-4C19-8BCA-72337CE603A7}" type="parTrans" cxnId="{A517A6C8-628F-40ED-9B8E-F7903CDD6600}">
      <dgm:prSet/>
      <dgm:spPr/>
      <dgm:t>
        <a:bodyPr/>
        <a:lstStyle/>
        <a:p>
          <a:endParaRPr lang="en-IN"/>
        </a:p>
      </dgm:t>
    </dgm:pt>
    <dgm:pt modelId="{A30E0C1C-D0BD-48CD-8F0E-FF5AF534576A}" type="sibTrans" cxnId="{A517A6C8-628F-40ED-9B8E-F7903CDD6600}">
      <dgm:prSet/>
      <dgm:spPr/>
      <dgm:t>
        <a:bodyPr/>
        <a:lstStyle/>
        <a:p>
          <a:endParaRPr lang="en-IN"/>
        </a:p>
      </dgm:t>
    </dgm:pt>
    <dgm:pt modelId="{53CE609F-87D6-40C5-9037-73DB540B8057}">
      <dgm:prSet phldrT="[Text]"/>
      <dgm:spPr/>
      <dgm:t>
        <a:bodyPr/>
        <a:lstStyle/>
        <a:p>
          <a:r>
            <a:rPr lang="en-US" dirty="0"/>
            <a:t>Start, stop, and manage processes and services</a:t>
          </a:r>
          <a:endParaRPr lang="en-IN" dirty="0"/>
        </a:p>
      </dgm:t>
    </dgm:pt>
    <dgm:pt modelId="{67343FBB-CD82-4A79-AEC8-76EFEEE95BD3}" type="parTrans" cxnId="{4DA93F29-F033-4311-B579-72CE84DD68E1}">
      <dgm:prSet/>
      <dgm:spPr/>
      <dgm:t>
        <a:bodyPr/>
        <a:lstStyle/>
        <a:p>
          <a:endParaRPr lang="en-IN"/>
        </a:p>
      </dgm:t>
    </dgm:pt>
    <dgm:pt modelId="{53100D0F-08EE-43DD-93D8-933BD3376536}" type="sibTrans" cxnId="{4DA93F29-F033-4311-B579-72CE84DD68E1}">
      <dgm:prSet/>
      <dgm:spPr/>
      <dgm:t>
        <a:bodyPr/>
        <a:lstStyle/>
        <a:p>
          <a:endParaRPr lang="en-IN"/>
        </a:p>
      </dgm:t>
    </dgm:pt>
    <dgm:pt modelId="{8F4D8D92-0C13-4261-8322-74834100CD7D}">
      <dgm:prSet phldrT="[Text]"/>
      <dgm:spPr/>
      <dgm:t>
        <a:bodyPr/>
        <a:lstStyle/>
        <a:p>
          <a:r>
            <a:rPr lang="en-US" dirty="0"/>
            <a:t>Manage local groups and user accounts </a:t>
          </a:r>
          <a:endParaRPr lang="en-IN" dirty="0"/>
        </a:p>
      </dgm:t>
    </dgm:pt>
    <dgm:pt modelId="{AD2AD6F3-457F-4214-BF63-EDC483C2D3B2}" type="parTrans" cxnId="{EA144A49-B3D5-4A0E-BCBF-CCD7D392CC7B}">
      <dgm:prSet/>
      <dgm:spPr/>
      <dgm:t>
        <a:bodyPr/>
        <a:lstStyle/>
        <a:p>
          <a:endParaRPr lang="en-IN"/>
        </a:p>
      </dgm:t>
    </dgm:pt>
    <dgm:pt modelId="{B1DAAD85-FFBD-4F76-A4AE-CE82F8674614}" type="sibTrans" cxnId="{EA144A49-B3D5-4A0E-BCBF-CCD7D392CC7B}">
      <dgm:prSet/>
      <dgm:spPr/>
      <dgm:t>
        <a:bodyPr/>
        <a:lstStyle/>
        <a:p>
          <a:endParaRPr lang="en-IN"/>
        </a:p>
      </dgm:t>
    </dgm:pt>
    <dgm:pt modelId="{D2555A56-8567-457E-8FAE-5DCBF96651FA}">
      <dgm:prSet phldrT="[Text]"/>
      <dgm:spPr/>
      <dgm:t>
        <a:bodyPr/>
        <a:lstStyle/>
        <a:p>
          <a:r>
            <a:rPr lang="en-US" dirty="0"/>
            <a:t>Install and manage packages such as .</a:t>
          </a:r>
          <a:r>
            <a:rPr lang="en-US" dirty="0" err="1"/>
            <a:t>msi</a:t>
          </a:r>
          <a:r>
            <a:rPr lang="en-US" dirty="0"/>
            <a:t> and .exe</a:t>
          </a:r>
          <a:endParaRPr lang="en-IN" dirty="0"/>
        </a:p>
      </dgm:t>
    </dgm:pt>
    <dgm:pt modelId="{6C779F5F-166E-4EFA-8846-4B2DFABCD73F}" type="parTrans" cxnId="{D8B0A2B9-5A75-438A-AF69-D40C10791072}">
      <dgm:prSet/>
      <dgm:spPr/>
      <dgm:t>
        <a:bodyPr/>
        <a:lstStyle/>
        <a:p>
          <a:endParaRPr lang="en-IN"/>
        </a:p>
      </dgm:t>
    </dgm:pt>
    <dgm:pt modelId="{0210A225-D7A1-443D-85ED-9035D056A89A}" type="sibTrans" cxnId="{D8B0A2B9-5A75-438A-AF69-D40C10791072}">
      <dgm:prSet/>
      <dgm:spPr/>
      <dgm:t>
        <a:bodyPr/>
        <a:lstStyle/>
        <a:p>
          <a:endParaRPr lang="en-IN"/>
        </a:p>
      </dgm:t>
    </dgm:pt>
    <dgm:pt modelId="{63875F50-20A5-48DC-981F-6D4694A867F9}">
      <dgm:prSet phldrT="[Text]"/>
      <dgm:spPr/>
      <dgm:t>
        <a:bodyPr/>
        <a:lstStyle/>
        <a:p>
          <a:r>
            <a:rPr lang="en-US" dirty="0"/>
            <a:t>Manage environment variables</a:t>
          </a:r>
          <a:endParaRPr lang="en-IN" dirty="0"/>
        </a:p>
      </dgm:t>
    </dgm:pt>
    <dgm:pt modelId="{C455AFE0-9F8F-42DE-B8F1-0BB7C4FEC201}" type="parTrans" cxnId="{E2CF4181-0055-4BCE-8795-CCE90BE72F60}">
      <dgm:prSet/>
      <dgm:spPr/>
      <dgm:t>
        <a:bodyPr/>
        <a:lstStyle/>
        <a:p>
          <a:endParaRPr lang="en-IN"/>
        </a:p>
      </dgm:t>
    </dgm:pt>
    <dgm:pt modelId="{D3330591-B633-4F97-81B5-3723D2DB5973}" type="sibTrans" cxnId="{E2CF4181-0055-4BCE-8795-CCE90BE72F60}">
      <dgm:prSet/>
      <dgm:spPr/>
      <dgm:t>
        <a:bodyPr/>
        <a:lstStyle/>
        <a:p>
          <a:endParaRPr lang="en-IN"/>
        </a:p>
      </dgm:t>
    </dgm:pt>
    <dgm:pt modelId="{7AD3E335-0BCF-4FBE-9671-B7126F5810E5}">
      <dgm:prSet phldrT="[Text]"/>
      <dgm:spPr/>
      <dgm:t>
        <a:bodyPr/>
        <a:lstStyle/>
        <a:p>
          <a:r>
            <a:rPr lang="en-US" dirty="0"/>
            <a:t>Discovering the actual configuration state on a given node</a:t>
          </a:r>
          <a:endParaRPr lang="en-IN" dirty="0"/>
        </a:p>
      </dgm:t>
    </dgm:pt>
    <dgm:pt modelId="{0D7049DF-E3A7-4296-9586-36F9C5B4E452}" type="parTrans" cxnId="{87DBB366-552F-4996-BFDC-F5E3AB31DABE}">
      <dgm:prSet/>
      <dgm:spPr/>
      <dgm:t>
        <a:bodyPr/>
        <a:lstStyle/>
        <a:p>
          <a:endParaRPr lang="en-IN"/>
        </a:p>
      </dgm:t>
    </dgm:pt>
    <dgm:pt modelId="{17D9806F-05CB-4EFA-B362-F37B771C1B6D}" type="sibTrans" cxnId="{87DBB366-552F-4996-BFDC-F5E3AB31DABE}">
      <dgm:prSet/>
      <dgm:spPr/>
      <dgm:t>
        <a:bodyPr/>
        <a:lstStyle/>
        <a:p>
          <a:endParaRPr lang="en-IN"/>
        </a:p>
      </dgm:t>
    </dgm:pt>
    <dgm:pt modelId="{5006FC56-7EB1-4B54-9C23-951F9AE84C69}">
      <dgm:prSet phldrT="[Text]"/>
      <dgm:spPr/>
      <dgm:t>
        <a:bodyPr/>
        <a:lstStyle/>
        <a:p>
          <a:r>
            <a:rPr lang="en-US" dirty="0"/>
            <a:t>Fix a configuration that has drifted away from the desired state</a:t>
          </a:r>
          <a:endParaRPr lang="en-IN" dirty="0"/>
        </a:p>
      </dgm:t>
    </dgm:pt>
    <dgm:pt modelId="{C2969022-54A1-493C-A7A6-86F2339AC78D}" type="parTrans" cxnId="{61A1AFC9-6B72-416F-89D6-E5D4D23718D2}">
      <dgm:prSet/>
      <dgm:spPr/>
      <dgm:t>
        <a:bodyPr/>
        <a:lstStyle/>
        <a:p>
          <a:endParaRPr lang="en-IN"/>
        </a:p>
      </dgm:t>
    </dgm:pt>
    <dgm:pt modelId="{AC816BB2-7751-46E4-8CC5-7F4D7DC79100}" type="sibTrans" cxnId="{61A1AFC9-6B72-416F-89D6-E5D4D23718D2}">
      <dgm:prSet/>
      <dgm:spPr/>
      <dgm:t>
        <a:bodyPr/>
        <a:lstStyle/>
        <a:p>
          <a:endParaRPr lang="en-IN"/>
        </a:p>
      </dgm:t>
    </dgm:pt>
    <dgm:pt modelId="{CA82075A-6443-4EB0-B8D6-2F1D5C826586}" type="pres">
      <dgm:prSet presAssocID="{98D781FB-7B39-4FFE-888A-50534B2C932E}" presName="linear" presStyleCnt="0">
        <dgm:presLayoutVars>
          <dgm:animLvl val="lvl"/>
          <dgm:resizeHandles val="exact"/>
        </dgm:presLayoutVars>
      </dgm:prSet>
      <dgm:spPr/>
    </dgm:pt>
    <dgm:pt modelId="{2356E685-0A6E-461D-B405-30B91F3DAC80}" type="pres">
      <dgm:prSet presAssocID="{BC18733A-5253-4930-8999-7B29C4A4F7CA}" presName="parentText" presStyleLbl="node1" presStyleIdx="0" presStyleCnt="9">
        <dgm:presLayoutVars>
          <dgm:chMax val="0"/>
          <dgm:bulletEnabled val="1"/>
        </dgm:presLayoutVars>
      </dgm:prSet>
      <dgm:spPr/>
    </dgm:pt>
    <dgm:pt modelId="{EFF1EE27-FF13-4DA7-81E9-98D581C7E53D}" type="pres">
      <dgm:prSet presAssocID="{9ADA9500-EF60-4963-B7DC-D89C40A13A78}" presName="spacer" presStyleCnt="0"/>
      <dgm:spPr/>
    </dgm:pt>
    <dgm:pt modelId="{FE80869A-7F2F-4A9B-BD12-FE1A15710DD3}" type="pres">
      <dgm:prSet presAssocID="{4CB87540-B98A-4D66-B376-2861AE89A261}" presName="parentText" presStyleLbl="node1" presStyleIdx="1" presStyleCnt="9">
        <dgm:presLayoutVars>
          <dgm:chMax val="0"/>
          <dgm:bulletEnabled val="1"/>
        </dgm:presLayoutVars>
      </dgm:prSet>
      <dgm:spPr/>
    </dgm:pt>
    <dgm:pt modelId="{6C4DED2B-75EF-4245-9093-38BB3D5F77DA}" type="pres">
      <dgm:prSet presAssocID="{2F787829-4FF0-4C3F-AA5F-39C2319D257D}" presName="spacer" presStyleCnt="0"/>
      <dgm:spPr/>
    </dgm:pt>
    <dgm:pt modelId="{F5CF852B-B74B-4F76-A3CA-31F9FBFD6223}" type="pres">
      <dgm:prSet presAssocID="{C17F9A40-FB1A-40AF-8033-1FDD86CDB855}" presName="parentText" presStyleLbl="node1" presStyleIdx="2" presStyleCnt="9">
        <dgm:presLayoutVars>
          <dgm:chMax val="0"/>
          <dgm:bulletEnabled val="1"/>
        </dgm:presLayoutVars>
      </dgm:prSet>
      <dgm:spPr/>
    </dgm:pt>
    <dgm:pt modelId="{BF434E35-170C-4E55-94EC-696C70560E8E}" type="pres">
      <dgm:prSet presAssocID="{A30E0C1C-D0BD-48CD-8F0E-FF5AF534576A}" presName="spacer" presStyleCnt="0"/>
      <dgm:spPr/>
    </dgm:pt>
    <dgm:pt modelId="{56BC70FE-9F0B-43CB-945D-15BD8C8312A2}" type="pres">
      <dgm:prSet presAssocID="{53CE609F-87D6-40C5-9037-73DB540B8057}" presName="parentText" presStyleLbl="node1" presStyleIdx="3" presStyleCnt="9">
        <dgm:presLayoutVars>
          <dgm:chMax val="0"/>
          <dgm:bulletEnabled val="1"/>
        </dgm:presLayoutVars>
      </dgm:prSet>
      <dgm:spPr/>
    </dgm:pt>
    <dgm:pt modelId="{80C9727F-63AF-4963-B37A-517A4A5295EA}" type="pres">
      <dgm:prSet presAssocID="{53100D0F-08EE-43DD-93D8-933BD3376536}" presName="spacer" presStyleCnt="0"/>
      <dgm:spPr/>
    </dgm:pt>
    <dgm:pt modelId="{A88A2E17-BF39-4A8F-BB4A-DDE832BEE036}" type="pres">
      <dgm:prSet presAssocID="{8F4D8D92-0C13-4261-8322-74834100CD7D}" presName="parentText" presStyleLbl="node1" presStyleIdx="4" presStyleCnt="9">
        <dgm:presLayoutVars>
          <dgm:chMax val="0"/>
          <dgm:bulletEnabled val="1"/>
        </dgm:presLayoutVars>
      </dgm:prSet>
      <dgm:spPr/>
    </dgm:pt>
    <dgm:pt modelId="{6B86F98A-6BFB-479A-8AF8-877CBE5550D9}" type="pres">
      <dgm:prSet presAssocID="{B1DAAD85-FFBD-4F76-A4AE-CE82F8674614}" presName="spacer" presStyleCnt="0"/>
      <dgm:spPr/>
    </dgm:pt>
    <dgm:pt modelId="{E192B713-BD3A-42FC-B5A7-0919028B8033}" type="pres">
      <dgm:prSet presAssocID="{D2555A56-8567-457E-8FAE-5DCBF96651FA}" presName="parentText" presStyleLbl="node1" presStyleIdx="5" presStyleCnt="9">
        <dgm:presLayoutVars>
          <dgm:chMax val="0"/>
          <dgm:bulletEnabled val="1"/>
        </dgm:presLayoutVars>
      </dgm:prSet>
      <dgm:spPr/>
    </dgm:pt>
    <dgm:pt modelId="{225C6A93-4676-4AED-9E8E-0ECE8FBE7BD1}" type="pres">
      <dgm:prSet presAssocID="{0210A225-D7A1-443D-85ED-9035D056A89A}" presName="spacer" presStyleCnt="0"/>
      <dgm:spPr/>
    </dgm:pt>
    <dgm:pt modelId="{58860847-9AC9-4A00-8F54-66F2962FC8A5}" type="pres">
      <dgm:prSet presAssocID="{63875F50-20A5-48DC-981F-6D4694A867F9}" presName="parentText" presStyleLbl="node1" presStyleIdx="6" presStyleCnt="9">
        <dgm:presLayoutVars>
          <dgm:chMax val="0"/>
          <dgm:bulletEnabled val="1"/>
        </dgm:presLayoutVars>
      </dgm:prSet>
      <dgm:spPr/>
    </dgm:pt>
    <dgm:pt modelId="{F4D813BE-C8DD-4DE9-9EC5-87A31ED2915F}" type="pres">
      <dgm:prSet presAssocID="{D3330591-B633-4F97-81B5-3723D2DB5973}" presName="spacer" presStyleCnt="0"/>
      <dgm:spPr/>
    </dgm:pt>
    <dgm:pt modelId="{F8049630-A20F-4EE7-ACBC-ABEC551E1B73}" type="pres">
      <dgm:prSet presAssocID="{7AD3E335-0BCF-4FBE-9671-B7126F5810E5}" presName="parentText" presStyleLbl="node1" presStyleIdx="7" presStyleCnt="9">
        <dgm:presLayoutVars>
          <dgm:chMax val="0"/>
          <dgm:bulletEnabled val="1"/>
        </dgm:presLayoutVars>
      </dgm:prSet>
      <dgm:spPr/>
    </dgm:pt>
    <dgm:pt modelId="{F53FC4AF-44EB-4C5C-B40B-94BF6EB51F37}" type="pres">
      <dgm:prSet presAssocID="{17D9806F-05CB-4EFA-B362-F37B771C1B6D}" presName="spacer" presStyleCnt="0"/>
      <dgm:spPr/>
    </dgm:pt>
    <dgm:pt modelId="{68921B8F-F03A-4B26-9E42-CD82DCCB3349}" type="pres">
      <dgm:prSet presAssocID="{5006FC56-7EB1-4B54-9C23-951F9AE84C69}" presName="parentText" presStyleLbl="node1" presStyleIdx="8" presStyleCnt="9">
        <dgm:presLayoutVars>
          <dgm:chMax val="0"/>
          <dgm:bulletEnabled val="1"/>
        </dgm:presLayoutVars>
      </dgm:prSet>
      <dgm:spPr/>
    </dgm:pt>
  </dgm:ptLst>
  <dgm:cxnLst>
    <dgm:cxn modelId="{38A0A032-0547-4EAF-8491-9EE76F565C73}" srcId="{98D781FB-7B39-4FFE-888A-50534B2C932E}" destId="{BC18733A-5253-4930-8999-7B29C4A4F7CA}" srcOrd="0" destOrd="0" parTransId="{54D5848D-4F85-43BE-8539-A8BBD423975B}" sibTransId="{9ADA9500-EF60-4963-B7DC-D89C40A13A78}"/>
    <dgm:cxn modelId="{BF6AEC79-7FCE-48F5-BEDD-4ED7FA192E85}" type="presOf" srcId="{4CB87540-B98A-4D66-B376-2861AE89A261}" destId="{FE80869A-7F2F-4A9B-BD12-FE1A15710DD3}" srcOrd="0" destOrd="0" presId="urn:microsoft.com/office/officeart/2005/8/layout/vList2"/>
    <dgm:cxn modelId="{4862D4F9-AA3D-41DC-8E90-5993B85B1638}" type="presOf" srcId="{C17F9A40-FB1A-40AF-8033-1FDD86CDB855}" destId="{F5CF852B-B74B-4F76-A3CA-31F9FBFD6223}" srcOrd="0" destOrd="0" presId="urn:microsoft.com/office/officeart/2005/8/layout/vList2"/>
    <dgm:cxn modelId="{0846D15C-008F-4FF4-AAEB-25B00FBBB049}" type="presOf" srcId="{BC18733A-5253-4930-8999-7B29C4A4F7CA}" destId="{2356E685-0A6E-461D-B405-30B91F3DAC80}" srcOrd="0" destOrd="0" presId="urn:microsoft.com/office/officeart/2005/8/layout/vList2"/>
    <dgm:cxn modelId="{E2CF4181-0055-4BCE-8795-CCE90BE72F60}" srcId="{98D781FB-7B39-4FFE-888A-50534B2C932E}" destId="{63875F50-20A5-48DC-981F-6D4694A867F9}" srcOrd="6" destOrd="0" parTransId="{C455AFE0-9F8F-42DE-B8F1-0BB7C4FEC201}" sibTransId="{D3330591-B633-4F97-81B5-3723D2DB5973}"/>
    <dgm:cxn modelId="{A517A6C8-628F-40ED-9B8E-F7903CDD6600}" srcId="{98D781FB-7B39-4FFE-888A-50534B2C932E}" destId="{C17F9A40-FB1A-40AF-8033-1FDD86CDB855}" srcOrd="2" destOrd="0" parTransId="{414B9357-F891-4C19-8BCA-72337CE603A7}" sibTransId="{A30E0C1C-D0BD-48CD-8F0E-FF5AF534576A}"/>
    <dgm:cxn modelId="{4DA93F29-F033-4311-B579-72CE84DD68E1}" srcId="{98D781FB-7B39-4FFE-888A-50534B2C932E}" destId="{53CE609F-87D6-40C5-9037-73DB540B8057}" srcOrd="3" destOrd="0" parTransId="{67343FBB-CD82-4A79-AEC8-76EFEEE95BD3}" sibTransId="{53100D0F-08EE-43DD-93D8-933BD3376536}"/>
    <dgm:cxn modelId="{9103C025-39CB-4279-B72E-62F0136DF50D}" type="presOf" srcId="{5006FC56-7EB1-4B54-9C23-951F9AE84C69}" destId="{68921B8F-F03A-4B26-9E42-CD82DCCB3349}" srcOrd="0" destOrd="0" presId="urn:microsoft.com/office/officeart/2005/8/layout/vList2"/>
    <dgm:cxn modelId="{90B85D87-EFCC-497F-AC25-24663D5F43BB}" type="presOf" srcId="{8F4D8D92-0C13-4261-8322-74834100CD7D}" destId="{A88A2E17-BF39-4A8F-BB4A-DDE832BEE036}" srcOrd="0" destOrd="0" presId="urn:microsoft.com/office/officeart/2005/8/layout/vList2"/>
    <dgm:cxn modelId="{9A6E87E5-B24D-45D5-9010-B32D4D43E427}" type="presOf" srcId="{63875F50-20A5-48DC-981F-6D4694A867F9}" destId="{58860847-9AC9-4A00-8F54-66F2962FC8A5}" srcOrd="0" destOrd="0" presId="urn:microsoft.com/office/officeart/2005/8/layout/vList2"/>
    <dgm:cxn modelId="{C350EE21-D841-43A1-8778-93812A9187F4}" type="presOf" srcId="{D2555A56-8567-457E-8FAE-5DCBF96651FA}" destId="{E192B713-BD3A-42FC-B5A7-0919028B8033}" srcOrd="0" destOrd="0" presId="urn:microsoft.com/office/officeart/2005/8/layout/vList2"/>
    <dgm:cxn modelId="{87DBB366-552F-4996-BFDC-F5E3AB31DABE}" srcId="{98D781FB-7B39-4FFE-888A-50534B2C932E}" destId="{7AD3E335-0BCF-4FBE-9671-B7126F5810E5}" srcOrd="7" destOrd="0" parTransId="{0D7049DF-E3A7-4296-9586-36F9C5B4E452}" sibTransId="{17D9806F-05CB-4EFA-B362-F37B771C1B6D}"/>
    <dgm:cxn modelId="{6FDFEE93-7414-4BD6-9547-A4A5266BBBDF}" type="presOf" srcId="{98D781FB-7B39-4FFE-888A-50534B2C932E}" destId="{CA82075A-6443-4EB0-B8D6-2F1D5C826586}" srcOrd="0" destOrd="0" presId="urn:microsoft.com/office/officeart/2005/8/layout/vList2"/>
    <dgm:cxn modelId="{EA144A49-B3D5-4A0E-BCBF-CCD7D392CC7B}" srcId="{98D781FB-7B39-4FFE-888A-50534B2C932E}" destId="{8F4D8D92-0C13-4261-8322-74834100CD7D}" srcOrd="4" destOrd="0" parTransId="{AD2AD6F3-457F-4214-BF63-EDC483C2D3B2}" sibTransId="{B1DAAD85-FFBD-4F76-A4AE-CE82F8674614}"/>
    <dgm:cxn modelId="{11CCE9B8-9979-495C-8CEB-28D973D995BB}" type="presOf" srcId="{53CE609F-87D6-40C5-9037-73DB540B8057}" destId="{56BC70FE-9F0B-43CB-945D-15BD8C8312A2}" srcOrd="0" destOrd="0" presId="urn:microsoft.com/office/officeart/2005/8/layout/vList2"/>
    <dgm:cxn modelId="{18166E6F-C95F-46BF-8293-1D80D6A0D328}" type="presOf" srcId="{7AD3E335-0BCF-4FBE-9671-B7126F5810E5}" destId="{F8049630-A20F-4EE7-ACBC-ABEC551E1B73}" srcOrd="0" destOrd="0" presId="urn:microsoft.com/office/officeart/2005/8/layout/vList2"/>
    <dgm:cxn modelId="{7A28A0A1-F34D-4997-B1C2-342BF7FF3508}" srcId="{98D781FB-7B39-4FFE-888A-50534B2C932E}" destId="{4CB87540-B98A-4D66-B376-2861AE89A261}" srcOrd="1" destOrd="0" parTransId="{F8962792-66DD-4C93-8D4F-971C5B2A2372}" sibTransId="{2F787829-4FF0-4C3F-AA5F-39C2319D257D}"/>
    <dgm:cxn modelId="{61A1AFC9-6B72-416F-89D6-E5D4D23718D2}" srcId="{98D781FB-7B39-4FFE-888A-50534B2C932E}" destId="{5006FC56-7EB1-4B54-9C23-951F9AE84C69}" srcOrd="8" destOrd="0" parTransId="{C2969022-54A1-493C-A7A6-86F2339AC78D}" sibTransId="{AC816BB2-7751-46E4-8CC5-7F4D7DC79100}"/>
    <dgm:cxn modelId="{D8B0A2B9-5A75-438A-AF69-D40C10791072}" srcId="{98D781FB-7B39-4FFE-888A-50534B2C932E}" destId="{D2555A56-8567-457E-8FAE-5DCBF96651FA}" srcOrd="5" destOrd="0" parTransId="{6C779F5F-166E-4EFA-8846-4B2DFABCD73F}" sibTransId="{0210A225-D7A1-443D-85ED-9035D056A89A}"/>
    <dgm:cxn modelId="{49A66768-6D13-4809-A957-E2BCC78BC1C7}" type="presParOf" srcId="{CA82075A-6443-4EB0-B8D6-2F1D5C826586}" destId="{2356E685-0A6E-461D-B405-30B91F3DAC80}" srcOrd="0" destOrd="0" presId="urn:microsoft.com/office/officeart/2005/8/layout/vList2"/>
    <dgm:cxn modelId="{B2CB0228-A2AF-4A48-AA2D-D63D8EB3DBC4}" type="presParOf" srcId="{CA82075A-6443-4EB0-B8D6-2F1D5C826586}" destId="{EFF1EE27-FF13-4DA7-81E9-98D581C7E53D}" srcOrd="1" destOrd="0" presId="urn:microsoft.com/office/officeart/2005/8/layout/vList2"/>
    <dgm:cxn modelId="{7F367D8B-05D1-4E49-B2C5-9DD90E9F7E25}" type="presParOf" srcId="{CA82075A-6443-4EB0-B8D6-2F1D5C826586}" destId="{FE80869A-7F2F-4A9B-BD12-FE1A15710DD3}" srcOrd="2" destOrd="0" presId="urn:microsoft.com/office/officeart/2005/8/layout/vList2"/>
    <dgm:cxn modelId="{84159742-A3C9-45B8-BB13-01D227B8F0EA}" type="presParOf" srcId="{CA82075A-6443-4EB0-B8D6-2F1D5C826586}" destId="{6C4DED2B-75EF-4245-9093-38BB3D5F77DA}" srcOrd="3" destOrd="0" presId="urn:microsoft.com/office/officeart/2005/8/layout/vList2"/>
    <dgm:cxn modelId="{A3473B39-3921-43EC-BE58-1BD09096E64A}" type="presParOf" srcId="{CA82075A-6443-4EB0-B8D6-2F1D5C826586}" destId="{F5CF852B-B74B-4F76-A3CA-31F9FBFD6223}" srcOrd="4" destOrd="0" presId="urn:microsoft.com/office/officeart/2005/8/layout/vList2"/>
    <dgm:cxn modelId="{C64D7CB6-DD3C-4C0B-89CF-E58BD6CD0A52}" type="presParOf" srcId="{CA82075A-6443-4EB0-B8D6-2F1D5C826586}" destId="{BF434E35-170C-4E55-94EC-696C70560E8E}" srcOrd="5" destOrd="0" presId="urn:microsoft.com/office/officeart/2005/8/layout/vList2"/>
    <dgm:cxn modelId="{16DC5F63-7ED2-4109-8CD5-1F0F9DB3AA85}" type="presParOf" srcId="{CA82075A-6443-4EB0-B8D6-2F1D5C826586}" destId="{56BC70FE-9F0B-43CB-945D-15BD8C8312A2}" srcOrd="6" destOrd="0" presId="urn:microsoft.com/office/officeart/2005/8/layout/vList2"/>
    <dgm:cxn modelId="{027DCCD5-3EC5-4D80-8151-2FC3423DB627}" type="presParOf" srcId="{CA82075A-6443-4EB0-B8D6-2F1D5C826586}" destId="{80C9727F-63AF-4963-B37A-517A4A5295EA}" srcOrd="7" destOrd="0" presId="urn:microsoft.com/office/officeart/2005/8/layout/vList2"/>
    <dgm:cxn modelId="{6A9BF834-4957-4D36-BF4E-5CB28E6C0C2A}" type="presParOf" srcId="{CA82075A-6443-4EB0-B8D6-2F1D5C826586}" destId="{A88A2E17-BF39-4A8F-BB4A-DDE832BEE036}" srcOrd="8" destOrd="0" presId="urn:microsoft.com/office/officeart/2005/8/layout/vList2"/>
    <dgm:cxn modelId="{6CB7D58C-5E2C-4AFF-8791-1D4184F09383}" type="presParOf" srcId="{CA82075A-6443-4EB0-B8D6-2F1D5C826586}" destId="{6B86F98A-6BFB-479A-8AF8-877CBE5550D9}" srcOrd="9" destOrd="0" presId="urn:microsoft.com/office/officeart/2005/8/layout/vList2"/>
    <dgm:cxn modelId="{35DCCAE4-3E33-47E7-87C3-58958707B00A}" type="presParOf" srcId="{CA82075A-6443-4EB0-B8D6-2F1D5C826586}" destId="{E192B713-BD3A-42FC-B5A7-0919028B8033}" srcOrd="10" destOrd="0" presId="urn:microsoft.com/office/officeart/2005/8/layout/vList2"/>
    <dgm:cxn modelId="{03EE7B58-05D1-497E-9586-FD1CB19D3FC1}" type="presParOf" srcId="{CA82075A-6443-4EB0-B8D6-2F1D5C826586}" destId="{225C6A93-4676-4AED-9E8E-0ECE8FBE7BD1}" srcOrd="11" destOrd="0" presId="urn:microsoft.com/office/officeart/2005/8/layout/vList2"/>
    <dgm:cxn modelId="{FA23E92E-B06E-44E2-B3AA-B970C62F0BFE}" type="presParOf" srcId="{CA82075A-6443-4EB0-B8D6-2F1D5C826586}" destId="{58860847-9AC9-4A00-8F54-66F2962FC8A5}" srcOrd="12" destOrd="0" presId="urn:microsoft.com/office/officeart/2005/8/layout/vList2"/>
    <dgm:cxn modelId="{6507C63E-3C13-40CB-BD6F-280E4BFB2461}" type="presParOf" srcId="{CA82075A-6443-4EB0-B8D6-2F1D5C826586}" destId="{F4D813BE-C8DD-4DE9-9EC5-87A31ED2915F}" srcOrd="13" destOrd="0" presId="urn:microsoft.com/office/officeart/2005/8/layout/vList2"/>
    <dgm:cxn modelId="{9CE1ACC4-A27E-4B32-9771-0F9A992618D7}" type="presParOf" srcId="{CA82075A-6443-4EB0-B8D6-2F1D5C826586}" destId="{F8049630-A20F-4EE7-ACBC-ABEC551E1B73}" srcOrd="14" destOrd="0" presId="urn:microsoft.com/office/officeart/2005/8/layout/vList2"/>
    <dgm:cxn modelId="{329E3E83-F775-45E0-9732-BA733F521D12}" type="presParOf" srcId="{CA82075A-6443-4EB0-B8D6-2F1D5C826586}" destId="{F53FC4AF-44EB-4C5C-B40B-94BF6EB51F37}" srcOrd="15" destOrd="0" presId="urn:microsoft.com/office/officeart/2005/8/layout/vList2"/>
    <dgm:cxn modelId="{7AC493B9-1FEF-4C25-B3A6-2333536009B7}" type="presParOf" srcId="{CA82075A-6443-4EB0-B8D6-2F1D5C826586}" destId="{68921B8F-F03A-4B26-9E42-CD82DCCB3349}"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AC1000-830D-4A6E-8EF3-03C96551A28E}" type="doc">
      <dgm:prSet loTypeId="urn:microsoft.com/office/officeart/2005/8/layout/cycle2" loCatId="cycle" qsTypeId="urn:microsoft.com/office/officeart/2005/8/quickstyle/simple5" qsCatId="simple" csTypeId="urn:microsoft.com/office/officeart/2005/8/colors/colorful4" csCatId="colorful" phldr="1"/>
      <dgm:spPr/>
      <dgm:t>
        <a:bodyPr/>
        <a:lstStyle/>
        <a:p>
          <a:endParaRPr lang="en-US"/>
        </a:p>
      </dgm:t>
    </dgm:pt>
    <dgm:pt modelId="{86D8EF1F-225A-464B-91CE-3354BF774331}">
      <dgm:prSet phldrT="[Text]"/>
      <dgm:spPr/>
      <dgm:t>
        <a:bodyPr/>
        <a:lstStyle/>
        <a:p>
          <a:r>
            <a:rPr lang="en-US" dirty="0"/>
            <a:t>Authorizing Phase</a:t>
          </a:r>
        </a:p>
      </dgm:t>
    </dgm:pt>
    <dgm:pt modelId="{9F54E21D-17DC-458F-BB07-63776819CD91}" type="parTrans" cxnId="{349D3A61-F2FE-4956-A9F3-C1F1F7C3F402}">
      <dgm:prSet/>
      <dgm:spPr/>
      <dgm:t>
        <a:bodyPr/>
        <a:lstStyle/>
        <a:p>
          <a:endParaRPr lang="en-US"/>
        </a:p>
      </dgm:t>
    </dgm:pt>
    <dgm:pt modelId="{DE98C1A9-2D01-4977-9F0A-836227C5F3B4}" type="sibTrans" cxnId="{349D3A61-F2FE-4956-A9F3-C1F1F7C3F402}">
      <dgm:prSet/>
      <dgm:spPr/>
      <dgm:t>
        <a:bodyPr/>
        <a:lstStyle/>
        <a:p>
          <a:endParaRPr lang="en-US"/>
        </a:p>
      </dgm:t>
    </dgm:pt>
    <dgm:pt modelId="{86FB97C6-9DCD-4A0B-9FFA-24A01F5C8656}">
      <dgm:prSet phldrT="[Text]"/>
      <dgm:spPr/>
      <dgm:t>
        <a:bodyPr/>
        <a:lstStyle/>
        <a:p>
          <a:r>
            <a:rPr lang="en-US" dirty="0"/>
            <a:t>Staging Phase</a:t>
          </a:r>
        </a:p>
      </dgm:t>
    </dgm:pt>
    <dgm:pt modelId="{292E7A37-2063-445E-8212-FBA793F02A09}" type="parTrans" cxnId="{B2154805-6725-48E2-B369-C11C9092DE07}">
      <dgm:prSet/>
      <dgm:spPr/>
      <dgm:t>
        <a:bodyPr/>
        <a:lstStyle/>
        <a:p>
          <a:endParaRPr lang="en-US"/>
        </a:p>
      </dgm:t>
    </dgm:pt>
    <dgm:pt modelId="{05D5CC32-9424-406F-BD90-86A5D891A9B4}" type="sibTrans" cxnId="{B2154805-6725-48E2-B369-C11C9092DE07}">
      <dgm:prSet/>
      <dgm:spPr/>
      <dgm:t>
        <a:bodyPr/>
        <a:lstStyle/>
        <a:p>
          <a:endParaRPr lang="en-US"/>
        </a:p>
      </dgm:t>
    </dgm:pt>
    <dgm:pt modelId="{AAC0036D-CC4C-4512-9CE5-951D2C7207AF}">
      <dgm:prSet phldrT="[Text]"/>
      <dgm:spPr/>
      <dgm:t>
        <a:bodyPr/>
        <a:lstStyle/>
        <a:p>
          <a:r>
            <a:rPr lang="en-US" dirty="0"/>
            <a:t>“Make It So” Phase</a:t>
          </a:r>
        </a:p>
      </dgm:t>
    </dgm:pt>
    <dgm:pt modelId="{90DCB911-F45A-4899-9F0A-759DD33F0FB4}" type="parTrans" cxnId="{E18A5C24-DF04-4BB1-ACED-D4FDF3FB49EA}">
      <dgm:prSet/>
      <dgm:spPr/>
      <dgm:t>
        <a:bodyPr/>
        <a:lstStyle/>
        <a:p>
          <a:endParaRPr lang="en-US"/>
        </a:p>
      </dgm:t>
    </dgm:pt>
    <dgm:pt modelId="{82FA46E3-962C-4FA1-9448-C550CB79CCBB}" type="sibTrans" cxnId="{E18A5C24-DF04-4BB1-ACED-D4FDF3FB49EA}">
      <dgm:prSet/>
      <dgm:spPr/>
      <dgm:t>
        <a:bodyPr/>
        <a:lstStyle/>
        <a:p>
          <a:endParaRPr lang="en-US"/>
        </a:p>
      </dgm:t>
    </dgm:pt>
    <dgm:pt modelId="{08B947DF-EE24-4585-9C1E-01D79605426A}" type="pres">
      <dgm:prSet presAssocID="{17AC1000-830D-4A6E-8EF3-03C96551A28E}" presName="cycle" presStyleCnt="0">
        <dgm:presLayoutVars>
          <dgm:dir/>
          <dgm:resizeHandles val="exact"/>
        </dgm:presLayoutVars>
      </dgm:prSet>
      <dgm:spPr/>
    </dgm:pt>
    <dgm:pt modelId="{5C0F3DE9-4653-4F37-938C-20C8AEAA1058}" type="pres">
      <dgm:prSet presAssocID="{86D8EF1F-225A-464B-91CE-3354BF774331}" presName="node" presStyleLbl="node1" presStyleIdx="0" presStyleCnt="3">
        <dgm:presLayoutVars>
          <dgm:bulletEnabled val="1"/>
        </dgm:presLayoutVars>
      </dgm:prSet>
      <dgm:spPr/>
    </dgm:pt>
    <dgm:pt modelId="{85F4DBA6-D990-4769-B096-1AF0B7ACCA7E}" type="pres">
      <dgm:prSet presAssocID="{DE98C1A9-2D01-4977-9F0A-836227C5F3B4}" presName="sibTrans" presStyleLbl="sibTrans2D1" presStyleIdx="0" presStyleCnt="3"/>
      <dgm:spPr/>
    </dgm:pt>
    <dgm:pt modelId="{E6DF3BC6-77E1-4C1A-AD47-0F03EAF0D337}" type="pres">
      <dgm:prSet presAssocID="{DE98C1A9-2D01-4977-9F0A-836227C5F3B4}" presName="connectorText" presStyleLbl="sibTrans2D1" presStyleIdx="0" presStyleCnt="3"/>
      <dgm:spPr/>
    </dgm:pt>
    <dgm:pt modelId="{CED739DA-2159-4299-A8CC-205AFD1412E4}" type="pres">
      <dgm:prSet presAssocID="{86FB97C6-9DCD-4A0B-9FFA-24A01F5C8656}" presName="node" presStyleLbl="node1" presStyleIdx="1" presStyleCnt="3">
        <dgm:presLayoutVars>
          <dgm:bulletEnabled val="1"/>
        </dgm:presLayoutVars>
      </dgm:prSet>
      <dgm:spPr/>
    </dgm:pt>
    <dgm:pt modelId="{4054A5F7-10BC-4139-AC86-11D05B84AA88}" type="pres">
      <dgm:prSet presAssocID="{05D5CC32-9424-406F-BD90-86A5D891A9B4}" presName="sibTrans" presStyleLbl="sibTrans2D1" presStyleIdx="1" presStyleCnt="3"/>
      <dgm:spPr/>
    </dgm:pt>
    <dgm:pt modelId="{CC97673B-E96C-4F0C-97F6-28EC8B879419}" type="pres">
      <dgm:prSet presAssocID="{05D5CC32-9424-406F-BD90-86A5D891A9B4}" presName="connectorText" presStyleLbl="sibTrans2D1" presStyleIdx="1" presStyleCnt="3"/>
      <dgm:spPr/>
    </dgm:pt>
    <dgm:pt modelId="{AADE1B0E-3753-4624-9964-9B1CABEABEFB}" type="pres">
      <dgm:prSet presAssocID="{AAC0036D-CC4C-4512-9CE5-951D2C7207AF}" presName="node" presStyleLbl="node1" presStyleIdx="2" presStyleCnt="3">
        <dgm:presLayoutVars>
          <dgm:bulletEnabled val="1"/>
        </dgm:presLayoutVars>
      </dgm:prSet>
      <dgm:spPr/>
    </dgm:pt>
    <dgm:pt modelId="{6A5AC1E4-C61A-4703-8FC1-7B74FC0BEF03}" type="pres">
      <dgm:prSet presAssocID="{82FA46E3-962C-4FA1-9448-C550CB79CCBB}" presName="sibTrans" presStyleLbl="sibTrans2D1" presStyleIdx="2" presStyleCnt="3"/>
      <dgm:spPr/>
    </dgm:pt>
    <dgm:pt modelId="{6B220774-F6AD-482D-92B9-28A8DD340EFB}" type="pres">
      <dgm:prSet presAssocID="{82FA46E3-962C-4FA1-9448-C550CB79CCBB}" presName="connectorText" presStyleLbl="sibTrans2D1" presStyleIdx="2" presStyleCnt="3"/>
      <dgm:spPr/>
    </dgm:pt>
  </dgm:ptLst>
  <dgm:cxnLst>
    <dgm:cxn modelId="{A2348619-4036-4968-B7DC-28522430D672}" type="presOf" srcId="{86FB97C6-9DCD-4A0B-9FFA-24A01F5C8656}" destId="{CED739DA-2159-4299-A8CC-205AFD1412E4}" srcOrd="0" destOrd="0" presId="urn:microsoft.com/office/officeart/2005/8/layout/cycle2"/>
    <dgm:cxn modelId="{797BAEB6-B011-408A-8955-3F63D3A6F333}" type="presOf" srcId="{05D5CC32-9424-406F-BD90-86A5D891A9B4}" destId="{CC97673B-E96C-4F0C-97F6-28EC8B879419}" srcOrd="1" destOrd="0" presId="urn:microsoft.com/office/officeart/2005/8/layout/cycle2"/>
    <dgm:cxn modelId="{F7193F9D-E5A3-445C-8158-4718339AD374}" type="presOf" srcId="{DE98C1A9-2D01-4977-9F0A-836227C5F3B4}" destId="{85F4DBA6-D990-4769-B096-1AF0B7ACCA7E}" srcOrd="0" destOrd="0" presId="urn:microsoft.com/office/officeart/2005/8/layout/cycle2"/>
    <dgm:cxn modelId="{B28EA1CD-C055-432C-980F-07FE486A24F8}" type="presOf" srcId="{17AC1000-830D-4A6E-8EF3-03C96551A28E}" destId="{08B947DF-EE24-4585-9C1E-01D79605426A}" srcOrd="0" destOrd="0" presId="urn:microsoft.com/office/officeart/2005/8/layout/cycle2"/>
    <dgm:cxn modelId="{9B06B6B3-5DFF-40E4-9364-1AABD9FB5176}" type="presOf" srcId="{86D8EF1F-225A-464B-91CE-3354BF774331}" destId="{5C0F3DE9-4653-4F37-938C-20C8AEAA1058}" srcOrd="0" destOrd="0" presId="urn:microsoft.com/office/officeart/2005/8/layout/cycle2"/>
    <dgm:cxn modelId="{06D99C9C-A487-4581-8060-59DA37FA6A6A}" type="presOf" srcId="{DE98C1A9-2D01-4977-9F0A-836227C5F3B4}" destId="{E6DF3BC6-77E1-4C1A-AD47-0F03EAF0D337}" srcOrd="1" destOrd="0" presId="urn:microsoft.com/office/officeart/2005/8/layout/cycle2"/>
    <dgm:cxn modelId="{349D3A61-F2FE-4956-A9F3-C1F1F7C3F402}" srcId="{17AC1000-830D-4A6E-8EF3-03C96551A28E}" destId="{86D8EF1F-225A-464B-91CE-3354BF774331}" srcOrd="0" destOrd="0" parTransId="{9F54E21D-17DC-458F-BB07-63776819CD91}" sibTransId="{DE98C1A9-2D01-4977-9F0A-836227C5F3B4}"/>
    <dgm:cxn modelId="{E18A5C24-DF04-4BB1-ACED-D4FDF3FB49EA}" srcId="{17AC1000-830D-4A6E-8EF3-03C96551A28E}" destId="{AAC0036D-CC4C-4512-9CE5-951D2C7207AF}" srcOrd="2" destOrd="0" parTransId="{90DCB911-F45A-4899-9F0A-759DD33F0FB4}" sibTransId="{82FA46E3-962C-4FA1-9448-C550CB79CCBB}"/>
    <dgm:cxn modelId="{02F0EAC2-0358-45DF-9524-73C20BC37945}" type="presOf" srcId="{82FA46E3-962C-4FA1-9448-C550CB79CCBB}" destId="{6B220774-F6AD-482D-92B9-28A8DD340EFB}" srcOrd="1" destOrd="0" presId="urn:microsoft.com/office/officeart/2005/8/layout/cycle2"/>
    <dgm:cxn modelId="{B2154805-6725-48E2-B369-C11C9092DE07}" srcId="{17AC1000-830D-4A6E-8EF3-03C96551A28E}" destId="{86FB97C6-9DCD-4A0B-9FFA-24A01F5C8656}" srcOrd="1" destOrd="0" parTransId="{292E7A37-2063-445E-8212-FBA793F02A09}" sibTransId="{05D5CC32-9424-406F-BD90-86A5D891A9B4}"/>
    <dgm:cxn modelId="{FC18E9DC-EAF6-4AC8-A783-A28562CBA5A7}" type="presOf" srcId="{05D5CC32-9424-406F-BD90-86A5D891A9B4}" destId="{4054A5F7-10BC-4139-AC86-11D05B84AA88}" srcOrd="0" destOrd="0" presId="urn:microsoft.com/office/officeart/2005/8/layout/cycle2"/>
    <dgm:cxn modelId="{EA765B95-0768-49E1-A7A4-F0D8459BC534}" type="presOf" srcId="{AAC0036D-CC4C-4512-9CE5-951D2C7207AF}" destId="{AADE1B0E-3753-4624-9964-9B1CABEABEFB}" srcOrd="0" destOrd="0" presId="urn:microsoft.com/office/officeart/2005/8/layout/cycle2"/>
    <dgm:cxn modelId="{B3E8976D-E30E-4ECC-B255-9EFBCC8CACC1}" type="presOf" srcId="{82FA46E3-962C-4FA1-9448-C550CB79CCBB}" destId="{6A5AC1E4-C61A-4703-8FC1-7B74FC0BEF03}" srcOrd="0" destOrd="0" presId="urn:microsoft.com/office/officeart/2005/8/layout/cycle2"/>
    <dgm:cxn modelId="{32F74E12-868B-4A42-8596-340EFB0081F4}" type="presParOf" srcId="{08B947DF-EE24-4585-9C1E-01D79605426A}" destId="{5C0F3DE9-4653-4F37-938C-20C8AEAA1058}" srcOrd="0" destOrd="0" presId="urn:microsoft.com/office/officeart/2005/8/layout/cycle2"/>
    <dgm:cxn modelId="{D4D85FBD-F465-464F-BFC4-DD7C4980F024}" type="presParOf" srcId="{08B947DF-EE24-4585-9C1E-01D79605426A}" destId="{85F4DBA6-D990-4769-B096-1AF0B7ACCA7E}" srcOrd="1" destOrd="0" presId="urn:microsoft.com/office/officeart/2005/8/layout/cycle2"/>
    <dgm:cxn modelId="{6F9970D6-A2D2-4D31-9455-3DAD7377BAF7}" type="presParOf" srcId="{85F4DBA6-D990-4769-B096-1AF0B7ACCA7E}" destId="{E6DF3BC6-77E1-4C1A-AD47-0F03EAF0D337}" srcOrd="0" destOrd="0" presId="urn:microsoft.com/office/officeart/2005/8/layout/cycle2"/>
    <dgm:cxn modelId="{B1D52001-A43A-41FD-A1A3-C29532A6B433}" type="presParOf" srcId="{08B947DF-EE24-4585-9C1E-01D79605426A}" destId="{CED739DA-2159-4299-A8CC-205AFD1412E4}" srcOrd="2" destOrd="0" presId="urn:microsoft.com/office/officeart/2005/8/layout/cycle2"/>
    <dgm:cxn modelId="{6806605D-4921-4A07-95CD-15E0503BEFF2}" type="presParOf" srcId="{08B947DF-EE24-4585-9C1E-01D79605426A}" destId="{4054A5F7-10BC-4139-AC86-11D05B84AA88}" srcOrd="3" destOrd="0" presId="urn:microsoft.com/office/officeart/2005/8/layout/cycle2"/>
    <dgm:cxn modelId="{27F2B367-D09E-4D32-BF78-299DDB1B6076}" type="presParOf" srcId="{4054A5F7-10BC-4139-AC86-11D05B84AA88}" destId="{CC97673B-E96C-4F0C-97F6-28EC8B879419}" srcOrd="0" destOrd="0" presId="urn:microsoft.com/office/officeart/2005/8/layout/cycle2"/>
    <dgm:cxn modelId="{017DF167-9768-49C6-82DA-C4A82DD497C7}" type="presParOf" srcId="{08B947DF-EE24-4585-9C1E-01D79605426A}" destId="{AADE1B0E-3753-4624-9964-9B1CABEABEFB}" srcOrd="4" destOrd="0" presId="urn:microsoft.com/office/officeart/2005/8/layout/cycle2"/>
    <dgm:cxn modelId="{78E50567-05C9-4C8E-8E0D-18E52A9CAB4E}" type="presParOf" srcId="{08B947DF-EE24-4585-9C1E-01D79605426A}" destId="{6A5AC1E4-C61A-4703-8FC1-7B74FC0BEF03}" srcOrd="5" destOrd="0" presId="urn:microsoft.com/office/officeart/2005/8/layout/cycle2"/>
    <dgm:cxn modelId="{172610F8-3DE6-46E2-9250-42AF300E1C78}" type="presParOf" srcId="{6A5AC1E4-C61A-4703-8FC1-7B74FC0BEF03}" destId="{6B220774-F6AD-482D-92B9-28A8DD340EF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CE3EC5-A981-40B0-A681-4579F76F064C}"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n-US"/>
        </a:p>
      </dgm:t>
    </dgm:pt>
    <dgm:pt modelId="{3387B54C-D063-4623-A040-445D6A071822}">
      <dgm:prSet phldrT="[Text]">
        <dgm:style>
          <a:lnRef idx="1">
            <a:schemeClr val="accent2"/>
          </a:lnRef>
          <a:fillRef idx="3">
            <a:schemeClr val="accent2"/>
          </a:fillRef>
          <a:effectRef idx="2">
            <a:schemeClr val="accent2"/>
          </a:effectRef>
          <a:fontRef idx="minor">
            <a:schemeClr val="lt1"/>
          </a:fontRef>
        </dgm:style>
      </dgm:prSet>
      <dgm:spPr/>
      <dgm:t>
        <a:bodyPr/>
        <a:lstStyle/>
        <a:p>
          <a:pPr algn="ctr"/>
          <a:r>
            <a:rPr lang="en-US" b="1" dirty="0"/>
            <a:t>Authoring Phase</a:t>
          </a:r>
        </a:p>
      </dgm:t>
    </dgm:pt>
    <dgm:pt modelId="{AA868487-CC67-472D-9410-DD3DA2B470F5}" type="parTrans" cxnId="{781D5CC6-4D23-468E-A91F-266E6AAE804E}">
      <dgm:prSet/>
      <dgm:spPr/>
      <dgm:t>
        <a:bodyPr/>
        <a:lstStyle/>
        <a:p>
          <a:endParaRPr lang="en-US"/>
        </a:p>
      </dgm:t>
    </dgm:pt>
    <dgm:pt modelId="{C7912DB8-CB1E-47F2-AC25-E2B0327C622F}" type="sibTrans" cxnId="{781D5CC6-4D23-468E-A91F-266E6AAE804E}">
      <dgm:prSet/>
      <dgm:spPr/>
      <dgm:t>
        <a:bodyPr/>
        <a:lstStyle/>
        <a:p>
          <a:endParaRPr lang="en-US"/>
        </a:p>
      </dgm:t>
    </dgm:pt>
    <dgm:pt modelId="{3AEC804A-DEDA-4436-805B-324CE4AAD27A}">
      <dgm:prSet phldrT="[Text]"/>
      <dgm:spPr/>
      <dgm:t>
        <a:bodyPr/>
        <a:lstStyle/>
        <a:p>
          <a:pPr algn="ctr"/>
          <a:endParaRPr lang="en-US" dirty="0"/>
        </a:p>
      </dgm:t>
    </dgm:pt>
    <dgm:pt modelId="{92DCD533-DA39-40D6-B612-D3002877243F}" type="parTrans" cxnId="{EE87B701-CD36-471D-A506-DA1016EE0D34}">
      <dgm:prSet/>
      <dgm:spPr/>
      <dgm:t>
        <a:bodyPr/>
        <a:lstStyle/>
        <a:p>
          <a:endParaRPr lang="en-US"/>
        </a:p>
      </dgm:t>
    </dgm:pt>
    <dgm:pt modelId="{42879FF1-BF98-43A9-B3B7-775A75C38161}" type="sibTrans" cxnId="{EE87B701-CD36-471D-A506-DA1016EE0D34}">
      <dgm:prSet/>
      <dgm:spPr/>
      <dgm:t>
        <a:bodyPr/>
        <a:lstStyle/>
        <a:p>
          <a:endParaRPr lang="en-US"/>
        </a:p>
      </dgm:t>
    </dgm:pt>
    <dgm:pt modelId="{60F573F1-4B7C-4A00-AFB1-872015BE0DC7}">
      <dgm:prSet phldrT="[Text]"/>
      <dgm:spPr/>
      <dgm:t>
        <a:bodyPr/>
        <a:lstStyle/>
        <a:p>
          <a:pPr algn="ctr"/>
          <a:endParaRPr lang="en-US" dirty="0"/>
        </a:p>
      </dgm:t>
    </dgm:pt>
    <dgm:pt modelId="{F8EFDBD6-A7F4-4638-98F9-03D2BBB7F6CA}" type="parTrans" cxnId="{BA907D8F-9BBC-4647-ABF0-DB9A1EFBC332}">
      <dgm:prSet/>
      <dgm:spPr/>
      <dgm:t>
        <a:bodyPr/>
        <a:lstStyle/>
        <a:p>
          <a:endParaRPr lang="en-US"/>
        </a:p>
      </dgm:t>
    </dgm:pt>
    <dgm:pt modelId="{592EF796-C206-4D35-B7E4-02E30BC0BD95}" type="sibTrans" cxnId="{BA907D8F-9BBC-4647-ABF0-DB9A1EFBC332}">
      <dgm:prSet/>
      <dgm:spPr/>
      <dgm:t>
        <a:bodyPr/>
        <a:lstStyle/>
        <a:p>
          <a:endParaRPr lang="en-US"/>
        </a:p>
      </dgm:t>
    </dgm:pt>
    <dgm:pt modelId="{77557CCE-A362-42A6-B256-76D55F64D3F3}" type="pres">
      <dgm:prSet presAssocID="{ABCE3EC5-A981-40B0-A681-4579F76F064C}" presName="outerComposite" presStyleCnt="0">
        <dgm:presLayoutVars>
          <dgm:chMax val="5"/>
          <dgm:dir/>
          <dgm:resizeHandles val="exact"/>
        </dgm:presLayoutVars>
      </dgm:prSet>
      <dgm:spPr/>
    </dgm:pt>
    <dgm:pt modelId="{C38460AD-28A6-436F-B596-1329BAEDC6B8}" type="pres">
      <dgm:prSet presAssocID="{ABCE3EC5-A981-40B0-A681-4579F76F064C}" presName="dummyMaxCanvas" presStyleCnt="0">
        <dgm:presLayoutVars/>
      </dgm:prSet>
      <dgm:spPr/>
    </dgm:pt>
    <dgm:pt modelId="{3CAC71CA-D148-44C6-8C39-B48499224700}" type="pres">
      <dgm:prSet presAssocID="{ABCE3EC5-A981-40B0-A681-4579F76F064C}" presName="ThreeNodes_1" presStyleLbl="node1" presStyleIdx="0" presStyleCnt="3">
        <dgm:presLayoutVars>
          <dgm:bulletEnabled val="1"/>
        </dgm:presLayoutVars>
      </dgm:prSet>
      <dgm:spPr/>
    </dgm:pt>
    <dgm:pt modelId="{CF662B9D-0F56-472D-9D70-98FAF0F7C60C}" type="pres">
      <dgm:prSet presAssocID="{ABCE3EC5-A981-40B0-A681-4579F76F064C}" presName="ThreeNodes_2" presStyleLbl="node1" presStyleIdx="1" presStyleCnt="3">
        <dgm:presLayoutVars>
          <dgm:bulletEnabled val="1"/>
        </dgm:presLayoutVars>
      </dgm:prSet>
      <dgm:spPr/>
    </dgm:pt>
    <dgm:pt modelId="{50999E8E-3EF2-4CC3-913B-8D8F0ECA98C6}" type="pres">
      <dgm:prSet presAssocID="{ABCE3EC5-A981-40B0-A681-4579F76F064C}" presName="ThreeNodes_3" presStyleLbl="node1" presStyleIdx="2" presStyleCnt="3">
        <dgm:presLayoutVars>
          <dgm:bulletEnabled val="1"/>
        </dgm:presLayoutVars>
      </dgm:prSet>
      <dgm:spPr/>
    </dgm:pt>
    <dgm:pt modelId="{48516E94-81EF-42A2-A7A1-E2181D5BC1C3}" type="pres">
      <dgm:prSet presAssocID="{ABCE3EC5-A981-40B0-A681-4579F76F064C}" presName="ThreeConn_1-2" presStyleLbl="fgAccFollowNode1" presStyleIdx="0" presStyleCnt="2">
        <dgm:presLayoutVars>
          <dgm:bulletEnabled val="1"/>
        </dgm:presLayoutVars>
      </dgm:prSet>
      <dgm:spPr/>
    </dgm:pt>
    <dgm:pt modelId="{BCF1C8E6-BDEC-4A14-AF13-FD9A4B285EB4}" type="pres">
      <dgm:prSet presAssocID="{ABCE3EC5-A981-40B0-A681-4579F76F064C}" presName="ThreeConn_2-3" presStyleLbl="fgAccFollowNode1" presStyleIdx="1" presStyleCnt="2">
        <dgm:presLayoutVars>
          <dgm:bulletEnabled val="1"/>
        </dgm:presLayoutVars>
      </dgm:prSet>
      <dgm:spPr/>
    </dgm:pt>
    <dgm:pt modelId="{07FD27B1-0F56-4472-A6F5-A90ACDEA22DC}" type="pres">
      <dgm:prSet presAssocID="{ABCE3EC5-A981-40B0-A681-4579F76F064C}" presName="ThreeNodes_1_text" presStyleLbl="node1" presStyleIdx="2" presStyleCnt="3">
        <dgm:presLayoutVars>
          <dgm:bulletEnabled val="1"/>
        </dgm:presLayoutVars>
      </dgm:prSet>
      <dgm:spPr/>
    </dgm:pt>
    <dgm:pt modelId="{9FC176EA-3158-4724-A4F4-E0198AA00905}" type="pres">
      <dgm:prSet presAssocID="{ABCE3EC5-A981-40B0-A681-4579F76F064C}" presName="ThreeNodes_2_text" presStyleLbl="node1" presStyleIdx="2" presStyleCnt="3">
        <dgm:presLayoutVars>
          <dgm:bulletEnabled val="1"/>
        </dgm:presLayoutVars>
      </dgm:prSet>
      <dgm:spPr/>
    </dgm:pt>
    <dgm:pt modelId="{83462B0C-001A-4580-BE44-5CA846A626B7}" type="pres">
      <dgm:prSet presAssocID="{ABCE3EC5-A981-40B0-A681-4579F76F064C}" presName="ThreeNodes_3_text" presStyleLbl="node1" presStyleIdx="2" presStyleCnt="3">
        <dgm:presLayoutVars>
          <dgm:bulletEnabled val="1"/>
        </dgm:presLayoutVars>
      </dgm:prSet>
      <dgm:spPr/>
    </dgm:pt>
  </dgm:ptLst>
  <dgm:cxnLst>
    <dgm:cxn modelId="{88C00960-F53F-4D77-AEC3-37349FB7A072}" type="presOf" srcId="{3387B54C-D063-4623-A040-445D6A071822}" destId="{3CAC71CA-D148-44C6-8C39-B48499224700}" srcOrd="0" destOrd="0" presId="urn:microsoft.com/office/officeart/2005/8/layout/vProcess5"/>
    <dgm:cxn modelId="{41250A7A-5489-40D9-829B-54D4D2CAC0E1}" type="presOf" srcId="{ABCE3EC5-A981-40B0-A681-4579F76F064C}" destId="{77557CCE-A362-42A6-B256-76D55F64D3F3}" srcOrd="0" destOrd="0" presId="urn:microsoft.com/office/officeart/2005/8/layout/vProcess5"/>
    <dgm:cxn modelId="{390548C8-F097-45FF-BEF9-7DF3E3A444FA}" type="presOf" srcId="{60F573F1-4B7C-4A00-AFB1-872015BE0DC7}" destId="{50999E8E-3EF2-4CC3-913B-8D8F0ECA98C6}" srcOrd="0" destOrd="0" presId="urn:microsoft.com/office/officeart/2005/8/layout/vProcess5"/>
    <dgm:cxn modelId="{BA907D8F-9BBC-4647-ABF0-DB9A1EFBC332}" srcId="{ABCE3EC5-A981-40B0-A681-4579F76F064C}" destId="{60F573F1-4B7C-4A00-AFB1-872015BE0DC7}" srcOrd="2" destOrd="0" parTransId="{F8EFDBD6-A7F4-4638-98F9-03D2BBB7F6CA}" sibTransId="{592EF796-C206-4D35-B7E4-02E30BC0BD95}"/>
    <dgm:cxn modelId="{257E7AB5-3E0E-4D84-81B8-A9EB68CEA5BD}" type="presOf" srcId="{C7912DB8-CB1E-47F2-AC25-E2B0327C622F}" destId="{48516E94-81EF-42A2-A7A1-E2181D5BC1C3}" srcOrd="0" destOrd="0" presId="urn:microsoft.com/office/officeart/2005/8/layout/vProcess5"/>
    <dgm:cxn modelId="{42CB1F0A-9283-4F9E-849A-7B6B65405222}" type="presOf" srcId="{42879FF1-BF98-43A9-B3B7-775A75C38161}" destId="{BCF1C8E6-BDEC-4A14-AF13-FD9A4B285EB4}" srcOrd="0" destOrd="0" presId="urn:microsoft.com/office/officeart/2005/8/layout/vProcess5"/>
    <dgm:cxn modelId="{7899611F-2150-4C14-B8A5-69F06DB7213F}" type="presOf" srcId="{3AEC804A-DEDA-4436-805B-324CE4AAD27A}" destId="{9FC176EA-3158-4724-A4F4-E0198AA00905}" srcOrd="1" destOrd="0" presId="urn:microsoft.com/office/officeart/2005/8/layout/vProcess5"/>
    <dgm:cxn modelId="{1C53CF96-DBFF-4185-93D5-B02245E859C8}" type="presOf" srcId="{3AEC804A-DEDA-4436-805B-324CE4AAD27A}" destId="{CF662B9D-0F56-472D-9D70-98FAF0F7C60C}" srcOrd="0" destOrd="0" presId="urn:microsoft.com/office/officeart/2005/8/layout/vProcess5"/>
    <dgm:cxn modelId="{950BB108-45C9-444A-9628-8EC1B691F759}" type="presOf" srcId="{60F573F1-4B7C-4A00-AFB1-872015BE0DC7}" destId="{83462B0C-001A-4580-BE44-5CA846A626B7}" srcOrd="1" destOrd="0" presId="urn:microsoft.com/office/officeart/2005/8/layout/vProcess5"/>
    <dgm:cxn modelId="{E43B63E7-8704-423B-9B6C-327098218120}" type="presOf" srcId="{3387B54C-D063-4623-A040-445D6A071822}" destId="{07FD27B1-0F56-4472-A6F5-A90ACDEA22DC}" srcOrd="1" destOrd="0" presId="urn:microsoft.com/office/officeart/2005/8/layout/vProcess5"/>
    <dgm:cxn modelId="{EE87B701-CD36-471D-A506-DA1016EE0D34}" srcId="{ABCE3EC5-A981-40B0-A681-4579F76F064C}" destId="{3AEC804A-DEDA-4436-805B-324CE4AAD27A}" srcOrd="1" destOrd="0" parTransId="{92DCD533-DA39-40D6-B612-D3002877243F}" sibTransId="{42879FF1-BF98-43A9-B3B7-775A75C38161}"/>
    <dgm:cxn modelId="{781D5CC6-4D23-468E-A91F-266E6AAE804E}" srcId="{ABCE3EC5-A981-40B0-A681-4579F76F064C}" destId="{3387B54C-D063-4623-A040-445D6A071822}" srcOrd="0" destOrd="0" parTransId="{AA868487-CC67-472D-9410-DD3DA2B470F5}" sibTransId="{C7912DB8-CB1E-47F2-AC25-E2B0327C622F}"/>
    <dgm:cxn modelId="{1BA25BEC-1988-49CC-87C0-90990880C504}" type="presParOf" srcId="{77557CCE-A362-42A6-B256-76D55F64D3F3}" destId="{C38460AD-28A6-436F-B596-1329BAEDC6B8}" srcOrd="0" destOrd="0" presId="urn:microsoft.com/office/officeart/2005/8/layout/vProcess5"/>
    <dgm:cxn modelId="{7856B2CE-BB13-4C08-8D55-394A8866FBCE}" type="presParOf" srcId="{77557CCE-A362-42A6-B256-76D55F64D3F3}" destId="{3CAC71CA-D148-44C6-8C39-B48499224700}" srcOrd="1" destOrd="0" presId="urn:microsoft.com/office/officeart/2005/8/layout/vProcess5"/>
    <dgm:cxn modelId="{2AFFBC55-F1D9-430A-96B6-E5146BC3DBDA}" type="presParOf" srcId="{77557CCE-A362-42A6-B256-76D55F64D3F3}" destId="{CF662B9D-0F56-472D-9D70-98FAF0F7C60C}" srcOrd="2" destOrd="0" presId="urn:microsoft.com/office/officeart/2005/8/layout/vProcess5"/>
    <dgm:cxn modelId="{8D689D61-3C6A-4E1F-B80D-56B7DFF13ECB}" type="presParOf" srcId="{77557CCE-A362-42A6-B256-76D55F64D3F3}" destId="{50999E8E-3EF2-4CC3-913B-8D8F0ECA98C6}" srcOrd="3" destOrd="0" presId="urn:microsoft.com/office/officeart/2005/8/layout/vProcess5"/>
    <dgm:cxn modelId="{F70B3F91-AE1A-4FA0-9F5E-768C40268B7D}" type="presParOf" srcId="{77557CCE-A362-42A6-B256-76D55F64D3F3}" destId="{48516E94-81EF-42A2-A7A1-E2181D5BC1C3}" srcOrd="4" destOrd="0" presId="urn:microsoft.com/office/officeart/2005/8/layout/vProcess5"/>
    <dgm:cxn modelId="{F7B3D1DF-4E4C-43B8-8B61-A32B2FF3FE6E}" type="presParOf" srcId="{77557CCE-A362-42A6-B256-76D55F64D3F3}" destId="{BCF1C8E6-BDEC-4A14-AF13-FD9A4B285EB4}" srcOrd="5" destOrd="0" presId="urn:microsoft.com/office/officeart/2005/8/layout/vProcess5"/>
    <dgm:cxn modelId="{2D496402-8217-451A-89E0-79A41E036168}" type="presParOf" srcId="{77557CCE-A362-42A6-B256-76D55F64D3F3}" destId="{07FD27B1-0F56-4472-A6F5-A90ACDEA22DC}" srcOrd="6" destOrd="0" presId="urn:microsoft.com/office/officeart/2005/8/layout/vProcess5"/>
    <dgm:cxn modelId="{83DBB97A-CA98-4890-B41C-57CF5A38C5B6}" type="presParOf" srcId="{77557CCE-A362-42A6-B256-76D55F64D3F3}" destId="{9FC176EA-3158-4724-A4F4-E0198AA00905}" srcOrd="7" destOrd="0" presId="urn:microsoft.com/office/officeart/2005/8/layout/vProcess5"/>
    <dgm:cxn modelId="{2BCFE0D2-6559-47C3-8E0B-6F445C99B4C3}" type="presParOf" srcId="{77557CCE-A362-42A6-B256-76D55F64D3F3}" destId="{83462B0C-001A-4580-BE44-5CA846A626B7}"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F2D9BC0-DFEB-4ADC-BC53-81346276B171}" type="doc">
      <dgm:prSet loTypeId="urn:microsoft.com/office/officeart/2008/layout/PictureAccentList" loCatId="list" qsTypeId="urn:microsoft.com/office/officeart/2005/8/quickstyle/simple1" qsCatId="simple" csTypeId="urn:microsoft.com/office/officeart/2005/8/colors/colorful5" csCatId="colorful" phldr="1"/>
      <dgm:spPr/>
      <dgm:t>
        <a:bodyPr/>
        <a:lstStyle/>
        <a:p>
          <a:endParaRPr lang="en-US"/>
        </a:p>
      </dgm:t>
    </dgm:pt>
    <dgm:pt modelId="{8447B6FF-8303-4EA4-8777-ECACC286915C}">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en-US" sz="2000" dirty="0">
              <a:solidFill>
                <a:schemeClr val="bg2">
                  <a:lumMod val="25000"/>
                </a:schemeClr>
              </a:solidFill>
            </a:rPr>
            <a:t>In this phase Admin creates the DSC configuration locally, through PowerShell or by third party languages/tools. </a:t>
          </a:r>
        </a:p>
        <a:p>
          <a:pPr algn="l"/>
          <a:r>
            <a:rPr lang="en-US" sz="2000" dirty="0">
              <a:solidFill>
                <a:schemeClr val="bg2">
                  <a:lumMod val="25000"/>
                </a:schemeClr>
              </a:solidFill>
            </a:rPr>
            <a:t>The output is one or more MOF (Management Object Format) files, the format which is consumable by DSC.</a:t>
          </a:r>
        </a:p>
      </dgm:t>
    </dgm:pt>
    <dgm:pt modelId="{CABFB6C8-2702-4BD2-B171-0E1386576F81}" type="parTrans" cxnId="{4CF837DB-4464-4B6D-A009-C11801B30D8D}">
      <dgm:prSet/>
      <dgm:spPr/>
      <dgm:t>
        <a:bodyPr/>
        <a:lstStyle/>
        <a:p>
          <a:endParaRPr lang="en-US"/>
        </a:p>
      </dgm:t>
    </dgm:pt>
    <dgm:pt modelId="{FABB116D-971D-450F-AB41-A251676B9494}" type="sibTrans" cxnId="{4CF837DB-4464-4B6D-A009-C11801B30D8D}">
      <dgm:prSet/>
      <dgm:spPr/>
      <dgm:t>
        <a:bodyPr/>
        <a:lstStyle/>
        <a:p>
          <a:endParaRPr lang="en-US"/>
        </a:p>
      </dgm:t>
    </dgm:pt>
    <dgm:pt modelId="{5E86CD98-869E-479F-B8B9-DB98B84BE2D1}" type="pres">
      <dgm:prSet presAssocID="{AF2D9BC0-DFEB-4ADC-BC53-81346276B171}" presName="layout" presStyleCnt="0">
        <dgm:presLayoutVars>
          <dgm:chMax/>
          <dgm:chPref/>
          <dgm:dir/>
          <dgm:animOne val="branch"/>
          <dgm:animLvl val="lvl"/>
          <dgm:resizeHandles/>
        </dgm:presLayoutVars>
      </dgm:prSet>
      <dgm:spPr/>
    </dgm:pt>
    <dgm:pt modelId="{420BFC03-8F8F-449D-9B4B-1A58A687236C}" type="pres">
      <dgm:prSet presAssocID="{8447B6FF-8303-4EA4-8777-ECACC286915C}" presName="root" presStyleCnt="0">
        <dgm:presLayoutVars>
          <dgm:chMax/>
          <dgm:chPref val="4"/>
        </dgm:presLayoutVars>
      </dgm:prSet>
      <dgm:spPr/>
    </dgm:pt>
    <dgm:pt modelId="{FDDB64BF-1416-48B6-B001-D6A65A9EA58C}" type="pres">
      <dgm:prSet presAssocID="{8447B6FF-8303-4EA4-8777-ECACC286915C}" presName="rootComposite" presStyleCnt="0">
        <dgm:presLayoutVars/>
      </dgm:prSet>
      <dgm:spPr/>
    </dgm:pt>
    <dgm:pt modelId="{7F8FB38E-66CB-4E15-A12C-EBCA568230F4}" type="pres">
      <dgm:prSet presAssocID="{8447B6FF-8303-4EA4-8777-ECACC286915C}" presName="rootText" presStyleLbl="node0" presStyleIdx="0" presStyleCnt="1" custScaleY="391228" custLinFactNeighborX="6514" custLinFactNeighborY="4386">
        <dgm:presLayoutVars>
          <dgm:chMax/>
          <dgm:chPref val="4"/>
        </dgm:presLayoutVars>
      </dgm:prSet>
      <dgm:spPr/>
    </dgm:pt>
    <dgm:pt modelId="{0E84C52A-B99A-4FC0-9A2D-FE63131FD2F1}" type="pres">
      <dgm:prSet presAssocID="{8447B6FF-8303-4EA4-8777-ECACC286915C}" presName="childShape" presStyleCnt="0">
        <dgm:presLayoutVars>
          <dgm:chMax val="0"/>
          <dgm:chPref val="0"/>
        </dgm:presLayoutVars>
      </dgm:prSet>
      <dgm:spPr/>
    </dgm:pt>
  </dgm:ptLst>
  <dgm:cxnLst>
    <dgm:cxn modelId="{12501D4D-8615-4B6C-BC60-B9E9D8C6EE1C}" type="presOf" srcId="{AF2D9BC0-DFEB-4ADC-BC53-81346276B171}" destId="{5E86CD98-869E-479F-B8B9-DB98B84BE2D1}" srcOrd="0" destOrd="0" presId="urn:microsoft.com/office/officeart/2008/layout/PictureAccentList"/>
    <dgm:cxn modelId="{4CF837DB-4464-4B6D-A009-C11801B30D8D}" srcId="{AF2D9BC0-DFEB-4ADC-BC53-81346276B171}" destId="{8447B6FF-8303-4EA4-8777-ECACC286915C}" srcOrd="0" destOrd="0" parTransId="{CABFB6C8-2702-4BD2-B171-0E1386576F81}" sibTransId="{FABB116D-971D-450F-AB41-A251676B9494}"/>
    <dgm:cxn modelId="{90A18E54-F049-44B9-80EC-83DFC155CD39}" type="presOf" srcId="{8447B6FF-8303-4EA4-8777-ECACC286915C}" destId="{7F8FB38E-66CB-4E15-A12C-EBCA568230F4}" srcOrd="0" destOrd="0" presId="urn:microsoft.com/office/officeart/2008/layout/PictureAccentList"/>
    <dgm:cxn modelId="{1A23F019-450F-419F-BEB5-3FE142575C7C}" type="presParOf" srcId="{5E86CD98-869E-479F-B8B9-DB98B84BE2D1}" destId="{420BFC03-8F8F-449D-9B4B-1A58A687236C}" srcOrd="0" destOrd="0" presId="urn:microsoft.com/office/officeart/2008/layout/PictureAccentList"/>
    <dgm:cxn modelId="{4185C48A-C9C1-4F68-AB51-96668B28E604}" type="presParOf" srcId="{420BFC03-8F8F-449D-9B4B-1A58A687236C}" destId="{FDDB64BF-1416-48B6-B001-D6A65A9EA58C}" srcOrd="0" destOrd="0" presId="urn:microsoft.com/office/officeart/2008/layout/PictureAccentList"/>
    <dgm:cxn modelId="{DD26D420-2319-4850-AD34-6A7566B82A6A}" type="presParOf" srcId="{FDDB64BF-1416-48B6-B001-D6A65A9EA58C}" destId="{7F8FB38E-66CB-4E15-A12C-EBCA568230F4}" srcOrd="0" destOrd="0" presId="urn:microsoft.com/office/officeart/2008/layout/PictureAccentList"/>
    <dgm:cxn modelId="{BACD2CF5-A896-4046-8068-4969403705EA}" type="presParOf" srcId="{420BFC03-8F8F-449D-9B4B-1A58A687236C}" destId="{0E84C52A-B99A-4FC0-9A2D-FE63131FD2F1}" srcOrd="1" destOrd="0" presId="urn:microsoft.com/office/officeart/2008/layout/Picture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BCE3EC5-A981-40B0-A681-4579F76F064C}"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n-US"/>
        </a:p>
      </dgm:t>
    </dgm:pt>
    <dgm:pt modelId="{3387B54C-D063-4623-A040-445D6A071822}">
      <dgm:prSet phldrT="[Text]">
        <dgm:style>
          <a:lnRef idx="0">
            <a:schemeClr val="accent2"/>
          </a:lnRef>
          <a:fillRef idx="3">
            <a:schemeClr val="accent2"/>
          </a:fillRef>
          <a:effectRef idx="3">
            <a:schemeClr val="accent2"/>
          </a:effectRef>
          <a:fontRef idx="minor">
            <a:schemeClr val="lt1"/>
          </a:fontRef>
        </dgm:style>
      </dgm:prSet>
      <dgm:spPr/>
      <dgm:t>
        <a:bodyPr/>
        <a:lstStyle/>
        <a:p>
          <a:pPr algn="ctr"/>
          <a:r>
            <a:rPr lang="en-US" dirty="0"/>
            <a:t>Authoring Phase</a:t>
          </a:r>
        </a:p>
      </dgm:t>
    </dgm:pt>
    <dgm:pt modelId="{AA868487-CC67-472D-9410-DD3DA2B470F5}" type="parTrans" cxnId="{781D5CC6-4D23-468E-A91F-266E6AAE804E}">
      <dgm:prSet/>
      <dgm:spPr/>
      <dgm:t>
        <a:bodyPr/>
        <a:lstStyle/>
        <a:p>
          <a:endParaRPr lang="en-US"/>
        </a:p>
      </dgm:t>
    </dgm:pt>
    <dgm:pt modelId="{C7912DB8-CB1E-47F2-AC25-E2B0327C622F}" type="sibTrans" cxnId="{781D5CC6-4D23-468E-A91F-266E6AAE804E}">
      <dgm:prSet/>
      <dgm:spPr/>
      <dgm:t>
        <a:bodyPr/>
        <a:lstStyle/>
        <a:p>
          <a:endParaRPr lang="en-US"/>
        </a:p>
      </dgm:t>
    </dgm:pt>
    <dgm:pt modelId="{3AEC804A-DEDA-4436-805B-324CE4AAD27A}">
      <dgm:prSet phldrT="[Text]"/>
      <dgm:spPr/>
      <dgm:t>
        <a:bodyPr/>
        <a:lstStyle/>
        <a:p>
          <a:pPr algn="ctr"/>
          <a:r>
            <a:rPr lang="en-US" b="1" dirty="0"/>
            <a:t>Staging Phase</a:t>
          </a:r>
        </a:p>
      </dgm:t>
    </dgm:pt>
    <dgm:pt modelId="{92DCD533-DA39-40D6-B612-D3002877243F}" type="parTrans" cxnId="{EE87B701-CD36-471D-A506-DA1016EE0D34}">
      <dgm:prSet/>
      <dgm:spPr/>
      <dgm:t>
        <a:bodyPr/>
        <a:lstStyle/>
        <a:p>
          <a:endParaRPr lang="en-US"/>
        </a:p>
      </dgm:t>
    </dgm:pt>
    <dgm:pt modelId="{42879FF1-BF98-43A9-B3B7-775A75C38161}" type="sibTrans" cxnId="{EE87B701-CD36-471D-A506-DA1016EE0D34}">
      <dgm:prSet/>
      <dgm:spPr/>
      <dgm:t>
        <a:bodyPr/>
        <a:lstStyle/>
        <a:p>
          <a:endParaRPr lang="en-US"/>
        </a:p>
      </dgm:t>
    </dgm:pt>
    <dgm:pt modelId="{60F573F1-4B7C-4A00-AFB1-872015BE0DC7}">
      <dgm:prSet phldrT="[Text]"/>
      <dgm:spPr/>
      <dgm:t>
        <a:bodyPr/>
        <a:lstStyle/>
        <a:p>
          <a:pPr algn="ctr"/>
          <a:endParaRPr lang="en-US" dirty="0"/>
        </a:p>
      </dgm:t>
    </dgm:pt>
    <dgm:pt modelId="{F8EFDBD6-A7F4-4638-98F9-03D2BBB7F6CA}" type="parTrans" cxnId="{BA907D8F-9BBC-4647-ABF0-DB9A1EFBC332}">
      <dgm:prSet/>
      <dgm:spPr/>
      <dgm:t>
        <a:bodyPr/>
        <a:lstStyle/>
        <a:p>
          <a:endParaRPr lang="en-US"/>
        </a:p>
      </dgm:t>
    </dgm:pt>
    <dgm:pt modelId="{592EF796-C206-4D35-B7E4-02E30BC0BD95}" type="sibTrans" cxnId="{BA907D8F-9BBC-4647-ABF0-DB9A1EFBC332}">
      <dgm:prSet/>
      <dgm:spPr/>
      <dgm:t>
        <a:bodyPr/>
        <a:lstStyle/>
        <a:p>
          <a:endParaRPr lang="en-US"/>
        </a:p>
      </dgm:t>
    </dgm:pt>
    <dgm:pt modelId="{77557CCE-A362-42A6-B256-76D55F64D3F3}" type="pres">
      <dgm:prSet presAssocID="{ABCE3EC5-A981-40B0-A681-4579F76F064C}" presName="outerComposite" presStyleCnt="0">
        <dgm:presLayoutVars>
          <dgm:chMax val="5"/>
          <dgm:dir/>
          <dgm:resizeHandles val="exact"/>
        </dgm:presLayoutVars>
      </dgm:prSet>
      <dgm:spPr/>
    </dgm:pt>
    <dgm:pt modelId="{C38460AD-28A6-436F-B596-1329BAEDC6B8}" type="pres">
      <dgm:prSet presAssocID="{ABCE3EC5-A981-40B0-A681-4579F76F064C}" presName="dummyMaxCanvas" presStyleCnt="0">
        <dgm:presLayoutVars/>
      </dgm:prSet>
      <dgm:spPr/>
    </dgm:pt>
    <dgm:pt modelId="{3CAC71CA-D148-44C6-8C39-B48499224700}" type="pres">
      <dgm:prSet presAssocID="{ABCE3EC5-A981-40B0-A681-4579F76F064C}" presName="ThreeNodes_1" presStyleLbl="node1" presStyleIdx="0" presStyleCnt="3">
        <dgm:presLayoutVars>
          <dgm:bulletEnabled val="1"/>
        </dgm:presLayoutVars>
      </dgm:prSet>
      <dgm:spPr/>
    </dgm:pt>
    <dgm:pt modelId="{CF662B9D-0F56-472D-9D70-98FAF0F7C60C}" type="pres">
      <dgm:prSet presAssocID="{ABCE3EC5-A981-40B0-A681-4579F76F064C}" presName="ThreeNodes_2" presStyleLbl="node1" presStyleIdx="1" presStyleCnt="3">
        <dgm:presLayoutVars>
          <dgm:bulletEnabled val="1"/>
        </dgm:presLayoutVars>
      </dgm:prSet>
      <dgm:spPr/>
    </dgm:pt>
    <dgm:pt modelId="{50999E8E-3EF2-4CC3-913B-8D8F0ECA98C6}" type="pres">
      <dgm:prSet presAssocID="{ABCE3EC5-A981-40B0-A681-4579F76F064C}" presName="ThreeNodes_3" presStyleLbl="node1" presStyleIdx="2" presStyleCnt="3">
        <dgm:presLayoutVars>
          <dgm:bulletEnabled val="1"/>
        </dgm:presLayoutVars>
      </dgm:prSet>
      <dgm:spPr/>
    </dgm:pt>
    <dgm:pt modelId="{48516E94-81EF-42A2-A7A1-E2181D5BC1C3}" type="pres">
      <dgm:prSet presAssocID="{ABCE3EC5-A981-40B0-A681-4579F76F064C}" presName="ThreeConn_1-2" presStyleLbl="fgAccFollowNode1" presStyleIdx="0" presStyleCnt="2">
        <dgm:presLayoutVars>
          <dgm:bulletEnabled val="1"/>
        </dgm:presLayoutVars>
      </dgm:prSet>
      <dgm:spPr/>
    </dgm:pt>
    <dgm:pt modelId="{BCF1C8E6-BDEC-4A14-AF13-FD9A4B285EB4}" type="pres">
      <dgm:prSet presAssocID="{ABCE3EC5-A981-40B0-A681-4579F76F064C}" presName="ThreeConn_2-3" presStyleLbl="fgAccFollowNode1" presStyleIdx="1" presStyleCnt="2">
        <dgm:presLayoutVars>
          <dgm:bulletEnabled val="1"/>
        </dgm:presLayoutVars>
      </dgm:prSet>
      <dgm:spPr/>
    </dgm:pt>
    <dgm:pt modelId="{07FD27B1-0F56-4472-A6F5-A90ACDEA22DC}" type="pres">
      <dgm:prSet presAssocID="{ABCE3EC5-A981-40B0-A681-4579F76F064C}" presName="ThreeNodes_1_text" presStyleLbl="node1" presStyleIdx="2" presStyleCnt="3">
        <dgm:presLayoutVars>
          <dgm:bulletEnabled val="1"/>
        </dgm:presLayoutVars>
      </dgm:prSet>
      <dgm:spPr/>
    </dgm:pt>
    <dgm:pt modelId="{9FC176EA-3158-4724-A4F4-E0198AA00905}" type="pres">
      <dgm:prSet presAssocID="{ABCE3EC5-A981-40B0-A681-4579F76F064C}" presName="ThreeNodes_2_text" presStyleLbl="node1" presStyleIdx="2" presStyleCnt="3">
        <dgm:presLayoutVars>
          <dgm:bulletEnabled val="1"/>
        </dgm:presLayoutVars>
      </dgm:prSet>
      <dgm:spPr/>
    </dgm:pt>
    <dgm:pt modelId="{83462B0C-001A-4580-BE44-5CA846A626B7}" type="pres">
      <dgm:prSet presAssocID="{ABCE3EC5-A981-40B0-A681-4579F76F064C}" presName="ThreeNodes_3_text" presStyleLbl="node1" presStyleIdx="2" presStyleCnt="3">
        <dgm:presLayoutVars>
          <dgm:bulletEnabled val="1"/>
        </dgm:presLayoutVars>
      </dgm:prSet>
      <dgm:spPr/>
    </dgm:pt>
  </dgm:ptLst>
  <dgm:cxnLst>
    <dgm:cxn modelId="{459C1341-3B57-4B33-BD92-02BBFEDC8C90}" type="presOf" srcId="{3387B54C-D063-4623-A040-445D6A071822}" destId="{3CAC71CA-D148-44C6-8C39-B48499224700}" srcOrd="0" destOrd="0" presId="urn:microsoft.com/office/officeart/2005/8/layout/vProcess5"/>
    <dgm:cxn modelId="{BA907D8F-9BBC-4647-ABF0-DB9A1EFBC332}" srcId="{ABCE3EC5-A981-40B0-A681-4579F76F064C}" destId="{60F573F1-4B7C-4A00-AFB1-872015BE0DC7}" srcOrd="2" destOrd="0" parTransId="{F8EFDBD6-A7F4-4638-98F9-03D2BBB7F6CA}" sibTransId="{592EF796-C206-4D35-B7E4-02E30BC0BD95}"/>
    <dgm:cxn modelId="{C73CAAF6-A621-4821-828F-34ED3BE73510}" type="presOf" srcId="{60F573F1-4B7C-4A00-AFB1-872015BE0DC7}" destId="{50999E8E-3EF2-4CC3-913B-8D8F0ECA98C6}" srcOrd="0" destOrd="0" presId="urn:microsoft.com/office/officeart/2005/8/layout/vProcess5"/>
    <dgm:cxn modelId="{2EA9E680-A007-4845-9E45-5CB90B41DF36}" type="presOf" srcId="{C7912DB8-CB1E-47F2-AC25-E2B0327C622F}" destId="{48516E94-81EF-42A2-A7A1-E2181D5BC1C3}" srcOrd="0" destOrd="0" presId="urn:microsoft.com/office/officeart/2005/8/layout/vProcess5"/>
    <dgm:cxn modelId="{357131E0-DBD4-4CAC-8C31-329E8B9E5AA9}" type="presOf" srcId="{3AEC804A-DEDA-4436-805B-324CE4AAD27A}" destId="{9FC176EA-3158-4724-A4F4-E0198AA00905}" srcOrd="1" destOrd="0" presId="urn:microsoft.com/office/officeart/2005/8/layout/vProcess5"/>
    <dgm:cxn modelId="{E7263EA9-C4C0-4BFA-8059-A733CE19CB76}" type="presOf" srcId="{ABCE3EC5-A981-40B0-A681-4579F76F064C}" destId="{77557CCE-A362-42A6-B256-76D55F64D3F3}" srcOrd="0" destOrd="0" presId="urn:microsoft.com/office/officeart/2005/8/layout/vProcess5"/>
    <dgm:cxn modelId="{9186DC10-347D-4134-9E22-5496D190CD62}" type="presOf" srcId="{3AEC804A-DEDA-4436-805B-324CE4AAD27A}" destId="{CF662B9D-0F56-472D-9D70-98FAF0F7C60C}" srcOrd="0" destOrd="0" presId="urn:microsoft.com/office/officeart/2005/8/layout/vProcess5"/>
    <dgm:cxn modelId="{3D05429B-0EF4-4360-82E2-E2D879612E52}" type="presOf" srcId="{3387B54C-D063-4623-A040-445D6A071822}" destId="{07FD27B1-0F56-4472-A6F5-A90ACDEA22DC}" srcOrd="1" destOrd="0" presId="urn:microsoft.com/office/officeart/2005/8/layout/vProcess5"/>
    <dgm:cxn modelId="{781D5CC6-4D23-468E-A91F-266E6AAE804E}" srcId="{ABCE3EC5-A981-40B0-A681-4579F76F064C}" destId="{3387B54C-D063-4623-A040-445D6A071822}" srcOrd="0" destOrd="0" parTransId="{AA868487-CC67-472D-9410-DD3DA2B470F5}" sibTransId="{C7912DB8-CB1E-47F2-AC25-E2B0327C622F}"/>
    <dgm:cxn modelId="{EE87B701-CD36-471D-A506-DA1016EE0D34}" srcId="{ABCE3EC5-A981-40B0-A681-4579F76F064C}" destId="{3AEC804A-DEDA-4436-805B-324CE4AAD27A}" srcOrd="1" destOrd="0" parTransId="{92DCD533-DA39-40D6-B612-D3002877243F}" sibTransId="{42879FF1-BF98-43A9-B3B7-775A75C38161}"/>
    <dgm:cxn modelId="{B3160767-1E2F-4FE3-B9ED-014EB2742FC2}" type="presOf" srcId="{42879FF1-BF98-43A9-B3B7-775A75C38161}" destId="{BCF1C8E6-BDEC-4A14-AF13-FD9A4B285EB4}" srcOrd="0" destOrd="0" presId="urn:microsoft.com/office/officeart/2005/8/layout/vProcess5"/>
    <dgm:cxn modelId="{BC174F69-CFCA-46ED-B5AE-8BC72A13A897}" type="presOf" srcId="{60F573F1-4B7C-4A00-AFB1-872015BE0DC7}" destId="{83462B0C-001A-4580-BE44-5CA846A626B7}" srcOrd="1" destOrd="0" presId="urn:microsoft.com/office/officeart/2005/8/layout/vProcess5"/>
    <dgm:cxn modelId="{8EEA482D-CD65-4BDA-9D95-11D4780F0487}" type="presParOf" srcId="{77557CCE-A362-42A6-B256-76D55F64D3F3}" destId="{C38460AD-28A6-436F-B596-1329BAEDC6B8}" srcOrd="0" destOrd="0" presId="urn:microsoft.com/office/officeart/2005/8/layout/vProcess5"/>
    <dgm:cxn modelId="{8E31330C-5541-4903-9834-7CA099EC7C9A}" type="presParOf" srcId="{77557CCE-A362-42A6-B256-76D55F64D3F3}" destId="{3CAC71CA-D148-44C6-8C39-B48499224700}" srcOrd="1" destOrd="0" presId="urn:microsoft.com/office/officeart/2005/8/layout/vProcess5"/>
    <dgm:cxn modelId="{6C82F379-FABD-4329-B749-722B1A4765CA}" type="presParOf" srcId="{77557CCE-A362-42A6-B256-76D55F64D3F3}" destId="{CF662B9D-0F56-472D-9D70-98FAF0F7C60C}" srcOrd="2" destOrd="0" presId="urn:microsoft.com/office/officeart/2005/8/layout/vProcess5"/>
    <dgm:cxn modelId="{A36295DC-D1D5-4659-A45F-2D5E6FEF57D7}" type="presParOf" srcId="{77557CCE-A362-42A6-B256-76D55F64D3F3}" destId="{50999E8E-3EF2-4CC3-913B-8D8F0ECA98C6}" srcOrd="3" destOrd="0" presId="urn:microsoft.com/office/officeart/2005/8/layout/vProcess5"/>
    <dgm:cxn modelId="{60C46933-6B1C-47C7-BA6A-9995647D677F}" type="presParOf" srcId="{77557CCE-A362-42A6-B256-76D55F64D3F3}" destId="{48516E94-81EF-42A2-A7A1-E2181D5BC1C3}" srcOrd="4" destOrd="0" presId="urn:microsoft.com/office/officeart/2005/8/layout/vProcess5"/>
    <dgm:cxn modelId="{76279592-A958-417E-B387-48CF6B6EA8B6}" type="presParOf" srcId="{77557CCE-A362-42A6-B256-76D55F64D3F3}" destId="{BCF1C8E6-BDEC-4A14-AF13-FD9A4B285EB4}" srcOrd="5" destOrd="0" presId="urn:microsoft.com/office/officeart/2005/8/layout/vProcess5"/>
    <dgm:cxn modelId="{59E9B37F-9F0E-44C7-9DED-EC0E8DCB5929}" type="presParOf" srcId="{77557CCE-A362-42A6-B256-76D55F64D3F3}" destId="{07FD27B1-0F56-4472-A6F5-A90ACDEA22DC}" srcOrd="6" destOrd="0" presId="urn:microsoft.com/office/officeart/2005/8/layout/vProcess5"/>
    <dgm:cxn modelId="{728DD9BF-6765-49C4-9852-A9F9D1FCBAC6}" type="presParOf" srcId="{77557CCE-A362-42A6-B256-76D55F64D3F3}" destId="{9FC176EA-3158-4724-A4F4-E0198AA00905}" srcOrd="7" destOrd="0" presId="urn:microsoft.com/office/officeart/2005/8/layout/vProcess5"/>
    <dgm:cxn modelId="{0851B99F-773E-4A26-94F3-F157534BC5FC}" type="presParOf" srcId="{77557CCE-A362-42A6-B256-76D55F64D3F3}" destId="{83462B0C-001A-4580-BE44-5CA846A626B7}"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9C9C3-A82A-44AA-8892-3B8997DA5B24}"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en-US"/>
        </a:p>
      </dgm:t>
    </dgm:pt>
    <dgm:pt modelId="{9134FB4E-923C-4215-9C67-003CEB8CB1D1}">
      <dgm:prSet phldrT="[Text]" custT="1"/>
      <dgm:spPr/>
      <dgm:t>
        <a:bodyPr/>
        <a:lstStyle/>
        <a:p>
          <a:r>
            <a:rPr lang="en-US" sz="2000" dirty="0"/>
            <a:t>Servers</a:t>
          </a:r>
        </a:p>
      </dgm:t>
    </dgm:pt>
    <dgm:pt modelId="{BD78ED05-8847-41F8-9261-F0B38D7A4A01}" type="parTrans" cxnId="{B531AFA5-8240-4443-B03A-39C1EE18B45B}">
      <dgm:prSet/>
      <dgm:spPr/>
      <dgm:t>
        <a:bodyPr/>
        <a:lstStyle/>
        <a:p>
          <a:endParaRPr lang="en-US"/>
        </a:p>
      </dgm:t>
    </dgm:pt>
    <dgm:pt modelId="{2539FA90-9160-41A8-8A2C-72FBC809488A}" type="sibTrans" cxnId="{B531AFA5-8240-4443-B03A-39C1EE18B45B}">
      <dgm:prSet/>
      <dgm:spPr/>
      <dgm:t>
        <a:bodyPr/>
        <a:lstStyle/>
        <a:p>
          <a:endParaRPr lang="en-US"/>
        </a:p>
      </dgm:t>
    </dgm:pt>
    <dgm:pt modelId="{6D7F4321-E5BE-4DD6-99B7-8018D330D349}">
      <dgm:prSet phldrT="[Text]" custT="1"/>
      <dgm:spPr/>
      <dgm:t>
        <a:bodyPr/>
        <a:lstStyle/>
        <a:p>
          <a:r>
            <a:rPr lang="en-US" sz="2000" dirty="0"/>
            <a:t>Windows/Linux  etc.</a:t>
          </a:r>
        </a:p>
      </dgm:t>
    </dgm:pt>
    <dgm:pt modelId="{E7062664-5E47-45E6-BA04-DE061E506862}" type="parTrans" cxnId="{7616BF47-D566-4119-896B-5DAD8691EAF6}">
      <dgm:prSet/>
      <dgm:spPr/>
      <dgm:t>
        <a:bodyPr/>
        <a:lstStyle/>
        <a:p>
          <a:endParaRPr lang="en-US"/>
        </a:p>
      </dgm:t>
    </dgm:pt>
    <dgm:pt modelId="{F625D7F3-2010-4AA4-B44A-50C42520ACC5}" type="sibTrans" cxnId="{7616BF47-D566-4119-896B-5DAD8691EAF6}">
      <dgm:prSet/>
      <dgm:spPr/>
      <dgm:t>
        <a:bodyPr/>
        <a:lstStyle/>
        <a:p>
          <a:endParaRPr lang="en-US"/>
        </a:p>
      </dgm:t>
    </dgm:pt>
    <dgm:pt modelId="{9D469FAE-614F-4D65-8522-493BFCFBDD63}">
      <dgm:prSet phldrT="[Text]" custT="1"/>
      <dgm:spPr/>
      <dgm:t>
        <a:bodyPr/>
        <a:lstStyle/>
        <a:p>
          <a:r>
            <a:rPr lang="en-US" sz="2000" dirty="0"/>
            <a:t>Clients</a:t>
          </a:r>
        </a:p>
      </dgm:t>
    </dgm:pt>
    <dgm:pt modelId="{1CFAB4CC-0242-4214-9541-AA1F9807913F}" type="parTrans" cxnId="{25904377-99EB-4A20-8BE2-F8AA8B6BE59B}">
      <dgm:prSet/>
      <dgm:spPr/>
      <dgm:t>
        <a:bodyPr/>
        <a:lstStyle/>
        <a:p>
          <a:endParaRPr lang="en-US"/>
        </a:p>
      </dgm:t>
    </dgm:pt>
    <dgm:pt modelId="{3612036B-5516-4862-BAFF-A6745B821F81}" type="sibTrans" cxnId="{25904377-99EB-4A20-8BE2-F8AA8B6BE59B}">
      <dgm:prSet/>
      <dgm:spPr/>
      <dgm:t>
        <a:bodyPr/>
        <a:lstStyle/>
        <a:p>
          <a:endParaRPr lang="en-US"/>
        </a:p>
      </dgm:t>
    </dgm:pt>
    <dgm:pt modelId="{C1015D94-0E38-41AC-B159-1A684811CCED}">
      <dgm:prSet phldrT="[Text]" custT="1"/>
      <dgm:spPr/>
      <dgm:t>
        <a:bodyPr/>
        <a:lstStyle/>
        <a:p>
          <a:r>
            <a:rPr lang="en-US" sz="2000" dirty="0"/>
            <a:t>Windows/</a:t>
          </a:r>
          <a:r>
            <a:rPr lang="en-US" sz="2000" dirty="0" err="1"/>
            <a:t>iOS</a:t>
          </a:r>
          <a:r>
            <a:rPr lang="en-US" sz="2000" dirty="0"/>
            <a:t> </a:t>
          </a:r>
          <a:r>
            <a:rPr lang="en-US" sz="2000" dirty="0" err="1"/>
            <a:t>etc</a:t>
          </a:r>
          <a:endParaRPr lang="en-US" sz="2000" dirty="0"/>
        </a:p>
      </dgm:t>
    </dgm:pt>
    <dgm:pt modelId="{831C0C85-72B9-4841-B9FC-3ED51A21414F}" type="parTrans" cxnId="{7692B9E8-C272-48DF-989B-D7CBF382E987}">
      <dgm:prSet/>
      <dgm:spPr/>
      <dgm:t>
        <a:bodyPr/>
        <a:lstStyle/>
        <a:p>
          <a:endParaRPr lang="en-US"/>
        </a:p>
      </dgm:t>
    </dgm:pt>
    <dgm:pt modelId="{24B4B642-1E71-400E-90F0-6EE259C2F7D8}" type="sibTrans" cxnId="{7692B9E8-C272-48DF-989B-D7CBF382E987}">
      <dgm:prSet/>
      <dgm:spPr/>
      <dgm:t>
        <a:bodyPr/>
        <a:lstStyle/>
        <a:p>
          <a:endParaRPr lang="en-US"/>
        </a:p>
      </dgm:t>
    </dgm:pt>
    <dgm:pt modelId="{3204C72D-0F0A-4A4B-B8CE-1015D4F974E2}">
      <dgm:prSet phldrT="[Text]" custT="1"/>
      <dgm:spPr/>
      <dgm:t>
        <a:bodyPr/>
        <a:lstStyle/>
        <a:p>
          <a:r>
            <a:rPr lang="en-US" sz="2000" dirty="0"/>
            <a:t>Form Factors</a:t>
          </a:r>
        </a:p>
      </dgm:t>
    </dgm:pt>
    <dgm:pt modelId="{2008CF03-7870-4F72-A168-CB1FDB4AC299}" type="parTrans" cxnId="{181E253D-3BB4-4DC1-9BD0-74F65A653BF7}">
      <dgm:prSet/>
      <dgm:spPr/>
      <dgm:t>
        <a:bodyPr/>
        <a:lstStyle/>
        <a:p>
          <a:endParaRPr lang="en-US"/>
        </a:p>
      </dgm:t>
    </dgm:pt>
    <dgm:pt modelId="{948B3895-285C-4FB2-BECB-970C7BC2DD47}" type="sibTrans" cxnId="{181E253D-3BB4-4DC1-9BD0-74F65A653BF7}">
      <dgm:prSet/>
      <dgm:spPr/>
      <dgm:t>
        <a:bodyPr/>
        <a:lstStyle/>
        <a:p>
          <a:endParaRPr lang="en-US"/>
        </a:p>
      </dgm:t>
    </dgm:pt>
    <dgm:pt modelId="{82AD369B-E544-4A95-A07D-34BD22308E16}">
      <dgm:prSet phldrT="[Text]" custT="1"/>
      <dgm:spPr/>
      <dgm:t>
        <a:bodyPr/>
        <a:lstStyle/>
        <a:p>
          <a:r>
            <a:rPr lang="en-US" sz="2000" dirty="0"/>
            <a:t>PC/Servers/Tablet/Phones etc.</a:t>
          </a:r>
        </a:p>
      </dgm:t>
    </dgm:pt>
    <dgm:pt modelId="{9F0146C2-61E3-46C6-9F2C-C04ADF74D385}" type="parTrans" cxnId="{4748132A-382A-4CC9-B6B0-0898188C3FD7}">
      <dgm:prSet/>
      <dgm:spPr/>
      <dgm:t>
        <a:bodyPr/>
        <a:lstStyle/>
        <a:p>
          <a:endParaRPr lang="en-US"/>
        </a:p>
      </dgm:t>
    </dgm:pt>
    <dgm:pt modelId="{6DCFBFA8-A4CE-473A-A6B5-E55CFA80858E}" type="sibTrans" cxnId="{4748132A-382A-4CC9-B6B0-0898188C3FD7}">
      <dgm:prSet/>
      <dgm:spPr/>
      <dgm:t>
        <a:bodyPr/>
        <a:lstStyle/>
        <a:p>
          <a:endParaRPr lang="en-US"/>
        </a:p>
      </dgm:t>
    </dgm:pt>
    <dgm:pt modelId="{5FC7A7EE-2944-492F-BD5A-DF2296B275A3}" type="pres">
      <dgm:prSet presAssocID="{7329C9C3-A82A-44AA-8892-3B8997DA5B24}" presName="Name0" presStyleCnt="0">
        <dgm:presLayoutVars>
          <dgm:dir/>
          <dgm:animLvl val="lvl"/>
          <dgm:resizeHandles val="exact"/>
        </dgm:presLayoutVars>
      </dgm:prSet>
      <dgm:spPr/>
    </dgm:pt>
    <dgm:pt modelId="{74EC58FE-1B8C-4D58-A66C-990F0DB74B02}" type="pres">
      <dgm:prSet presAssocID="{9134FB4E-923C-4215-9C67-003CEB8CB1D1}" presName="linNode" presStyleCnt="0"/>
      <dgm:spPr/>
    </dgm:pt>
    <dgm:pt modelId="{0C6F2031-EEBC-4445-BC54-3E3040F6E320}" type="pres">
      <dgm:prSet presAssocID="{9134FB4E-923C-4215-9C67-003CEB8CB1D1}" presName="parentText" presStyleLbl="node1" presStyleIdx="0" presStyleCnt="3">
        <dgm:presLayoutVars>
          <dgm:chMax val="1"/>
          <dgm:bulletEnabled val="1"/>
        </dgm:presLayoutVars>
      </dgm:prSet>
      <dgm:spPr/>
    </dgm:pt>
    <dgm:pt modelId="{326C52A5-B04A-45CD-A898-DAC5FDE753D2}" type="pres">
      <dgm:prSet presAssocID="{9134FB4E-923C-4215-9C67-003CEB8CB1D1}" presName="descendantText" presStyleLbl="alignAccFollowNode1" presStyleIdx="0" presStyleCnt="3">
        <dgm:presLayoutVars>
          <dgm:bulletEnabled val="1"/>
        </dgm:presLayoutVars>
      </dgm:prSet>
      <dgm:spPr/>
    </dgm:pt>
    <dgm:pt modelId="{A28CE887-6BF5-4D3A-8957-51F753A750F1}" type="pres">
      <dgm:prSet presAssocID="{2539FA90-9160-41A8-8A2C-72FBC809488A}" presName="sp" presStyleCnt="0"/>
      <dgm:spPr/>
    </dgm:pt>
    <dgm:pt modelId="{20E9396A-174E-4585-A68A-E0551088FC19}" type="pres">
      <dgm:prSet presAssocID="{9D469FAE-614F-4D65-8522-493BFCFBDD63}" presName="linNode" presStyleCnt="0"/>
      <dgm:spPr/>
    </dgm:pt>
    <dgm:pt modelId="{1E473CC3-4723-454E-934C-FA89E5CB81DD}" type="pres">
      <dgm:prSet presAssocID="{9D469FAE-614F-4D65-8522-493BFCFBDD63}" presName="parentText" presStyleLbl="node1" presStyleIdx="1" presStyleCnt="3">
        <dgm:presLayoutVars>
          <dgm:chMax val="1"/>
          <dgm:bulletEnabled val="1"/>
        </dgm:presLayoutVars>
      </dgm:prSet>
      <dgm:spPr/>
    </dgm:pt>
    <dgm:pt modelId="{05438846-31D7-4F0B-9FC9-B301B2BBFAF4}" type="pres">
      <dgm:prSet presAssocID="{9D469FAE-614F-4D65-8522-493BFCFBDD63}" presName="descendantText" presStyleLbl="alignAccFollowNode1" presStyleIdx="1" presStyleCnt="3">
        <dgm:presLayoutVars>
          <dgm:bulletEnabled val="1"/>
        </dgm:presLayoutVars>
      </dgm:prSet>
      <dgm:spPr/>
    </dgm:pt>
    <dgm:pt modelId="{64290BCD-24CD-4C07-940B-410CC1131A0B}" type="pres">
      <dgm:prSet presAssocID="{3612036B-5516-4862-BAFF-A6745B821F81}" presName="sp" presStyleCnt="0"/>
      <dgm:spPr/>
    </dgm:pt>
    <dgm:pt modelId="{12D0D3A9-C69C-4A58-8517-65CFD316A7EB}" type="pres">
      <dgm:prSet presAssocID="{3204C72D-0F0A-4A4B-B8CE-1015D4F974E2}" presName="linNode" presStyleCnt="0"/>
      <dgm:spPr/>
    </dgm:pt>
    <dgm:pt modelId="{8963B8B6-5973-4389-A3CD-AB5D0D004630}" type="pres">
      <dgm:prSet presAssocID="{3204C72D-0F0A-4A4B-B8CE-1015D4F974E2}" presName="parentText" presStyleLbl="node1" presStyleIdx="2" presStyleCnt="3">
        <dgm:presLayoutVars>
          <dgm:chMax val="1"/>
          <dgm:bulletEnabled val="1"/>
        </dgm:presLayoutVars>
      </dgm:prSet>
      <dgm:spPr/>
    </dgm:pt>
    <dgm:pt modelId="{F7840FA5-06E8-4E33-A0CF-5A1A00C86416}" type="pres">
      <dgm:prSet presAssocID="{3204C72D-0F0A-4A4B-B8CE-1015D4F974E2}" presName="descendantText" presStyleLbl="alignAccFollowNode1" presStyleIdx="2" presStyleCnt="3">
        <dgm:presLayoutVars>
          <dgm:bulletEnabled val="1"/>
        </dgm:presLayoutVars>
      </dgm:prSet>
      <dgm:spPr/>
    </dgm:pt>
  </dgm:ptLst>
  <dgm:cxnLst>
    <dgm:cxn modelId="{63209058-68CE-4917-9D23-B9478ACFD65F}" type="presOf" srcId="{C1015D94-0E38-41AC-B159-1A684811CCED}" destId="{05438846-31D7-4F0B-9FC9-B301B2BBFAF4}" srcOrd="0" destOrd="0" presId="urn:microsoft.com/office/officeart/2005/8/layout/vList5"/>
    <dgm:cxn modelId="{181E253D-3BB4-4DC1-9BD0-74F65A653BF7}" srcId="{7329C9C3-A82A-44AA-8892-3B8997DA5B24}" destId="{3204C72D-0F0A-4A4B-B8CE-1015D4F974E2}" srcOrd="2" destOrd="0" parTransId="{2008CF03-7870-4F72-A168-CB1FDB4AC299}" sibTransId="{948B3895-285C-4FB2-BECB-970C7BC2DD47}"/>
    <dgm:cxn modelId="{4748132A-382A-4CC9-B6B0-0898188C3FD7}" srcId="{3204C72D-0F0A-4A4B-B8CE-1015D4F974E2}" destId="{82AD369B-E544-4A95-A07D-34BD22308E16}" srcOrd="0" destOrd="0" parTransId="{9F0146C2-61E3-46C6-9F2C-C04ADF74D385}" sibTransId="{6DCFBFA8-A4CE-473A-A6B5-E55CFA80858E}"/>
    <dgm:cxn modelId="{25904377-99EB-4A20-8BE2-F8AA8B6BE59B}" srcId="{7329C9C3-A82A-44AA-8892-3B8997DA5B24}" destId="{9D469FAE-614F-4D65-8522-493BFCFBDD63}" srcOrd="1" destOrd="0" parTransId="{1CFAB4CC-0242-4214-9541-AA1F9807913F}" sibTransId="{3612036B-5516-4862-BAFF-A6745B821F81}"/>
    <dgm:cxn modelId="{248DDC6F-86DF-4F77-8A6E-960850B312F4}" type="presOf" srcId="{9D469FAE-614F-4D65-8522-493BFCFBDD63}" destId="{1E473CC3-4723-454E-934C-FA89E5CB81DD}" srcOrd="0" destOrd="0" presId="urn:microsoft.com/office/officeart/2005/8/layout/vList5"/>
    <dgm:cxn modelId="{C4BF831F-97DF-4802-89ED-C717388FEB76}" type="presOf" srcId="{3204C72D-0F0A-4A4B-B8CE-1015D4F974E2}" destId="{8963B8B6-5973-4389-A3CD-AB5D0D004630}" srcOrd="0" destOrd="0" presId="urn:microsoft.com/office/officeart/2005/8/layout/vList5"/>
    <dgm:cxn modelId="{00EBA506-AF85-4058-9932-924BE740BD60}" type="presOf" srcId="{9134FB4E-923C-4215-9C67-003CEB8CB1D1}" destId="{0C6F2031-EEBC-4445-BC54-3E3040F6E320}" srcOrd="0" destOrd="0" presId="urn:microsoft.com/office/officeart/2005/8/layout/vList5"/>
    <dgm:cxn modelId="{7692B9E8-C272-48DF-989B-D7CBF382E987}" srcId="{9D469FAE-614F-4D65-8522-493BFCFBDD63}" destId="{C1015D94-0E38-41AC-B159-1A684811CCED}" srcOrd="0" destOrd="0" parTransId="{831C0C85-72B9-4841-B9FC-3ED51A21414F}" sibTransId="{24B4B642-1E71-400E-90F0-6EE259C2F7D8}"/>
    <dgm:cxn modelId="{6375BFD0-6ACB-47AA-8726-79DC670BA7A3}" type="presOf" srcId="{82AD369B-E544-4A95-A07D-34BD22308E16}" destId="{F7840FA5-06E8-4E33-A0CF-5A1A00C86416}" srcOrd="0" destOrd="0" presId="urn:microsoft.com/office/officeart/2005/8/layout/vList5"/>
    <dgm:cxn modelId="{B531AFA5-8240-4443-B03A-39C1EE18B45B}" srcId="{7329C9C3-A82A-44AA-8892-3B8997DA5B24}" destId="{9134FB4E-923C-4215-9C67-003CEB8CB1D1}" srcOrd="0" destOrd="0" parTransId="{BD78ED05-8847-41F8-9261-F0B38D7A4A01}" sibTransId="{2539FA90-9160-41A8-8A2C-72FBC809488A}"/>
    <dgm:cxn modelId="{78D37A90-7925-4D0E-86F4-0552EAD22CD9}" type="presOf" srcId="{7329C9C3-A82A-44AA-8892-3B8997DA5B24}" destId="{5FC7A7EE-2944-492F-BD5A-DF2296B275A3}" srcOrd="0" destOrd="0" presId="urn:microsoft.com/office/officeart/2005/8/layout/vList5"/>
    <dgm:cxn modelId="{7616BF47-D566-4119-896B-5DAD8691EAF6}" srcId="{9134FB4E-923C-4215-9C67-003CEB8CB1D1}" destId="{6D7F4321-E5BE-4DD6-99B7-8018D330D349}" srcOrd="0" destOrd="0" parTransId="{E7062664-5E47-45E6-BA04-DE061E506862}" sibTransId="{F625D7F3-2010-4AA4-B44A-50C42520ACC5}"/>
    <dgm:cxn modelId="{56752B95-D20A-4ECE-87D0-5353434BD116}" type="presOf" srcId="{6D7F4321-E5BE-4DD6-99B7-8018D330D349}" destId="{326C52A5-B04A-45CD-A898-DAC5FDE753D2}" srcOrd="0" destOrd="0" presId="urn:microsoft.com/office/officeart/2005/8/layout/vList5"/>
    <dgm:cxn modelId="{7F5E8B01-7EEE-4123-973B-9EFA17752C18}" type="presParOf" srcId="{5FC7A7EE-2944-492F-BD5A-DF2296B275A3}" destId="{74EC58FE-1B8C-4D58-A66C-990F0DB74B02}" srcOrd="0" destOrd="0" presId="urn:microsoft.com/office/officeart/2005/8/layout/vList5"/>
    <dgm:cxn modelId="{2013385C-BC1E-4C0B-B9EA-D2E61927ADC0}" type="presParOf" srcId="{74EC58FE-1B8C-4D58-A66C-990F0DB74B02}" destId="{0C6F2031-EEBC-4445-BC54-3E3040F6E320}" srcOrd="0" destOrd="0" presId="urn:microsoft.com/office/officeart/2005/8/layout/vList5"/>
    <dgm:cxn modelId="{ABB3AAD3-FF2E-46C0-8C19-9805B3833CCE}" type="presParOf" srcId="{74EC58FE-1B8C-4D58-A66C-990F0DB74B02}" destId="{326C52A5-B04A-45CD-A898-DAC5FDE753D2}" srcOrd="1" destOrd="0" presId="urn:microsoft.com/office/officeart/2005/8/layout/vList5"/>
    <dgm:cxn modelId="{EC7809E5-85D0-48C0-BD87-73B09BF9DA88}" type="presParOf" srcId="{5FC7A7EE-2944-492F-BD5A-DF2296B275A3}" destId="{A28CE887-6BF5-4D3A-8957-51F753A750F1}" srcOrd="1" destOrd="0" presId="urn:microsoft.com/office/officeart/2005/8/layout/vList5"/>
    <dgm:cxn modelId="{1E342A3E-B0A7-4030-941A-C9CB6C9ED925}" type="presParOf" srcId="{5FC7A7EE-2944-492F-BD5A-DF2296B275A3}" destId="{20E9396A-174E-4585-A68A-E0551088FC19}" srcOrd="2" destOrd="0" presId="urn:microsoft.com/office/officeart/2005/8/layout/vList5"/>
    <dgm:cxn modelId="{DA415C62-2F21-492E-8297-60B9E7534EA3}" type="presParOf" srcId="{20E9396A-174E-4585-A68A-E0551088FC19}" destId="{1E473CC3-4723-454E-934C-FA89E5CB81DD}" srcOrd="0" destOrd="0" presId="urn:microsoft.com/office/officeart/2005/8/layout/vList5"/>
    <dgm:cxn modelId="{21E88CEB-4793-4811-96B2-3EAF8A19BF81}" type="presParOf" srcId="{20E9396A-174E-4585-A68A-E0551088FC19}" destId="{05438846-31D7-4F0B-9FC9-B301B2BBFAF4}" srcOrd="1" destOrd="0" presId="urn:microsoft.com/office/officeart/2005/8/layout/vList5"/>
    <dgm:cxn modelId="{7C385A6D-FDBB-467F-9194-945DC26F555C}" type="presParOf" srcId="{5FC7A7EE-2944-492F-BD5A-DF2296B275A3}" destId="{64290BCD-24CD-4C07-940B-410CC1131A0B}" srcOrd="3" destOrd="0" presId="urn:microsoft.com/office/officeart/2005/8/layout/vList5"/>
    <dgm:cxn modelId="{4E759B61-6A59-4A42-8B8C-F34286E7384D}" type="presParOf" srcId="{5FC7A7EE-2944-492F-BD5A-DF2296B275A3}" destId="{12D0D3A9-C69C-4A58-8517-65CFD316A7EB}" srcOrd="4" destOrd="0" presId="urn:microsoft.com/office/officeart/2005/8/layout/vList5"/>
    <dgm:cxn modelId="{5B72BA25-FA5A-4A9D-AE81-40B606248153}" type="presParOf" srcId="{12D0D3A9-C69C-4A58-8517-65CFD316A7EB}" destId="{8963B8B6-5973-4389-A3CD-AB5D0D004630}" srcOrd="0" destOrd="0" presId="urn:microsoft.com/office/officeart/2005/8/layout/vList5"/>
    <dgm:cxn modelId="{EF2FD309-775A-401C-9015-002D86856CF4}" type="presParOf" srcId="{12D0D3A9-C69C-4A58-8517-65CFD316A7EB}" destId="{F7840FA5-06E8-4E33-A0CF-5A1A00C86416}"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BCE3EC5-A981-40B0-A681-4579F76F064C}"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n-US"/>
        </a:p>
      </dgm:t>
    </dgm:pt>
    <dgm:pt modelId="{3387B54C-D063-4623-A040-445D6A071822}">
      <dgm:prSet phldrT="[Text]"/>
      <dgm:spPr/>
      <dgm:t>
        <a:bodyPr/>
        <a:lstStyle/>
        <a:p>
          <a:pPr algn="ctr"/>
          <a:r>
            <a:rPr lang="en-US" dirty="0"/>
            <a:t>Authoring Phase</a:t>
          </a:r>
        </a:p>
      </dgm:t>
    </dgm:pt>
    <dgm:pt modelId="{AA868487-CC67-472D-9410-DD3DA2B470F5}" type="parTrans" cxnId="{781D5CC6-4D23-468E-A91F-266E6AAE804E}">
      <dgm:prSet/>
      <dgm:spPr/>
      <dgm:t>
        <a:bodyPr/>
        <a:lstStyle/>
        <a:p>
          <a:endParaRPr lang="en-US"/>
        </a:p>
      </dgm:t>
    </dgm:pt>
    <dgm:pt modelId="{C7912DB8-CB1E-47F2-AC25-E2B0327C622F}" type="sibTrans" cxnId="{781D5CC6-4D23-468E-A91F-266E6AAE804E}">
      <dgm:prSet/>
      <dgm:spPr/>
      <dgm:t>
        <a:bodyPr/>
        <a:lstStyle/>
        <a:p>
          <a:endParaRPr lang="en-US"/>
        </a:p>
      </dgm:t>
    </dgm:pt>
    <dgm:pt modelId="{3AEC804A-DEDA-4436-805B-324CE4AAD27A}">
      <dgm:prSet phldrT="[Text]"/>
      <dgm:spPr/>
      <dgm:t>
        <a:bodyPr/>
        <a:lstStyle/>
        <a:p>
          <a:pPr algn="ctr"/>
          <a:r>
            <a:rPr lang="en-US" dirty="0"/>
            <a:t>Staging Phase</a:t>
          </a:r>
        </a:p>
      </dgm:t>
    </dgm:pt>
    <dgm:pt modelId="{92DCD533-DA39-40D6-B612-D3002877243F}" type="parTrans" cxnId="{EE87B701-CD36-471D-A506-DA1016EE0D34}">
      <dgm:prSet/>
      <dgm:spPr/>
      <dgm:t>
        <a:bodyPr/>
        <a:lstStyle/>
        <a:p>
          <a:endParaRPr lang="en-US"/>
        </a:p>
      </dgm:t>
    </dgm:pt>
    <dgm:pt modelId="{42879FF1-BF98-43A9-B3B7-775A75C38161}" type="sibTrans" cxnId="{EE87B701-CD36-471D-A506-DA1016EE0D34}">
      <dgm:prSet/>
      <dgm:spPr/>
      <dgm:t>
        <a:bodyPr/>
        <a:lstStyle/>
        <a:p>
          <a:endParaRPr lang="en-US"/>
        </a:p>
      </dgm:t>
    </dgm:pt>
    <dgm:pt modelId="{60F573F1-4B7C-4A00-AFB1-872015BE0DC7}">
      <dgm:prSet phldrT="[Text]"/>
      <dgm:spPr/>
      <dgm:t>
        <a:bodyPr/>
        <a:lstStyle/>
        <a:p>
          <a:pPr algn="ctr"/>
          <a:r>
            <a:rPr lang="en-US" b="1" dirty="0"/>
            <a:t>“Make it So” Phase</a:t>
          </a:r>
        </a:p>
      </dgm:t>
    </dgm:pt>
    <dgm:pt modelId="{F8EFDBD6-A7F4-4638-98F9-03D2BBB7F6CA}" type="parTrans" cxnId="{BA907D8F-9BBC-4647-ABF0-DB9A1EFBC332}">
      <dgm:prSet/>
      <dgm:spPr/>
      <dgm:t>
        <a:bodyPr/>
        <a:lstStyle/>
        <a:p>
          <a:endParaRPr lang="en-US"/>
        </a:p>
      </dgm:t>
    </dgm:pt>
    <dgm:pt modelId="{592EF796-C206-4D35-B7E4-02E30BC0BD95}" type="sibTrans" cxnId="{BA907D8F-9BBC-4647-ABF0-DB9A1EFBC332}">
      <dgm:prSet/>
      <dgm:spPr/>
      <dgm:t>
        <a:bodyPr/>
        <a:lstStyle/>
        <a:p>
          <a:endParaRPr lang="en-US"/>
        </a:p>
      </dgm:t>
    </dgm:pt>
    <dgm:pt modelId="{77557CCE-A362-42A6-B256-76D55F64D3F3}" type="pres">
      <dgm:prSet presAssocID="{ABCE3EC5-A981-40B0-A681-4579F76F064C}" presName="outerComposite" presStyleCnt="0">
        <dgm:presLayoutVars>
          <dgm:chMax val="5"/>
          <dgm:dir/>
          <dgm:resizeHandles val="exact"/>
        </dgm:presLayoutVars>
      </dgm:prSet>
      <dgm:spPr/>
    </dgm:pt>
    <dgm:pt modelId="{C38460AD-28A6-436F-B596-1329BAEDC6B8}" type="pres">
      <dgm:prSet presAssocID="{ABCE3EC5-A981-40B0-A681-4579F76F064C}" presName="dummyMaxCanvas" presStyleCnt="0">
        <dgm:presLayoutVars/>
      </dgm:prSet>
      <dgm:spPr/>
    </dgm:pt>
    <dgm:pt modelId="{3CAC71CA-D148-44C6-8C39-B48499224700}" type="pres">
      <dgm:prSet presAssocID="{ABCE3EC5-A981-40B0-A681-4579F76F064C}" presName="ThreeNodes_1" presStyleLbl="node1" presStyleIdx="0" presStyleCnt="3">
        <dgm:presLayoutVars>
          <dgm:bulletEnabled val="1"/>
        </dgm:presLayoutVars>
      </dgm:prSet>
      <dgm:spPr/>
    </dgm:pt>
    <dgm:pt modelId="{CF662B9D-0F56-472D-9D70-98FAF0F7C60C}" type="pres">
      <dgm:prSet presAssocID="{ABCE3EC5-A981-40B0-A681-4579F76F064C}" presName="ThreeNodes_2" presStyleLbl="node1" presStyleIdx="1" presStyleCnt="3">
        <dgm:presLayoutVars>
          <dgm:bulletEnabled val="1"/>
        </dgm:presLayoutVars>
      </dgm:prSet>
      <dgm:spPr/>
    </dgm:pt>
    <dgm:pt modelId="{50999E8E-3EF2-4CC3-913B-8D8F0ECA98C6}" type="pres">
      <dgm:prSet presAssocID="{ABCE3EC5-A981-40B0-A681-4579F76F064C}" presName="ThreeNodes_3" presStyleLbl="node1" presStyleIdx="2" presStyleCnt="3">
        <dgm:presLayoutVars>
          <dgm:bulletEnabled val="1"/>
        </dgm:presLayoutVars>
      </dgm:prSet>
      <dgm:spPr/>
    </dgm:pt>
    <dgm:pt modelId="{48516E94-81EF-42A2-A7A1-E2181D5BC1C3}" type="pres">
      <dgm:prSet presAssocID="{ABCE3EC5-A981-40B0-A681-4579F76F064C}" presName="ThreeConn_1-2" presStyleLbl="fgAccFollowNode1" presStyleIdx="0" presStyleCnt="2">
        <dgm:presLayoutVars>
          <dgm:bulletEnabled val="1"/>
        </dgm:presLayoutVars>
      </dgm:prSet>
      <dgm:spPr/>
    </dgm:pt>
    <dgm:pt modelId="{BCF1C8E6-BDEC-4A14-AF13-FD9A4B285EB4}" type="pres">
      <dgm:prSet presAssocID="{ABCE3EC5-A981-40B0-A681-4579F76F064C}" presName="ThreeConn_2-3" presStyleLbl="fgAccFollowNode1" presStyleIdx="1" presStyleCnt="2">
        <dgm:presLayoutVars>
          <dgm:bulletEnabled val="1"/>
        </dgm:presLayoutVars>
      </dgm:prSet>
      <dgm:spPr/>
    </dgm:pt>
    <dgm:pt modelId="{07FD27B1-0F56-4472-A6F5-A90ACDEA22DC}" type="pres">
      <dgm:prSet presAssocID="{ABCE3EC5-A981-40B0-A681-4579F76F064C}" presName="ThreeNodes_1_text" presStyleLbl="node1" presStyleIdx="2" presStyleCnt="3">
        <dgm:presLayoutVars>
          <dgm:bulletEnabled val="1"/>
        </dgm:presLayoutVars>
      </dgm:prSet>
      <dgm:spPr/>
    </dgm:pt>
    <dgm:pt modelId="{9FC176EA-3158-4724-A4F4-E0198AA00905}" type="pres">
      <dgm:prSet presAssocID="{ABCE3EC5-A981-40B0-A681-4579F76F064C}" presName="ThreeNodes_2_text" presStyleLbl="node1" presStyleIdx="2" presStyleCnt="3">
        <dgm:presLayoutVars>
          <dgm:bulletEnabled val="1"/>
        </dgm:presLayoutVars>
      </dgm:prSet>
      <dgm:spPr/>
    </dgm:pt>
    <dgm:pt modelId="{83462B0C-001A-4580-BE44-5CA846A626B7}" type="pres">
      <dgm:prSet presAssocID="{ABCE3EC5-A981-40B0-A681-4579F76F064C}" presName="ThreeNodes_3_text" presStyleLbl="node1" presStyleIdx="2" presStyleCnt="3">
        <dgm:presLayoutVars>
          <dgm:bulletEnabled val="1"/>
        </dgm:presLayoutVars>
      </dgm:prSet>
      <dgm:spPr/>
    </dgm:pt>
  </dgm:ptLst>
  <dgm:cxnLst>
    <dgm:cxn modelId="{4C2B086A-DC46-4676-ACCB-FB703C2BA492}" type="presOf" srcId="{60F573F1-4B7C-4A00-AFB1-872015BE0DC7}" destId="{50999E8E-3EF2-4CC3-913B-8D8F0ECA98C6}" srcOrd="0" destOrd="0" presId="urn:microsoft.com/office/officeart/2005/8/layout/vProcess5"/>
    <dgm:cxn modelId="{62DC4BBD-1B4B-4EDB-8E8A-B0F7034CFE1D}" type="presOf" srcId="{3387B54C-D063-4623-A040-445D6A071822}" destId="{07FD27B1-0F56-4472-A6F5-A90ACDEA22DC}" srcOrd="1" destOrd="0" presId="urn:microsoft.com/office/officeart/2005/8/layout/vProcess5"/>
    <dgm:cxn modelId="{D8C480E6-C0BF-4564-9410-16A59420E707}" type="presOf" srcId="{3387B54C-D063-4623-A040-445D6A071822}" destId="{3CAC71CA-D148-44C6-8C39-B48499224700}" srcOrd="0" destOrd="0" presId="urn:microsoft.com/office/officeart/2005/8/layout/vProcess5"/>
    <dgm:cxn modelId="{BA907D8F-9BBC-4647-ABF0-DB9A1EFBC332}" srcId="{ABCE3EC5-A981-40B0-A681-4579F76F064C}" destId="{60F573F1-4B7C-4A00-AFB1-872015BE0DC7}" srcOrd="2" destOrd="0" parTransId="{F8EFDBD6-A7F4-4638-98F9-03D2BBB7F6CA}" sibTransId="{592EF796-C206-4D35-B7E4-02E30BC0BD95}"/>
    <dgm:cxn modelId="{3B9751C4-4299-42F3-A7F6-41FDFCFA11DF}" type="presOf" srcId="{60F573F1-4B7C-4A00-AFB1-872015BE0DC7}" destId="{83462B0C-001A-4580-BE44-5CA846A626B7}" srcOrd="1" destOrd="0" presId="urn:microsoft.com/office/officeart/2005/8/layout/vProcess5"/>
    <dgm:cxn modelId="{13D3763F-1CE0-4197-A595-F9FB79AC7D85}" type="presOf" srcId="{3AEC804A-DEDA-4436-805B-324CE4AAD27A}" destId="{9FC176EA-3158-4724-A4F4-E0198AA00905}" srcOrd="1" destOrd="0" presId="urn:microsoft.com/office/officeart/2005/8/layout/vProcess5"/>
    <dgm:cxn modelId="{F69C16B4-567F-4E15-BAF3-480B4A807776}" type="presOf" srcId="{ABCE3EC5-A981-40B0-A681-4579F76F064C}" destId="{77557CCE-A362-42A6-B256-76D55F64D3F3}" srcOrd="0" destOrd="0" presId="urn:microsoft.com/office/officeart/2005/8/layout/vProcess5"/>
    <dgm:cxn modelId="{0EEDEC9E-D638-4E45-9941-8B1AD12C8844}" type="presOf" srcId="{42879FF1-BF98-43A9-B3B7-775A75C38161}" destId="{BCF1C8E6-BDEC-4A14-AF13-FD9A4B285EB4}" srcOrd="0" destOrd="0" presId="urn:microsoft.com/office/officeart/2005/8/layout/vProcess5"/>
    <dgm:cxn modelId="{EE87B701-CD36-471D-A506-DA1016EE0D34}" srcId="{ABCE3EC5-A981-40B0-A681-4579F76F064C}" destId="{3AEC804A-DEDA-4436-805B-324CE4AAD27A}" srcOrd="1" destOrd="0" parTransId="{92DCD533-DA39-40D6-B612-D3002877243F}" sibTransId="{42879FF1-BF98-43A9-B3B7-775A75C38161}"/>
    <dgm:cxn modelId="{31FE69AF-35BD-40FC-9A69-C766DA2A8DA3}" type="presOf" srcId="{3AEC804A-DEDA-4436-805B-324CE4AAD27A}" destId="{CF662B9D-0F56-472D-9D70-98FAF0F7C60C}" srcOrd="0" destOrd="0" presId="urn:microsoft.com/office/officeart/2005/8/layout/vProcess5"/>
    <dgm:cxn modelId="{D1204896-C78B-412A-A104-1F42AE986B5E}" type="presOf" srcId="{C7912DB8-CB1E-47F2-AC25-E2B0327C622F}" destId="{48516E94-81EF-42A2-A7A1-E2181D5BC1C3}" srcOrd="0" destOrd="0" presId="urn:microsoft.com/office/officeart/2005/8/layout/vProcess5"/>
    <dgm:cxn modelId="{781D5CC6-4D23-468E-A91F-266E6AAE804E}" srcId="{ABCE3EC5-A981-40B0-A681-4579F76F064C}" destId="{3387B54C-D063-4623-A040-445D6A071822}" srcOrd="0" destOrd="0" parTransId="{AA868487-CC67-472D-9410-DD3DA2B470F5}" sibTransId="{C7912DB8-CB1E-47F2-AC25-E2B0327C622F}"/>
    <dgm:cxn modelId="{3D463475-3E7B-47A7-8448-2F64668B8A34}" type="presParOf" srcId="{77557CCE-A362-42A6-B256-76D55F64D3F3}" destId="{C38460AD-28A6-436F-B596-1329BAEDC6B8}" srcOrd="0" destOrd="0" presId="urn:microsoft.com/office/officeart/2005/8/layout/vProcess5"/>
    <dgm:cxn modelId="{38DB890F-6BAC-4F94-B57A-C53DBE104709}" type="presParOf" srcId="{77557CCE-A362-42A6-B256-76D55F64D3F3}" destId="{3CAC71CA-D148-44C6-8C39-B48499224700}" srcOrd="1" destOrd="0" presId="urn:microsoft.com/office/officeart/2005/8/layout/vProcess5"/>
    <dgm:cxn modelId="{D0FA3287-A4CB-45A3-A273-5F77E1C09FD0}" type="presParOf" srcId="{77557CCE-A362-42A6-B256-76D55F64D3F3}" destId="{CF662B9D-0F56-472D-9D70-98FAF0F7C60C}" srcOrd="2" destOrd="0" presId="urn:microsoft.com/office/officeart/2005/8/layout/vProcess5"/>
    <dgm:cxn modelId="{89F67A98-BE23-44E7-B359-C7D896E6843F}" type="presParOf" srcId="{77557CCE-A362-42A6-B256-76D55F64D3F3}" destId="{50999E8E-3EF2-4CC3-913B-8D8F0ECA98C6}" srcOrd="3" destOrd="0" presId="urn:microsoft.com/office/officeart/2005/8/layout/vProcess5"/>
    <dgm:cxn modelId="{A7569DEA-D515-42A6-91C3-34CE94079142}" type="presParOf" srcId="{77557CCE-A362-42A6-B256-76D55F64D3F3}" destId="{48516E94-81EF-42A2-A7A1-E2181D5BC1C3}" srcOrd="4" destOrd="0" presId="urn:microsoft.com/office/officeart/2005/8/layout/vProcess5"/>
    <dgm:cxn modelId="{4CD77EEC-0B11-4D0F-A477-C483E1AC56A5}" type="presParOf" srcId="{77557CCE-A362-42A6-B256-76D55F64D3F3}" destId="{BCF1C8E6-BDEC-4A14-AF13-FD9A4B285EB4}" srcOrd="5" destOrd="0" presId="urn:microsoft.com/office/officeart/2005/8/layout/vProcess5"/>
    <dgm:cxn modelId="{BA141F59-58CE-455A-BE71-B531B77D9E17}" type="presParOf" srcId="{77557CCE-A362-42A6-B256-76D55F64D3F3}" destId="{07FD27B1-0F56-4472-A6F5-A90ACDEA22DC}" srcOrd="6" destOrd="0" presId="urn:microsoft.com/office/officeart/2005/8/layout/vProcess5"/>
    <dgm:cxn modelId="{3E415E37-5A19-4B9C-BF10-B41519DB0B68}" type="presParOf" srcId="{77557CCE-A362-42A6-B256-76D55F64D3F3}" destId="{9FC176EA-3158-4724-A4F4-E0198AA00905}" srcOrd="7" destOrd="0" presId="urn:microsoft.com/office/officeart/2005/8/layout/vProcess5"/>
    <dgm:cxn modelId="{8963EF85-A5B1-4668-A8FF-478918A80951}" type="presParOf" srcId="{77557CCE-A362-42A6-B256-76D55F64D3F3}" destId="{83462B0C-001A-4580-BE44-5CA846A626B7}"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BCE3EC5-A981-40B0-A681-4579F76F064C}"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n-US"/>
        </a:p>
      </dgm:t>
    </dgm:pt>
    <dgm:pt modelId="{3387B54C-D063-4623-A040-445D6A071822}">
      <dgm:prSet phldrT="[Text]"/>
      <dgm:spPr/>
      <dgm:t>
        <a:bodyPr/>
        <a:lstStyle/>
        <a:p>
          <a:pPr algn="ctr"/>
          <a:r>
            <a:rPr lang="en-US" dirty="0"/>
            <a:t>Authoring Phase</a:t>
          </a:r>
        </a:p>
      </dgm:t>
    </dgm:pt>
    <dgm:pt modelId="{AA868487-CC67-472D-9410-DD3DA2B470F5}" type="parTrans" cxnId="{781D5CC6-4D23-468E-A91F-266E6AAE804E}">
      <dgm:prSet/>
      <dgm:spPr/>
      <dgm:t>
        <a:bodyPr/>
        <a:lstStyle/>
        <a:p>
          <a:endParaRPr lang="en-US"/>
        </a:p>
      </dgm:t>
    </dgm:pt>
    <dgm:pt modelId="{C7912DB8-CB1E-47F2-AC25-E2B0327C622F}" type="sibTrans" cxnId="{781D5CC6-4D23-468E-A91F-266E6AAE804E}">
      <dgm:prSet/>
      <dgm:spPr/>
      <dgm:t>
        <a:bodyPr/>
        <a:lstStyle/>
        <a:p>
          <a:endParaRPr lang="en-US"/>
        </a:p>
      </dgm:t>
    </dgm:pt>
    <dgm:pt modelId="{3AEC804A-DEDA-4436-805B-324CE4AAD27A}">
      <dgm:prSet phldrT="[Text]"/>
      <dgm:spPr/>
      <dgm:t>
        <a:bodyPr/>
        <a:lstStyle/>
        <a:p>
          <a:pPr algn="ctr"/>
          <a:r>
            <a:rPr lang="en-US" dirty="0"/>
            <a:t>Staging Phase</a:t>
          </a:r>
        </a:p>
      </dgm:t>
    </dgm:pt>
    <dgm:pt modelId="{92DCD533-DA39-40D6-B612-D3002877243F}" type="parTrans" cxnId="{EE87B701-CD36-471D-A506-DA1016EE0D34}">
      <dgm:prSet/>
      <dgm:spPr/>
      <dgm:t>
        <a:bodyPr/>
        <a:lstStyle/>
        <a:p>
          <a:endParaRPr lang="en-US"/>
        </a:p>
      </dgm:t>
    </dgm:pt>
    <dgm:pt modelId="{42879FF1-BF98-43A9-B3B7-775A75C38161}" type="sibTrans" cxnId="{EE87B701-CD36-471D-A506-DA1016EE0D34}">
      <dgm:prSet/>
      <dgm:spPr/>
      <dgm:t>
        <a:bodyPr/>
        <a:lstStyle/>
        <a:p>
          <a:endParaRPr lang="en-US"/>
        </a:p>
      </dgm:t>
    </dgm:pt>
    <dgm:pt modelId="{60F573F1-4B7C-4A00-AFB1-872015BE0DC7}">
      <dgm:prSet phldrT="[Text]"/>
      <dgm:spPr/>
      <dgm:t>
        <a:bodyPr/>
        <a:lstStyle/>
        <a:p>
          <a:pPr algn="ctr"/>
          <a:r>
            <a:rPr lang="en-US" b="1" dirty="0"/>
            <a:t>“Make it So” Phase</a:t>
          </a:r>
        </a:p>
      </dgm:t>
    </dgm:pt>
    <dgm:pt modelId="{F8EFDBD6-A7F4-4638-98F9-03D2BBB7F6CA}" type="parTrans" cxnId="{BA907D8F-9BBC-4647-ABF0-DB9A1EFBC332}">
      <dgm:prSet/>
      <dgm:spPr/>
      <dgm:t>
        <a:bodyPr/>
        <a:lstStyle/>
        <a:p>
          <a:endParaRPr lang="en-US"/>
        </a:p>
      </dgm:t>
    </dgm:pt>
    <dgm:pt modelId="{592EF796-C206-4D35-B7E4-02E30BC0BD95}" type="sibTrans" cxnId="{BA907D8F-9BBC-4647-ABF0-DB9A1EFBC332}">
      <dgm:prSet/>
      <dgm:spPr/>
      <dgm:t>
        <a:bodyPr/>
        <a:lstStyle/>
        <a:p>
          <a:endParaRPr lang="en-US"/>
        </a:p>
      </dgm:t>
    </dgm:pt>
    <dgm:pt modelId="{77557CCE-A362-42A6-B256-76D55F64D3F3}" type="pres">
      <dgm:prSet presAssocID="{ABCE3EC5-A981-40B0-A681-4579F76F064C}" presName="outerComposite" presStyleCnt="0">
        <dgm:presLayoutVars>
          <dgm:chMax val="5"/>
          <dgm:dir/>
          <dgm:resizeHandles val="exact"/>
        </dgm:presLayoutVars>
      </dgm:prSet>
      <dgm:spPr/>
    </dgm:pt>
    <dgm:pt modelId="{C38460AD-28A6-436F-B596-1329BAEDC6B8}" type="pres">
      <dgm:prSet presAssocID="{ABCE3EC5-A981-40B0-A681-4579F76F064C}" presName="dummyMaxCanvas" presStyleCnt="0">
        <dgm:presLayoutVars/>
      </dgm:prSet>
      <dgm:spPr/>
    </dgm:pt>
    <dgm:pt modelId="{3CAC71CA-D148-44C6-8C39-B48499224700}" type="pres">
      <dgm:prSet presAssocID="{ABCE3EC5-A981-40B0-A681-4579F76F064C}" presName="ThreeNodes_1" presStyleLbl="node1" presStyleIdx="0" presStyleCnt="3">
        <dgm:presLayoutVars>
          <dgm:bulletEnabled val="1"/>
        </dgm:presLayoutVars>
      </dgm:prSet>
      <dgm:spPr/>
    </dgm:pt>
    <dgm:pt modelId="{CF662B9D-0F56-472D-9D70-98FAF0F7C60C}" type="pres">
      <dgm:prSet presAssocID="{ABCE3EC5-A981-40B0-A681-4579F76F064C}" presName="ThreeNodes_2" presStyleLbl="node1" presStyleIdx="1" presStyleCnt="3">
        <dgm:presLayoutVars>
          <dgm:bulletEnabled val="1"/>
        </dgm:presLayoutVars>
      </dgm:prSet>
      <dgm:spPr/>
    </dgm:pt>
    <dgm:pt modelId="{50999E8E-3EF2-4CC3-913B-8D8F0ECA98C6}" type="pres">
      <dgm:prSet presAssocID="{ABCE3EC5-A981-40B0-A681-4579F76F064C}" presName="ThreeNodes_3" presStyleLbl="node1" presStyleIdx="2" presStyleCnt="3">
        <dgm:presLayoutVars>
          <dgm:bulletEnabled val="1"/>
        </dgm:presLayoutVars>
      </dgm:prSet>
      <dgm:spPr/>
    </dgm:pt>
    <dgm:pt modelId="{48516E94-81EF-42A2-A7A1-E2181D5BC1C3}" type="pres">
      <dgm:prSet presAssocID="{ABCE3EC5-A981-40B0-A681-4579F76F064C}" presName="ThreeConn_1-2" presStyleLbl="fgAccFollowNode1" presStyleIdx="0" presStyleCnt="2">
        <dgm:presLayoutVars>
          <dgm:bulletEnabled val="1"/>
        </dgm:presLayoutVars>
      </dgm:prSet>
      <dgm:spPr/>
    </dgm:pt>
    <dgm:pt modelId="{BCF1C8E6-BDEC-4A14-AF13-FD9A4B285EB4}" type="pres">
      <dgm:prSet presAssocID="{ABCE3EC5-A981-40B0-A681-4579F76F064C}" presName="ThreeConn_2-3" presStyleLbl="fgAccFollowNode1" presStyleIdx="1" presStyleCnt="2">
        <dgm:presLayoutVars>
          <dgm:bulletEnabled val="1"/>
        </dgm:presLayoutVars>
      </dgm:prSet>
      <dgm:spPr/>
    </dgm:pt>
    <dgm:pt modelId="{07FD27B1-0F56-4472-A6F5-A90ACDEA22DC}" type="pres">
      <dgm:prSet presAssocID="{ABCE3EC5-A981-40B0-A681-4579F76F064C}" presName="ThreeNodes_1_text" presStyleLbl="node1" presStyleIdx="2" presStyleCnt="3">
        <dgm:presLayoutVars>
          <dgm:bulletEnabled val="1"/>
        </dgm:presLayoutVars>
      </dgm:prSet>
      <dgm:spPr/>
    </dgm:pt>
    <dgm:pt modelId="{9FC176EA-3158-4724-A4F4-E0198AA00905}" type="pres">
      <dgm:prSet presAssocID="{ABCE3EC5-A981-40B0-A681-4579F76F064C}" presName="ThreeNodes_2_text" presStyleLbl="node1" presStyleIdx="2" presStyleCnt="3">
        <dgm:presLayoutVars>
          <dgm:bulletEnabled val="1"/>
        </dgm:presLayoutVars>
      </dgm:prSet>
      <dgm:spPr/>
    </dgm:pt>
    <dgm:pt modelId="{83462B0C-001A-4580-BE44-5CA846A626B7}" type="pres">
      <dgm:prSet presAssocID="{ABCE3EC5-A981-40B0-A681-4579F76F064C}" presName="ThreeNodes_3_text" presStyleLbl="node1" presStyleIdx="2" presStyleCnt="3">
        <dgm:presLayoutVars>
          <dgm:bulletEnabled val="1"/>
        </dgm:presLayoutVars>
      </dgm:prSet>
      <dgm:spPr/>
    </dgm:pt>
  </dgm:ptLst>
  <dgm:cxnLst>
    <dgm:cxn modelId="{EE87B701-CD36-471D-A506-DA1016EE0D34}" srcId="{ABCE3EC5-A981-40B0-A681-4579F76F064C}" destId="{3AEC804A-DEDA-4436-805B-324CE4AAD27A}" srcOrd="1" destOrd="0" parTransId="{92DCD533-DA39-40D6-B612-D3002877243F}" sibTransId="{42879FF1-BF98-43A9-B3B7-775A75C38161}"/>
    <dgm:cxn modelId="{B718C464-7BCD-477B-B728-F17AC9B08267}" type="presOf" srcId="{C7912DB8-CB1E-47F2-AC25-E2B0327C622F}" destId="{48516E94-81EF-42A2-A7A1-E2181D5BC1C3}" srcOrd="0" destOrd="0" presId="urn:microsoft.com/office/officeart/2005/8/layout/vProcess5"/>
    <dgm:cxn modelId="{AEBE406E-8FFB-4242-BD21-F116570184B1}" type="presOf" srcId="{3AEC804A-DEDA-4436-805B-324CE4AAD27A}" destId="{9FC176EA-3158-4724-A4F4-E0198AA00905}" srcOrd="1" destOrd="0" presId="urn:microsoft.com/office/officeart/2005/8/layout/vProcess5"/>
    <dgm:cxn modelId="{ED4B0394-659B-477E-975D-7FEAAA4D092D}" type="presOf" srcId="{3387B54C-D063-4623-A040-445D6A071822}" destId="{3CAC71CA-D148-44C6-8C39-B48499224700}" srcOrd="0" destOrd="0" presId="urn:microsoft.com/office/officeart/2005/8/layout/vProcess5"/>
    <dgm:cxn modelId="{4D565E14-7569-4FEE-AD76-8C7C4A880DB1}" type="presOf" srcId="{3387B54C-D063-4623-A040-445D6A071822}" destId="{07FD27B1-0F56-4472-A6F5-A90ACDEA22DC}" srcOrd="1" destOrd="0" presId="urn:microsoft.com/office/officeart/2005/8/layout/vProcess5"/>
    <dgm:cxn modelId="{781D5CC6-4D23-468E-A91F-266E6AAE804E}" srcId="{ABCE3EC5-A981-40B0-A681-4579F76F064C}" destId="{3387B54C-D063-4623-A040-445D6A071822}" srcOrd="0" destOrd="0" parTransId="{AA868487-CC67-472D-9410-DD3DA2B470F5}" sibTransId="{C7912DB8-CB1E-47F2-AC25-E2B0327C622F}"/>
    <dgm:cxn modelId="{4EDDA106-DE09-44C3-8DA3-FCF532AC54AF}" type="presOf" srcId="{60F573F1-4B7C-4A00-AFB1-872015BE0DC7}" destId="{50999E8E-3EF2-4CC3-913B-8D8F0ECA98C6}" srcOrd="0" destOrd="0" presId="urn:microsoft.com/office/officeart/2005/8/layout/vProcess5"/>
    <dgm:cxn modelId="{BA907D8F-9BBC-4647-ABF0-DB9A1EFBC332}" srcId="{ABCE3EC5-A981-40B0-A681-4579F76F064C}" destId="{60F573F1-4B7C-4A00-AFB1-872015BE0DC7}" srcOrd="2" destOrd="0" parTransId="{F8EFDBD6-A7F4-4638-98F9-03D2BBB7F6CA}" sibTransId="{592EF796-C206-4D35-B7E4-02E30BC0BD95}"/>
    <dgm:cxn modelId="{2FA56DAC-9CFD-4AE1-BDFE-DA1CF09B4C5E}" type="presOf" srcId="{42879FF1-BF98-43A9-B3B7-775A75C38161}" destId="{BCF1C8E6-BDEC-4A14-AF13-FD9A4B285EB4}" srcOrd="0" destOrd="0" presId="urn:microsoft.com/office/officeart/2005/8/layout/vProcess5"/>
    <dgm:cxn modelId="{58F487B2-1424-4C9E-8647-64DBA4DBB3D9}" type="presOf" srcId="{3AEC804A-DEDA-4436-805B-324CE4AAD27A}" destId="{CF662B9D-0F56-472D-9D70-98FAF0F7C60C}" srcOrd="0" destOrd="0" presId="urn:microsoft.com/office/officeart/2005/8/layout/vProcess5"/>
    <dgm:cxn modelId="{63A88982-C018-4561-B995-06A11BB26D73}" type="presOf" srcId="{ABCE3EC5-A981-40B0-A681-4579F76F064C}" destId="{77557CCE-A362-42A6-B256-76D55F64D3F3}" srcOrd="0" destOrd="0" presId="urn:microsoft.com/office/officeart/2005/8/layout/vProcess5"/>
    <dgm:cxn modelId="{F8146F52-50CC-4A01-A0B5-FD410B7D59BC}" type="presOf" srcId="{60F573F1-4B7C-4A00-AFB1-872015BE0DC7}" destId="{83462B0C-001A-4580-BE44-5CA846A626B7}" srcOrd="1" destOrd="0" presId="urn:microsoft.com/office/officeart/2005/8/layout/vProcess5"/>
    <dgm:cxn modelId="{04947E49-E843-422C-8583-3278D6A69C7C}" type="presParOf" srcId="{77557CCE-A362-42A6-B256-76D55F64D3F3}" destId="{C38460AD-28A6-436F-B596-1329BAEDC6B8}" srcOrd="0" destOrd="0" presId="urn:microsoft.com/office/officeart/2005/8/layout/vProcess5"/>
    <dgm:cxn modelId="{2ABD9D65-4CAE-4D7B-8626-3F8CABAC5398}" type="presParOf" srcId="{77557CCE-A362-42A6-B256-76D55F64D3F3}" destId="{3CAC71CA-D148-44C6-8C39-B48499224700}" srcOrd="1" destOrd="0" presId="urn:microsoft.com/office/officeart/2005/8/layout/vProcess5"/>
    <dgm:cxn modelId="{FA0B0990-5CB6-4523-9274-AB18225167DF}" type="presParOf" srcId="{77557CCE-A362-42A6-B256-76D55F64D3F3}" destId="{CF662B9D-0F56-472D-9D70-98FAF0F7C60C}" srcOrd="2" destOrd="0" presId="urn:microsoft.com/office/officeart/2005/8/layout/vProcess5"/>
    <dgm:cxn modelId="{40351ECF-D328-4D2F-B35E-2FEF0723A09E}" type="presParOf" srcId="{77557CCE-A362-42A6-B256-76D55F64D3F3}" destId="{50999E8E-3EF2-4CC3-913B-8D8F0ECA98C6}" srcOrd="3" destOrd="0" presId="urn:microsoft.com/office/officeart/2005/8/layout/vProcess5"/>
    <dgm:cxn modelId="{0C68B064-CA66-481F-9DF0-3A97C45E5D7D}" type="presParOf" srcId="{77557CCE-A362-42A6-B256-76D55F64D3F3}" destId="{48516E94-81EF-42A2-A7A1-E2181D5BC1C3}" srcOrd="4" destOrd="0" presId="urn:microsoft.com/office/officeart/2005/8/layout/vProcess5"/>
    <dgm:cxn modelId="{12844A99-1B15-443E-96F1-BBCD6744E236}" type="presParOf" srcId="{77557CCE-A362-42A6-B256-76D55F64D3F3}" destId="{BCF1C8E6-BDEC-4A14-AF13-FD9A4B285EB4}" srcOrd="5" destOrd="0" presId="urn:microsoft.com/office/officeart/2005/8/layout/vProcess5"/>
    <dgm:cxn modelId="{CD246F30-77DB-46BC-B3CC-96B8CE777691}" type="presParOf" srcId="{77557CCE-A362-42A6-B256-76D55F64D3F3}" destId="{07FD27B1-0F56-4472-A6F5-A90ACDEA22DC}" srcOrd="6" destOrd="0" presId="urn:microsoft.com/office/officeart/2005/8/layout/vProcess5"/>
    <dgm:cxn modelId="{5DC23E3F-E4A8-4F1F-922E-F8C24F0E9961}" type="presParOf" srcId="{77557CCE-A362-42A6-B256-76D55F64D3F3}" destId="{9FC176EA-3158-4724-A4F4-E0198AA00905}" srcOrd="7" destOrd="0" presId="urn:microsoft.com/office/officeart/2005/8/layout/vProcess5"/>
    <dgm:cxn modelId="{F150EC90-C081-4DDF-ADD1-E2D28EF21FB7}" type="presParOf" srcId="{77557CCE-A362-42A6-B256-76D55F64D3F3}" destId="{83462B0C-001A-4580-BE44-5CA846A626B7}"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DA88F2-6296-480E-82CB-9D40FEAB299C}" type="doc">
      <dgm:prSet loTypeId="urn:microsoft.com/office/officeart/2005/8/layout/rings+Icon" loCatId="relationship" qsTypeId="urn:microsoft.com/office/officeart/2005/8/quickstyle/3d6" qsCatId="3D" csTypeId="urn:microsoft.com/office/officeart/2005/8/colors/accent1_2" csCatId="accent1" phldr="1"/>
      <dgm:spPr/>
    </dgm:pt>
    <dgm:pt modelId="{57F0B65E-D44E-4334-A092-87FB4F7C4F14}">
      <dgm:prSet phldrT="[Text]">
        <dgm:style>
          <a:lnRef idx="0">
            <a:schemeClr val="accent5"/>
          </a:lnRef>
          <a:fillRef idx="3">
            <a:schemeClr val="accent5"/>
          </a:fillRef>
          <a:effectRef idx="3">
            <a:schemeClr val="accent5"/>
          </a:effectRef>
          <a:fontRef idx="minor">
            <a:schemeClr val="lt1"/>
          </a:fontRef>
        </dgm:style>
      </dgm:prSet>
      <dgm:spPr/>
      <dgm:t>
        <a:bodyPr/>
        <a:lstStyle/>
        <a:p>
          <a:r>
            <a:rPr lang="en-IN" dirty="0"/>
            <a:t>Need of an agent to “Make It So”</a:t>
          </a:r>
        </a:p>
      </dgm:t>
    </dgm:pt>
    <dgm:pt modelId="{F0D571E4-E901-4F3E-8DEC-B13DF5B2A248}" type="parTrans" cxnId="{214001F9-E4B4-486D-886B-7332297A2B3E}">
      <dgm:prSet/>
      <dgm:spPr/>
      <dgm:t>
        <a:bodyPr/>
        <a:lstStyle/>
        <a:p>
          <a:endParaRPr lang="en-IN"/>
        </a:p>
      </dgm:t>
    </dgm:pt>
    <dgm:pt modelId="{711D0CAE-4EF9-4ED1-9B9C-C674FFD77C38}" type="sibTrans" cxnId="{214001F9-E4B4-486D-886B-7332297A2B3E}">
      <dgm:prSet/>
      <dgm:spPr/>
      <dgm:t>
        <a:bodyPr/>
        <a:lstStyle/>
        <a:p>
          <a:endParaRPr lang="en-IN"/>
        </a:p>
      </dgm:t>
    </dgm:pt>
    <dgm:pt modelId="{3A762500-8055-4CC4-8620-50F6A432BDCC}" type="pres">
      <dgm:prSet presAssocID="{6FDA88F2-6296-480E-82CB-9D40FEAB299C}" presName="Name0" presStyleCnt="0">
        <dgm:presLayoutVars>
          <dgm:chMax val="7"/>
          <dgm:dir/>
          <dgm:resizeHandles val="exact"/>
        </dgm:presLayoutVars>
      </dgm:prSet>
      <dgm:spPr/>
    </dgm:pt>
    <dgm:pt modelId="{B88C175E-4994-4223-9C6F-FBA869C7BCE2}" type="pres">
      <dgm:prSet presAssocID="{6FDA88F2-6296-480E-82CB-9D40FEAB299C}" presName="ellipse1" presStyleLbl="vennNode1" presStyleIdx="0" presStyleCnt="1">
        <dgm:presLayoutVars>
          <dgm:bulletEnabled val="1"/>
        </dgm:presLayoutVars>
      </dgm:prSet>
      <dgm:spPr/>
    </dgm:pt>
  </dgm:ptLst>
  <dgm:cxnLst>
    <dgm:cxn modelId="{214001F9-E4B4-486D-886B-7332297A2B3E}" srcId="{6FDA88F2-6296-480E-82CB-9D40FEAB299C}" destId="{57F0B65E-D44E-4334-A092-87FB4F7C4F14}" srcOrd="0" destOrd="0" parTransId="{F0D571E4-E901-4F3E-8DEC-B13DF5B2A248}" sibTransId="{711D0CAE-4EF9-4ED1-9B9C-C674FFD77C38}"/>
    <dgm:cxn modelId="{F0CF398A-4EB4-4250-B6C1-D0B8F3175ABE}" type="presOf" srcId="{57F0B65E-D44E-4334-A092-87FB4F7C4F14}" destId="{B88C175E-4994-4223-9C6F-FBA869C7BCE2}" srcOrd="0" destOrd="0" presId="urn:microsoft.com/office/officeart/2005/8/layout/rings+Icon"/>
    <dgm:cxn modelId="{434CCEDE-07AC-449D-89A9-3A7C09854D62}" type="presOf" srcId="{6FDA88F2-6296-480E-82CB-9D40FEAB299C}" destId="{3A762500-8055-4CC4-8620-50F6A432BDCC}" srcOrd="0" destOrd="0" presId="urn:microsoft.com/office/officeart/2005/8/layout/rings+Icon"/>
    <dgm:cxn modelId="{2820CD93-AFEE-4F7F-A6FF-3B10BAA1547E}" type="presParOf" srcId="{3A762500-8055-4CC4-8620-50F6A432BDCC}" destId="{B88C175E-4994-4223-9C6F-FBA869C7BCE2}" srcOrd="0"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DA88F2-6296-480E-82CB-9D40FEAB299C}" type="doc">
      <dgm:prSet loTypeId="urn:microsoft.com/office/officeart/2005/8/layout/rings+Icon" loCatId="relationship" qsTypeId="urn:microsoft.com/office/officeart/2005/8/quickstyle/3d6" qsCatId="3D" csTypeId="urn:microsoft.com/office/officeart/2005/8/colors/accent1_2" csCatId="accent1" phldr="1"/>
      <dgm:spPr/>
    </dgm:pt>
    <dgm:pt modelId="{57F0B65E-D44E-4334-A092-87FB4F7C4F14}">
      <dgm:prSet phldrT="[Text]">
        <dgm:style>
          <a:lnRef idx="0">
            <a:schemeClr val="accent2"/>
          </a:lnRef>
          <a:fillRef idx="3">
            <a:schemeClr val="accent2"/>
          </a:fillRef>
          <a:effectRef idx="3">
            <a:schemeClr val="accent2"/>
          </a:effectRef>
          <a:fontRef idx="minor">
            <a:schemeClr val="lt1"/>
          </a:fontRef>
        </dgm:style>
      </dgm:prSet>
      <dgm:spPr/>
      <dgm:t>
        <a:bodyPr/>
        <a:lstStyle/>
        <a:p>
          <a:r>
            <a:rPr lang="en-US" b="1" u="sng" dirty="0">
              <a:effectLst>
                <a:outerShdw blurRad="38100" dist="38100" dir="2700000" algn="tl">
                  <a:srgbClr val="000000">
                    <a:alpha val="43137"/>
                  </a:srgbClr>
                </a:outerShdw>
              </a:effectLst>
              <a:latin typeface="Segoe UI Light" pitchFamily="34" charset="0"/>
            </a:rPr>
            <a:t>Life with non-Registered (mobile) Devices</a:t>
          </a:r>
        </a:p>
        <a:p>
          <a:r>
            <a:rPr lang="en-US" b="1" dirty="0">
              <a:effectLst>
                <a:outerShdw blurRad="38100" dist="38100" dir="2700000" algn="tl">
                  <a:srgbClr val="000000">
                    <a:alpha val="43137"/>
                  </a:srgbClr>
                </a:outerShdw>
              </a:effectLst>
              <a:latin typeface="Segoe UI Light" pitchFamily="34" charset="0"/>
            </a:rPr>
            <a:t>Different (including non-Windows) type of devices needs to be handled</a:t>
          </a:r>
          <a:endParaRPr lang="en-IN" dirty="0"/>
        </a:p>
      </dgm:t>
    </dgm:pt>
    <dgm:pt modelId="{F0D571E4-E901-4F3E-8DEC-B13DF5B2A248}" type="parTrans" cxnId="{214001F9-E4B4-486D-886B-7332297A2B3E}">
      <dgm:prSet/>
      <dgm:spPr/>
      <dgm:t>
        <a:bodyPr/>
        <a:lstStyle/>
        <a:p>
          <a:endParaRPr lang="en-IN"/>
        </a:p>
      </dgm:t>
    </dgm:pt>
    <dgm:pt modelId="{711D0CAE-4EF9-4ED1-9B9C-C674FFD77C38}" type="sibTrans" cxnId="{214001F9-E4B4-486D-886B-7332297A2B3E}">
      <dgm:prSet/>
      <dgm:spPr/>
      <dgm:t>
        <a:bodyPr/>
        <a:lstStyle/>
        <a:p>
          <a:endParaRPr lang="en-IN"/>
        </a:p>
      </dgm:t>
    </dgm:pt>
    <dgm:pt modelId="{3A762500-8055-4CC4-8620-50F6A432BDCC}" type="pres">
      <dgm:prSet presAssocID="{6FDA88F2-6296-480E-82CB-9D40FEAB299C}" presName="Name0" presStyleCnt="0">
        <dgm:presLayoutVars>
          <dgm:chMax val="7"/>
          <dgm:dir/>
          <dgm:resizeHandles val="exact"/>
        </dgm:presLayoutVars>
      </dgm:prSet>
      <dgm:spPr/>
    </dgm:pt>
    <dgm:pt modelId="{B88C175E-4994-4223-9C6F-FBA869C7BCE2}" type="pres">
      <dgm:prSet presAssocID="{6FDA88F2-6296-480E-82CB-9D40FEAB299C}" presName="ellipse1" presStyleLbl="vennNode1" presStyleIdx="0" presStyleCnt="1">
        <dgm:presLayoutVars>
          <dgm:bulletEnabled val="1"/>
        </dgm:presLayoutVars>
      </dgm:prSet>
      <dgm:spPr/>
    </dgm:pt>
  </dgm:ptLst>
  <dgm:cxnLst>
    <dgm:cxn modelId="{75B54508-4E9A-4AD3-88DB-28070EE4A469}" type="presOf" srcId="{57F0B65E-D44E-4334-A092-87FB4F7C4F14}" destId="{B88C175E-4994-4223-9C6F-FBA869C7BCE2}" srcOrd="0" destOrd="0" presId="urn:microsoft.com/office/officeart/2005/8/layout/rings+Icon"/>
    <dgm:cxn modelId="{214001F9-E4B4-486D-886B-7332297A2B3E}" srcId="{6FDA88F2-6296-480E-82CB-9D40FEAB299C}" destId="{57F0B65E-D44E-4334-A092-87FB4F7C4F14}" srcOrd="0" destOrd="0" parTransId="{F0D571E4-E901-4F3E-8DEC-B13DF5B2A248}" sibTransId="{711D0CAE-4EF9-4ED1-9B9C-C674FFD77C38}"/>
    <dgm:cxn modelId="{D6B2048A-9A68-4FD9-9E8B-83FD982DDA8D}" type="presOf" srcId="{6FDA88F2-6296-480E-82CB-9D40FEAB299C}" destId="{3A762500-8055-4CC4-8620-50F6A432BDCC}" srcOrd="0" destOrd="0" presId="urn:microsoft.com/office/officeart/2005/8/layout/rings+Icon"/>
    <dgm:cxn modelId="{7346EFDF-7DB6-455B-B340-F5944DA6276F}" type="presParOf" srcId="{3A762500-8055-4CC4-8620-50F6A432BDCC}" destId="{B88C175E-4994-4223-9C6F-FBA869C7BCE2}" srcOrd="0" destOrd="0" presId="urn:microsoft.com/office/officeart/2005/8/layout/rings+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DA88F2-6296-480E-82CB-9D40FEAB299C}" type="doc">
      <dgm:prSet loTypeId="urn:microsoft.com/office/officeart/2005/8/layout/rings+Icon" loCatId="relationship" qsTypeId="urn:microsoft.com/office/officeart/2005/8/quickstyle/3d6" qsCatId="3D" csTypeId="urn:microsoft.com/office/officeart/2005/8/colors/accent1_2" csCatId="accent1" phldr="1"/>
      <dgm:spPr/>
    </dgm:pt>
    <dgm:pt modelId="{57F0B65E-D44E-4334-A092-87FB4F7C4F14}">
      <dgm:prSet phldrT="[Text]">
        <dgm:style>
          <a:lnRef idx="0">
            <a:schemeClr val="accent6"/>
          </a:lnRef>
          <a:fillRef idx="3">
            <a:schemeClr val="accent6"/>
          </a:fillRef>
          <a:effectRef idx="3">
            <a:schemeClr val="accent6"/>
          </a:effectRef>
          <a:fontRef idx="minor">
            <a:schemeClr val="lt1"/>
          </a:fontRef>
        </dgm:style>
      </dgm:prSet>
      <dgm:spPr/>
      <dgm:t>
        <a:bodyPr/>
        <a:lstStyle/>
        <a:p>
          <a:r>
            <a:rPr lang="en-US" b="1" u="sng" dirty="0">
              <a:effectLst>
                <a:outerShdw blurRad="38100" dist="38100" dir="2700000" algn="tl">
                  <a:srgbClr val="000000">
                    <a:alpha val="43137"/>
                  </a:srgbClr>
                </a:outerShdw>
              </a:effectLst>
              <a:latin typeface="Segoe UI Light" pitchFamily="34" charset="0"/>
            </a:rPr>
            <a:t>Life in the Cloud… </a:t>
          </a:r>
        </a:p>
        <a:p>
          <a:r>
            <a:rPr lang="en-US" b="1" dirty="0">
              <a:effectLst>
                <a:outerShdw blurRad="38100" dist="38100" dir="2700000" algn="tl">
                  <a:srgbClr val="000000">
                    <a:alpha val="43137"/>
                  </a:srgbClr>
                </a:outerShdw>
              </a:effectLst>
              <a:latin typeface="Segoe UI Light" pitchFamily="34" charset="0"/>
            </a:rPr>
            <a:t>Rapid change, at scale with,  constant failures</a:t>
          </a:r>
          <a:endParaRPr lang="en-IN" dirty="0"/>
        </a:p>
      </dgm:t>
    </dgm:pt>
    <dgm:pt modelId="{F0D571E4-E901-4F3E-8DEC-B13DF5B2A248}" type="parTrans" cxnId="{214001F9-E4B4-486D-886B-7332297A2B3E}">
      <dgm:prSet/>
      <dgm:spPr/>
      <dgm:t>
        <a:bodyPr/>
        <a:lstStyle/>
        <a:p>
          <a:endParaRPr lang="en-IN"/>
        </a:p>
      </dgm:t>
    </dgm:pt>
    <dgm:pt modelId="{711D0CAE-4EF9-4ED1-9B9C-C674FFD77C38}" type="sibTrans" cxnId="{214001F9-E4B4-486D-886B-7332297A2B3E}">
      <dgm:prSet/>
      <dgm:spPr/>
      <dgm:t>
        <a:bodyPr/>
        <a:lstStyle/>
        <a:p>
          <a:endParaRPr lang="en-IN"/>
        </a:p>
      </dgm:t>
    </dgm:pt>
    <dgm:pt modelId="{3A762500-8055-4CC4-8620-50F6A432BDCC}" type="pres">
      <dgm:prSet presAssocID="{6FDA88F2-6296-480E-82CB-9D40FEAB299C}" presName="Name0" presStyleCnt="0">
        <dgm:presLayoutVars>
          <dgm:chMax val="7"/>
          <dgm:dir/>
          <dgm:resizeHandles val="exact"/>
        </dgm:presLayoutVars>
      </dgm:prSet>
      <dgm:spPr/>
    </dgm:pt>
    <dgm:pt modelId="{B88C175E-4994-4223-9C6F-FBA869C7BCE2}" type="pres">
      <dgm:prSet presAssocID="{6FDA88F2-6296-480E-82CB-9D40FEAB299C}" presName="ellipse1" presStyleLbl="vennNode1" presStyleIdx="0" presStyleCnt="1">
        <dgm:presLayoutVars>
          <dgm:bulletEnabled val="1"/>
        </dgm:presLayoutVars>
      </dgm:prSet>
      <dgm:spPr/>
    </dgm:pt>
  </dgm:ptLst>
  <dgm:cxnLst>
    <dgm:cxn modelId="{214001F9-E4B4-486D-886B-7332297A2B3E}" srcId="{6FDA88F2-6296-480E-82CB-9D40FEAB299C}" destId="{57F0B65E-D44E-4334-A092-87FB4F7C4F14}" srcOrd="0" destOrd="0" parTransId="{F0D571E4-E901-4F3E-8DEC-B13DF5B2A248}" sibTransId="{711D0CAE-4EF9-4ED1-9B9C-C674FFD77C38}"/>
    <dgm:cxn modelId="{E37C7BE0-E6DB-45AE-856C-878DEF744411}" type="presOf" srcId="{57F0B65E-D44E-4334-A092-87FB4F7C4F14}" destId="{B88C175E-4994-4223-9C6F-FBA869C7BCE2}" srcOrd="0" destOrd="0" presId="urn:microsoft.com/office/officeart/2005/8/layout/rings+Icon"/>
    <dgm:cxn modelId="{BD20FA5E-EB28-4D30-AD77-AA215C127FC1}" type="presOf" srcId="{6FDA88F2-6296-480E-82CB-9D40FEAB299C}" destId="{3A762500-8055-4CC4-8620-50F6A432BDCC}" srcOrd="0" destOrd="0" presId="urn:microsoft.com/office/officeart/2005/8/layout/rings+Icon"/>
    <dgm:cxn modelId="{7E58AD39-BF6C-4A82-BA43-A8D5B525BB83}" type="presParOf" srcId="{3A762500-8055-4CC4-8620-50F6A432BDCC}" destId="{B88C175E-4994-4223-9C6F-FBA869C7BCE2}" srcOrd="0" destOrd="0" presId="urn:microsoft.com/office/officeart/2005/8/layout/rings+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DA88F2-6296-480E-82CB-9D40FEAB299C}" type="doc">
      <dgm:prSet loTypeId="urn:microsoft.com/office/officeart/2005/8/layout/rings+Icon" loCatId="relationship" qsTypeId="urn:microsoft.com/office/officeart/2005/8/quickstyle/3d6" qsCatId="3D" csTypeId="urn:microsoft.com/office/officeart/2005/8/colors/accent1_2" csCatId="accent1" phldr="1"/>
      <dgm:spPr/>
    </dgm:pt>
    <dgm:pt modelId="{57F0B65E-D44E-4334-A092-87FB4F7C4F14}">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a:t>Want to compare Actual and Expected States easily</a:t>
          </a:r>
          <a:endParaRPr lang="en-IN" dirty="0"/>
        </a:p>
      </dgm:t>
    </dgm:pt>
    <dgm:pt modelId="{F0D571E4-E901-4F3E-8DEC-B13DF5B2A248}" type="parTrans" cxnId="{214001F9-E4B4-486D-886B-7332297A2B3E}">
      <dgm:prSet/>
      <dgm:spPr/>
      <dgm:t>
        <a:bodyPr/>
        <a:lstStyle/>
        <a:p>
          <a:endParaRPr lang="en-IN"/>
        </a:p>
      </dgm:t>
    </dgm:pt>
    <dgm:pt modelId="{711D0CAE-4EF9-4ED1-9B9C-C674FFD77C38}" type="sibTrans" cxnId="{214001F9-E4B4-486D-886B-7332297A2B3E}">
      <dgm:prSet/>
      <dgm:spPr/>
      <dgm:t>
        <a:bodyPr/>
        <a:lstStyle/>
        <a:p>
          <a:endParaRPr lang="en-IN"/>
        </a:p>
      </dgm:t>
    </dgm:pt>
    <dgm:pt modelId="{3A762500-8055-4CC4-8620-50F6A432BDCC}" type="pres">
      <dgm:prSet presAssocID="{6FDA88F2-6296-480E-82CB-9D40FEAB299C}" presName="Name0" presStyleCnt="0">
        <dgm:presLayoutVars>
          <dgm:chMax val="7"/>
          <dgm:dir/>
          <dgm:resizeHandles val="exact"/>
        </dgm:presLayoutVars>
      </dgm:prSet>
      <dgm:spPr/>
    </dgm:pt>
    <dgm:pt modelId="{B88C175E-4994-4223-9C6F-FBA869C7BCE2}" type="pres">
      <dgm:prSet presAssocID="{6FDA88F2-6296-480E-82CB-9D40FEAB299C}" presName="ellipse1" presStyleLbl="vennNode1" presStyleIdx="0" presStyleCnt="1">
        <dgm:presLayoutVars>
          <dgm:bulletEnabled val="1"/>
        </dgm:presLayoutVars>
      </dgm:prSet>
      <dgm:spPr/>
    </dgm:pt>
  </dgm:ptLst>
  <dgm:cxnLst>
    <dgm:cxn modelId="{214001F9-E4B4-486D-886B-7332297A2B3E}" srcId="{6FDA88F2-6296-480E-82CB-9D40FEAB299C}" destId="{57F0B65E-D44E-4334-A092-87FB4F7C4F14}" srcOrd="0" destOrd="0" parTransId="{F0D571E4-E901-4F3E-8DEC-B13DF5B2A248}" sibTransId="{711D0CAE-4EF9-4ED1-9B9C-C674FFD77C38}"/>
    <dgm:cxn modelId="{D27F1F11-FEF6-4E1F-99B6-38F74D91D52F}" type="presOf" srcId="{57F0B65E-D44E-4334-A092-87FB4F7C4F14}" destId="{B88C175E-4994-4223-9C6F-FBA869C7BCE2}" srcOrd="0" destOrd="0" presId="urn:microsoft.com/office/officeart/2005/8/layout/rings+Icon"/>
    <dgm:cxn modelId="{8CFD3760-2325-4B2C-A9E0-CED09732189A}" type="presOf" srcId="{6FDA88F2-6296-480E-82CB-9D40FEAB299C}" destId="{3A762500-8055-4CC4-8620-50F6A432BDCC}" srcOrd="0" destOrd="0" presId="urn:microsoft.com/office/officeart/2005/8/layout/rings+Icon"/>
    <dgm:cxn modelId="{EA982A03-7728-452D-A331-0D49B9381A43}" type="presParOf" srcId="{3A762500-8055-4CC4-8620-50F6A432BDCC}" destId="{B88C175E-4994-4223-9C6F-FBA869C7BCE2}" srcOrd="0" destOrd="0" presId="urn:microsoft.com/office/officeart/2005/8/layout/rings+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DA88F2-6296-480E-82CB-9D40FEAB299C}" type="doc">
      <dgm:prSet loTypeId="urn:microsoft.com/office/officeart/2005/8/layout/rings+Icon" loCatId="relationship" qsTypeId="urn:microsoft.com/office/officeart/2005/8/quickstyle/3d6" qsCatId="3D" csTypeId="urn:microsoft.com/office/officeart/2005/8/colors/accent1_2" csCatId="accent1" phldr="1"/>
      <dgm:spPr/>
    </dgm:pt>
    <dgm:pt modelId="{57F0B65E-D44E-4334-A092-87FB4F7C4F14}">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Need a language to express  custom desired state easily</a:t>
          </a:r>
          <a:endParaRPr lang="en-IN" dirty="0"/>
        </a:p>
      </dgm:t>
    </dgm:pt>
    <dgm:pt modelId="{F0D571E4-E901-4F3E-8DEC-B13DF5B2A248}" type="parTrans" cxnId="{214001F9-E4B4-486D-886B-7332297A2B3E}">
      <dgm:prSet/>
      <dgm:spPr/>
      <dgm:t>
        <a:bodyPr/>
        <a:lstStyle/>
        <a:p>
          <a:endParaRPr lang="en-IN"/>
        </a:p>
      </dgm:t>
    </dgm:pt>
    <dgm:pt modelId="{711D0CAE-4EF9-4ED1-9B9C-C674FFD77C38}" type="sibTrans" cxnId="{214001F9-E4B4-486D-886B-7332297A2B3E}">
      <dgm:prSet/>
      <dgm:spPr/>
      <dgm:t>
        <a:bodyPr/>
        <a:lstStyle/>
        <a:p>
          <a:endParaRPr lang="en-IN"/>
        </a:p>
      </dgm:t>
    </dgm:pt>
    <dgm:pt modelId="{3A762500-8055-4CC4-8620-50F6A432BDCC}" type="pres">
      <dgm:prSet presAssocID="{6FDA88F2-6296-480E-82CB-9D40FEAB299C}" presName="Name0" presStyleCnt="0">
        <dgm:presLayoutVars>
          <dgm:chMax val="7"/>
          <dgm:dir/>
          <dgm:resizeHandles val="exact"/>
        </dgm:presLayoutVars>
      </dgm:prSet>
      <dgm:spPr/>
    </dgm:pt>
    <dgm:pt modelId="{B88C175E-4994-4223-9C6F-FBA869C7BCE2}" type="pres">
      <dgm:prSet presAssocID="{6FDA88F2-6296-480E-82CB-9D40FEAB299C}" presName="ellipse1" presStyleLbl="vennNode1" presStyleIdx="0" presStyleCnt="1">
        <dgm:presLayoutVars>
          <dgm:bulletEnabled val="1"/>
        </dgm:presLayoutVars>
      </dgm:prSet>
      <dgm:spPr/>
    </dgm:pt>
  </dgm:ptLst>
  <dgm:cxnLst>
    <dgm:cxn modelId="{214001F9-E4B4-486D-886B-7332297A2B3E}" srcId="{6FDA88F2-6296-480E-82CB-9D40FEAB299C}" destId="{57F0B65E-D44E-4334-A092-87FB4F7C4F14}" srcOrd="0" destOrd="0" parTransId="{F0D571E4-E901-4F3E-8DEC-B13DF5B2A248}" sibTransId="{711D0CAE-4EF9-4ED1-9B9C-C674FFD77C38}"/>
    <dgm:cxn modelId="{81CE50E9-6758-49E5-87DC-F06D1642C200}" type="presOf" srcId="{57F0B65E-D44E-4334-A092-87FB4F7C4F14}" destId="{B88C175E-4994-4223-9C6F-FBA869C7BCE2}" srcOrd="0" destOrd="0" presId="urn:microsoft.com/office/officeart/2005/8/layout/rings+Icon"/>
    <dgm:cxn modelId="{A298BAA4-A7B2-408B-8749-E6931224F89D}" type="presOf" srcId="{6FDA88F2-6296-480E-82CB-9D40FEAB299C}" destId="{3A762500-8055-4CC4-8620-50F6A432BDCC}" srcOrd="0" destOrd="0" presId="urn:microsoft.com/office/officeart/2005/8/layout/rings+Icon"/>
    <dgm:cxn modelId="{525FBC6C-25A3-4B1C-A071-C0EACDE346C1}" type="presParOf" srcId="{3A762500-8055-4CC4-8620-50F6A432BDCC}" destId="{B88C175E-4994-4223-9C6F-FBA869C7BCE2}" srcOrd="0" destOrd="0" presId="urn:microsoft.com/office/officeart/2005/8/layout/rings+Icon"/>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BD3582-6311-45BC-9839-C3EFA0523D3F}"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US"/>
        </a:p>
      </dgm:t>
    </dgm:pt>
    <dgm:pt modelId="{BE97B1D7-01A1-4ED5-8E23-5D454321C483}">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a:t>One Stop Solution to Manage Enterprise</a:t>
          </a:r>
        </a:p>
      </dgm:t>
    </dgm:pt>
    <dgm:pt modelId="{479689F8-1C93-4114-8832-67123788EF64}" type="parTrans" cxnId="{E5BB7B37-20A4-4429-AB34-7B73C2C774A5}">
      <dgm:prSet/>
      <dgm:spPr/>
      <dgm:t>
        <a:bodyPr/>
        <a:lstStyle/>
        <a:p>
          <a:endParaRPr lang="en-US"/>
        </a:p>
      </dgm:t>
    </dgm:pt>
    <dgm:pt modelId="{7598CEBD-6B86-4588-B4D1-A959B4599692}" type="sibTrans" cxnId="{E5BB7B37-20A4-4429-AB34-7B73C2C774A5}">
      <dgm:prSet/>
      <dgm:spPr/>
      <dgm:t>
        <a:bodyPr/>
        <a:lstStyle/>
        <a:p>
          <a:endParaRPr lang="en-US"/>
        </a:p>
      </dgm:t>
    </dgm:pt>
    <dgm:pt modelId="{8A6DBC5E-D289-4A1E-83A6-08E16D22AF57}">
      <dgm:prSet phldrT="[Text]">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endParaRPr lang="en-US" dirty="0"/>
        </a:p>
      </dgm:t>
    </dgm:pt>
    <dgm:pt modelId="{02052B48-FEBD-4524-AEA1-5FF06CB62B5E}" type="parTrans" cxnId="{88516754-4210-4C9F-BA59-55904F21EE32}">
      <dgm:prSet/>
      <dgm:spPr/>
      <dgm:t>
        <a:bodyPr/>
        <a:lstStyle/>
        <a:p>
          <a:endParaRPr lang="en-US"/>
        </a:p>
      </dgm:t>
    </dgm:pt>
    <dgm:pt modelId="{12DCEC01-D0C8-45CF-BEAE-DC35B4968E67}" type="sibTrans" cxnId="{88516754-4210-4C9F-BA59-55904F21EE32}">
      <dgm:prSet/>
      <dgm:spPr/>
      <dgm:t>
        <a:bodyPr/>
        <a:lstStyle/>
        <a:p>
          <a:endParaRPr lang="en-US"/>
        </a:p>
      </dgm:t>
    </dgm:pt>
    <dgm:pt modelId="{B37D5718-7D37-4F53-AB40-F0369709D80D}">
      <dgm:prSet phldrT="[Text]" phldr="1">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endParaRPr lang="en-US"/>
        </a:p>
      </dgm:t>
    </dgm:pt>
    <dgm:pt modelId="{52F39733-CDF7-43F9-8F3A-19203AF6169F}" type="parTrans" cxnId="{889BC6B7-A8F6-4FE3-85D9-15D75311A3AC}">
      <dgm:prSet/>
      <dgm:spPr/>
      <dgm:t>
        <a:bodyPr/>
        <a:lstStyle/>
        <a:p>
          <a:endParaRPr lang="en-US"/>
        </a:p>
      </dgm:t>
    </dgm:pt>
    <dgm:pt modelId="{FD871226-8F09-482A-8ADD-F8A855CA5AB7}" type="sibTrans" cxnId="{889BC6B7-A8F6-4FE3-85D9-15D75311A3AC}">
      <dgm:prSet/>
      <dgm:spPr/>
      <dgm:t>
        <a:bodyPr/>
        <a:lstStyle/>
        <a:p>
          <a:endParaRPr lang="en-US"/>
        </a:p>
      </dgm:t>
    </dgm:pt>
    <dgm:pt modelId="{37966F39-5B23-4215-9CC5-43547C9B8B26}">
      <dgm:prSet phldrT="[Text]" phldr="1">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endParaRPr lang="en-US"/>
        </a:p>
      </dgm:t>
    </dgm:pt>
    <dgm:pt modelId="{0D0678C0-8B3B-49F0-B37A-9970CE17BC6E}" type="parTrans" cxnId="{9180C692-B90C-4647-8995-1ACEB1C5B593}">
      <dgm:prSet/>
      <dgm:spPr/>
      <dgm:t>
        <a:bodyPr/>
        <a:lstStyle/>
        <a:p>
          <a:endParaRPr lang="en-US"/>
        </a:p>
      </dgm:t>
    </dgm:pt>
    <dgm:pt modelId="{8E2930E8-BD6B-4A64-87BB-9215D027BD60}" type="sibTrans" cxnId="{9180C692-B90C-4647-8995-1ACEB1C5B593}">
      <dgm:prSet/>
      <dgm:spPr/>
      <dgm:t>
        <a:bodyPr/>
        <a:lstStyle/>
        <a:p>
          <a:endParaRPr lang="en-US"/>
        </a:p>
      </dgm:t>
    </dgm:pt>
    <dgm:pt modelId="{93ED2111-5702-40B1-8EED-BAC303B6365A}">
      <dgm:prSet phldrT="[Text]">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r>
            <a:rPr lang="en-US" dirty="0">
              <a:solidFill>
                <a:schemeClr val="bg1"/>
              </a:solidFill>
              <a:latin typeface="Segoe UI Light" panose="020B0502040204020203" pitchFamily="34" charset="0"/>
              <a:cs typeface="Segoe UI Light" panose="020B0502040204020203" pitchFamily="34" charset="0"/>
            </a:rPr>
            <a:t>Option of correcting configuration drift when it occurs, or just report on configuration drift, to ley it know to admins that it has occurred</a:t>
          </a:r>
          <a:endParaRPr lang="en-US" dirty="0">
            <a:solidFill>
              <a:schemeClr val="bg1"/>
            </a:solidFill>
          </a:endParaRPr>
        </a:p>
      </dgm:t>
    </dgm:pt>
    <dgm:pt modelId="{237B5A8D-B3D3-4203-9168-D6D8C9DE88ED}" type="parTrans" cxnId="{9E7BE0C1-0A6E-4096-956A-28112E6A94FD}">
      <dgm:prSet/>
      <dgm:spPr/>
      <dgm:t>
        <a:bodyPr/>
        <a:lstStyle/>
        <a:p>
          <a:endParaRPr lang="en-US"/>
        </a:p>
      </dgm:t>
    </dgm:pt>
    <dgm:pt modelId="{608C267C-F3A4-4CC9-8D22-A386FDD67282}" type="sibTrans" cxnId="{9E7BE0C1-0A6E-4096-956A-28112E6A94FD}">
      <dgm:prSet/>
      <dgm:spPr/>
      <dgm:t>
        <a:bodyPr/>
        <a:lstStyle/>
        <a:p>
          <a:endParaRPr lang="en-US"/>
        </a:p>
      </dgm:t>
    </dgm:pt>
    <dgm:pt modelId="{0804D413-4565-4EAA-94C5-53EBF7A0AF18}">
      <dgm:prSet phldrT="[Text]" phldr="1">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endParaRPr lang="en-US"/>
        </a:p>
      </dgm:t>
    </dgm:pt>
    <dgm:pt modelId="{5655D0A0-80CD-4427-96CA-B54BA8BE5BDE}" type="parTrans" cxnId="{5CB14525-FD55-48DB-B555-518B561546CD}">
      <dgm:prSet/>
      <dgm:spPr/>
      <dgm:t>
        <a:bodyPr/>
        <a:lstStyle/>
        <a:p>
          <a:endParaRPr lang="en-US"/>
        </a:p>
      </dgm:t>
    </dgm:pt>
    <dgm:pt modelId="{C0718A68-497C-48A9-B64C-392361E66ED2}" type="sibTrans" cxnId="{5CB14525-FD55-48DB-B555-518B561546CD}">
      <dgm:prSet/>
      <dgm:spPr/>
      <dgm:t>
        <a:bodyPr/>
        <a:lstStyle/>
        <a:p>
          <a:endParaRPr lang="en-US"/>
        </a:p>
      </dgm:t>
    </dgm:pt>
    <dgm:pt modelId="{96AAD784-5555-437A-87A0-C1F8E5E354AD}">
      <dgm:prSet phldrT="[Text]" phldr="1">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endParaRPr lang="en-US" dirty="0"/>
        </a:p>
      </dgm:t>
    </dgm:pt>
    <dgm:pt modelId="{EC5916F4-6C86-4A9E-A6E0-B31F8F7566F3}" type="parTrans" cxnId="{D7BA642D-EA28-4244-901F-239D7E51D51D}">
      <dgm:prSet/>
      <dgm:spPr/>
      <dgm:t>
        <a:bodyPr/>
        <a:lstStyle/>
        <a:p>
          <a:endParaRPr lang="en-US"/>
        </a:p>
      </dgm:t>
    </dgm:pt>
    <dgm:pt modelId="{A8534278-30AA-4B25-9DD5-8FA26A11BE2B}" type="sibTrans" cxnId="{D7BA642D-EA28-4244-901F-239D7E51D51D}">
      <dgm:prSet/>
      <dgm:spPr/>
      <dgm:t>
        <a:bodyPr/>
        <a:lstStyle/>
        <a:p>
          <a:endParaRPr lang="en-US"/>
        </a:p>
      </dgm:t>
    </dgm:pt>
    <dgm:pt modelId="{B2BC3BCA-1A27-48F4-8071-A6F16E22982B}" type="pres">
      <dgm:prSet presAssocID="{72BD3582-6311-45BC-9839-C3EFA0523D3F}" presName="Name0" presStyleCnt="0">
        <dgm:presLayoutVars>
          <dgm:dir/>
          <dgm:animLvl val="lvl"/>
          <dgm:resizeHandles val="exact"/>
        </dgm:presLayoutVars>
      </dgm:prSet>
      <dgm:spPr/>
    </dgm:pt>
    <dgm:pt modelId="{36645680-4A66-469D-8C14-E4689A6A09CC}" type="pres">
      <dgm:prSet presAssocID="{BE97B1D7-01A1-4ED5-8E23-5D454321C483}" presName="composite" presStyleCnt="0"/>
      <dgm:spPr/>
    </dgm:pt>
    <dgm:pt modelId="{3440D68E-A1B2-45E1-82F8-A570F926720C}" type="pres">
      <dgm:prSet presAssocID="{BE97B1D7-01A1-4ED5-8E23-5D454321C483}" presName="parTx" presStyleLbl="alignNode1" presStyleIdx="0" presStyleCnt="3" custLinFactNeighborY="-84111">
        <dgm:presLayoutVars>
          <dgm:chMax val="0"/>
          <dgm:chPref val="0"/>
          <dgm:bulletEnabled val="1"/>
        </dgm:presLayoutVars>
      </dgm:prSet>
      <dgm:spPr/>
    </dgm:pt>
    <dgm:pt modelId="{2982D137-7678-4C27-8FAB-794CC936B540}" type="pres">
      <dgm:prSet presAssocID="{BE97B1D7-01A1-4ED5-8E23-5D454321C483}" presName="desTx" presStyleLbl="alignAccFollowNode1" presStyleIdx="0" presStyleCnt="3" custScaleY="475498" custLinFactNeighborY="65571">
        <dgm:presLayoutVars>
          <dgm:bulletEnabled val="1"/>
        </dgm:presLayoutVars>
      </dgm:prSet>
      <dgm:spPr/>
    </dgm:pt>
    <dgm:pt modelId="{6BF3A6AB-3E9C-42B6-9953-DF0F2A8E9DE9}" type="pres">
      <dgm:prSet presAssocID="{7598CEBD-6B86-4588-B4D1-A959B4599692}" presName="space" presStyleCnt="0"/>
      <dgm:spPr/>
    </dgm:pt>
    <dgm:pt modelId="{2F5F808A-4055-4102-9D1F-7E92919A6EDE}" type="pres">
      <dgm:prSet presAssocID="{8A6DBC5E-D289-4A1E-83A6-08E16D22AF57}" presName="composite" presStyleCnt="0"/>
      <dgm:spPr/>
    </dgm:pt>
    <dgm:pt modelId="{C9734071-7FC7-46D3-A508-593E8E9C4DC7}" type="pres">
      <dgm:prSet presAssocID="{8A6DBC5E-D289-4A1E-83A6-08E16D22AF57}" presName="parTx" presStyleLbl="alignNode1" presStyleIdx="1" presStyleCnt="3" custLinFactNeighborX="766" custLinFactNeighborY="-92870">
        <dgm:presLayoutVars>
          <dgm:chMax val="0"/>
          <dgm:chPref val="0"/>
          <dgm:bulletEnabled val="1"/>
        </dgm:presLayoutVars>
      </dgm:prSet>
      <dgm:spPr/>
    </dgm:pt>
    <dgm:pt modelId="{93CC3DBE-4882-4E1E-ADBF-708F9AB600AF}" type="pres">
      <dgm:prSet presAssocID="{8A6DBC5E-D289-4A1E-83A6-08E16D22AF57}" presName="desTx" presStyleLbl="alignAccFollowNode1" presStyleIdx="1" presStyleCnt="3" custScaleY="475129" custLinFactNeighborX="328" custLinFactNeighborY="66511">
        <dgm:presLayoutVars>
          <dgm:bulletEnabled val="1"/>
        </dgm:presLayoutVars>
      </dgm:prSet>
      <dgm:spPr/>
    </dgm:pt>
    <dgm:pt modelId="{EB519E6B-95E3-43C4-81FA-582B8033B0D7}" type="pres">
      <dgm:prSet presAssocID="{12DCEC01-D0C8-45CF-BEAE-DC35B4968E67}" presName="space" presStyleCnt="0"/>
      <dgm:spPr/>
    </dgm:pt>
    <dgm:pt modelId="{60C19D63-10BA-4CD7-8669-6E1AC1F1BC0F}" type="pres">
      <dgm:prSet presAssocID="{93ED2111-5702-40B1-8EED-BAC303B6365A}" presName="composite" presStyleCnt="0"/>
      <dgm:spPr/>
    </dgm:pt>
    <dgm:pt modelId="{692FBF4B-8A0F-4160-8B9A-66352FAA5133}" type="pres">
      <dgm:prSet presAssocID="{93ED2111-5702-40B1-8EED-BAC303B6365A}" presName="parTx" presStyleLbl="alignNode1" presStyleIdx="2" presStyleCnt="3" custLinFactY="-24433" custLinFactNeighborY="-100000">
        <dgm:presLayoutVars>
          <dgm:chMax val="0"/>
          <dgm:chPref val="0"/>
          <dgm:bulletEnabled val="1"/>
        </dgm:presLayoutVars>
      </dgm:prSet>
      <dgm:spPr/>
    </dgm:pt>
    <dgm:pt modelId="{A39A4289-F3EE-43F9-82F9-27257D94B54F}" type="pres">
      <dgm:prSet presAssocID="{93ED2111-5702-40B1-8EED-BAC303B6365A}" presName="desTx" presStyleLbl="alignAccFollowNode1" presStyleIdx="2" presStyleCnt="3" custScaleY="473679" custLinFactNeighborX="-383" custLinFactNeighborY="66179">
        <dgm:presLayoutVars>
          <dgm:bulletEnabled val="1"/>
        </dgm:presLayoutVars>
      </dgm:prSet>
      <dgm:spPr/>
    </dgm:pt>
  </dgm:ptLst>
  <dgm:cxnLst>
    <dgm:cxn modelId="{680FCFF0-4E96-4F92-98AD-FAC34626993F}" type="presOf" srcId="{72BD3582-6311-45BC-9839-C3EFA0523D3F}" destId="{B2BC3BCA-1A27-48F4-8071-A6F16E22982B}" srcOrd="0" destOrd="0" presId="urn:microsoft.com/office/officeart/2005/8/layout/hList1"/>
    <dgm:cxn modelId="{5CB14525-FD55-48DB-B555-518B561546CD}" srcId="{93ED2111-5702-40B1-8EED-BAC303B6365A}" destId="{0804D413-4565-4EAA-94C5-53EBF7A0AF18}" srcOrd="0" destOrd="0" parTransId="{5655D0A0-80CD-4427-96CA-B54BA8BE5BDE}" sibTransId="{C0718A68-497C-48A9-B64C-392361E66ED2}"/>
    <dgm:cxn modelId="{106C9628-4826-4D26-B848-B5C47A22D15B}" type="presOf" srcId="{8A6DBC5E-D289-4A1E-83A6-08E16D22AF57}" destId="{C9734071-7FC7-46D3-A508-593E8E9C4DC7}" srcOrd="0" destOrd="0" presId="urn:microsoft.com/office/officeart/2005/8/layout/hList1"/>
    <dgm:cxn modelId="{9E7BE0C1-0A6E-4096-956A-28112E6A94FD}" srcId="{72BD3582-6311-45BC-9839-C3EFA0523D3F}" destId="{93ED2111-5702-40B1-8EED-BAC303B6365A}" srcOrd="2" destOrd="0" parTransId="{237B5A8D-B3D3-4203-9168-D6D8C9DE88ED}" sibTransId="{608C267C-F3A4-4CC9-8D22-A386FDD67282}"/>
    <dgm:cxn modelId="{9180C692-B90C-4647-8995-1ACEB1C5B593}" srcId="{8A6DBC5E-D289-4A1E-83A6-08E16D22AF57}" destId="{37966F39-5B23-4215-9CC5-43547C9B8B26}" srcOrd="1" destOrd="0" parTransId="{0D0678C0-8B3B-49F0-B37A-9970CE17BC6E}" sibTransId="{8E2930E8-BD6B-4A64-87BB-9215D027BD60}"/>
    <dgm:cxn modelId="{889BC6B7-A8F6-4FE3-85D9-15D75311A3AC}" srcId="{8A6DBC5E-D289-4A1E-83A6-08E16D22AF57}" destId="{B37D5718-7D37-4F53-AB40-F0369709D80D}" srcOrd="0" destOrd="0" parTransId="{52F39733-CDF7-43F9-8F3A-19203AF6169F}" sibTransId="{FD871226-8F09-482A-8ADD-F8A855CA5AB7}"/>
    <dgm:cxn modelId="{E5BB7B37-20A4-4429-AB34-7B73C2C774A5}" srcId="{72BD3582-6311-45BC-9839-C3EFA0523D3F}" destId="{BE97B1D7-01A1-4ED5-8E23-5D454321C483}" srcOrd="0" destOrd="0" parTransId="{479689F8-1C93-4114-8832-67123788EF64}" sibTransId="{7598CEBD-6B86-4588-B4D1-A959B4599692}"/>
    <dgm:cxn modelId="{187E71BD-8A74-4021-B0D3-DAF1A3A8DBC9}" type="presOf" srcId="{93ED2111-5702-40B1-8EED-BAC303B6365A}" destId="{692FBF4B-8A0F-4160-8B9A-66352FAA5133}" srcOrd="0" destOrd="0" presId="urn:microsoft.com/office/officeart/2005/8/layout/hList1"/>
    <dgm:cxn modelId="{88516754-4210-4C9F-BA59-55904F21EE32}" srcId="{72BD3582-6311-45BC-9839-C3EFA0523D3F}" destId="{8A6DBC5E-D289-4A1E-83A6-08E16D22AF57}" srcOrd="1" destOrd="0" parTransId="{02052B48-FEBD-4524-AEA1-5FF06CB62B5E}" sibTransId="{12DCEC01-D0C8-45CF-BEAE-DC35B4968E67}"/>
    <dgm:cxn modelId="{E8F41178-551D-4456-BD59-206FCC402139}" type="presOf" srcId="{BE97B1D7-01A1-4ED5-8E23-5D454321C483}" destId="{3440D68E-A1B2-45E1-82F8-A570F926720C}" srcOrd="0" destOrd="0" presId="urn:microsoft.com/office/officeart/2005/8/layout/hList1"/>
    <dgm:cxn modelId="{CED83D72-294D-4A0C-8B7B-5A400208A928}" type="presOf" srcId="{96AAD784-5555-437A-87A0-C1F8E5E354AD}" destId="{A39A4289-F3EE-43F9-82F9-27257D94B54F}" srcOrd="0" destOrd="1" presId="urn:microsoft.com/office/officeart/2005/8/layout/hList1"/>
    <dgm:cxn modelId="{48FA2497-08AF-4FDC-82D3-908CC066A26D}" type="presOf" srcId="{0804D413-4565-4EAA-94C5-53EBF7A0AF18}" destId="{A39A4289-F3EE-43F9-82F9-27257D94B54F}" srcOrd="0" destOrd="0" presId="urn:microsoft.com/office/officeart/2005/8/layout/hList1"/>
    <dgm:cxn modelId="{D7BA642D-EA28-4244-901F-239D7E51D51D}" srcId="{93ED2111-5702-40B1-8EED-BAC303B6365A}" destId="{96AAD784-5555-437A-87A0-C1F8E5E354AD}" srcOrd="1" destOrd="0" parTransId="{EC5916F4-6C86-4A9E-A6E0-B31F8F7566F3}" sibTransId="{A8534278-30AA-4B25-9DD5-8FA26A11BE2B}"/>
    <dgm:cxn modelId="{D7669A10-1EAF-4E6D-B4B3-AA176E01A8C5}" type="presOf" srcId="{B37D5718-7D37-4F53-AB40-F0369709D80D}" destId="{93CC3DBE-4882-4E1E-ADBF-708F9AB600AF}" srcOrd="0" destOrd="0" presId="urn:microsoft.com/office/officeart/2005/8/layout/hList1"/>
    <dgm:cxn modelId="{36B576EB-A5AF-4F20-B31F-56F99AA64D94}" type="presOf" srcId="{37966F39-5B23-4215-9CC5-43547C9B8B26}" destId="{93CC3DBE-4882-4E1E-ADBF-708F9AB600AF}" srcOrd="0" destOrd="1" presId="urn:microsoft.com/office/officeart/2005/8/layout/hList1"/>
    <dgm:cxn modelId="{A52EDF1E-9AE0-481C-BAEA-A1F9A81D02D4}" type="presParOf" srcId="{B2BC3BCA-1A27-48F4-8071-A6F16E22982B}" destId="{36645680-4A66-469D-8C14-E4689A6A09CC}" srcOrd="0" destOrd="0" presId="urn:microsoft.com/office/officeart/2005/8/layout/hList1"/>
    <dgm:cxn modelId="{AF340E84-7A95-4EE6-9EE0-8FEF417B8C2E}" type="presParOf" srcId="{36645680-4A66-469D-8C14-E4689A6A09CC}" destId="{3440D68E-A1B2-45E1-82F8-A570F926720C}" srcOrd="0" destOrd="0" presId="urn:microsoft.com/office/officeart/2005/8/layout/hList1"/>
    <dgm:cxn modelId="{C9060C3B-50D2-4F5D-B45F-AD7E418E12C5}" type="presParOf" srcId="{36645680-4A66-469D-8C14-E4689A6A09CC}" destId="{2982D137-7678-4C27-8FAB-794CC936B540}" srcOrd="1" destOrd="0" presId="urn:microsoft.com/office/officeart/2005/8/layout/hList1"/>
    <dgm:cxn modelId="{701E68AF-A696-411B-9789-FD5833DFFA43}" type="presParOf" srcId="{B2BC3BCA-1A27-48F4-8071-A6F16E22982B}" destId="{6BF3A6AB-3E9C-42B6-9953-DF0F2A8E9DE9}" srcOrd="1" destOrd="0" presId="urn:microsoft.com/office/officeart/2005/8/layout/hList1"/>
    <dgm:cxn modelId="{D9B38415-5931-40ED-B845-D5B0DCA57B6B}" type="presParOf" srcId="{B2BC3BCA-1A27-48F4-8071-A6F16E22982B}" destId="{2F5F808A-4055-4102-9D1F-7E92919A6EDE}" srcOrd="2" destOrd="0" presId="urn:microsoft.com/office/officeart/2005/8/layout/hList1"/>
    <dgm:cxn modelId="{53DCEE51-CE3D-49D0-9FBC-4754942ADE53}" type="presParOf" srcId="{2F5F808A-4055-4102-9D1F-7E92919A6EDE}" destId="{C9734071-7FC7-46D3-A508-593E8E9C4DC7}" srcOrd="0" destOrd="0" presId="urn:microsoft.com/office/officeart/2005/8/layout/hList1"/>
    <dgm:cxn modelId="{58DEA6BE-D997-4C4D-A169-C3C40D96740E}" type="presParOf" srcId="{2F5F808A-4055-4102-9D1F-7E92919A6EDE}" destId="{93CC3DBE-4882-4E1E-ADBF-708F9AB600AF}" srcOrd="1" destOrd="0" presId="urn:microsoft.com/office/officeart/2005/8/layout/hList1"/>
    <dgm:cxn modelId="{BCA50537-7E17-485C-B7AA-6A1A4C289B6B}" type="presParOf" srcId="{B2BC3BCA-1A27-48F4-8071-A6F16E22982B}" destId="{EB519E6B-95E3-43C4-81FA-582B8033B0D7}" srcOrd="3" destOrd="0" presId="urn:microsoft.com/office/officeart/2005/8/layout/hList1"/>
    <dgm:cxn modelId="{BC9D8C36-FE51-422B-92A0-2CBFF1C0B205}" type="presParOf" srcId="{B2BC3BCA-1A27-48F4-8071-A6F16E22982B}" destId="{60C19D63-10BA-4CD7-8669-6E1AC1F1BC0F}" srcOrd="4" destOrd="0" presId="urn:microsoft.com/office/officeart/2005/8/layout/hList1"/>
    <dgm:cxn modelId="{FB8FD44E-36CC-49DC-8F93-2586DED44438}" type="presParOf" srcId="{60C19D63-10BA-4CD7-8669-6E1AC1F1BC0F}" destId="{692FBF4B-8A0F-4160-8B9A-66352FAA5133}" srcOrd="0" destOrd="0" presId="urn:microsoft.com/office/officeart/2005/8/layout/hList1"/>
    <dgm:cxn modelId="{CEF147ED-F78E-4C2C-8634-3657ABF6CD80}" type="presParOf" srcId="{60C19D63-10BA-4CD7-8669-6E1AC1F1BC0F}" destId="{A39A4289-F3EE-43F9-82F9-27257D94B5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06A37A-BA42-413E-95CF-120C63C48BD3}" type="doc">
      <dgm:prSet loTypeId="urn:microsoft.com/office/officeart/2005/8/layout/venn2" loCatId="relationship" qsTypeId="urn:microsoft.com/office/officeart/2005/8/quickstyle/simple5" qsCatId="simple" csTypeId="urn:microsoft.com/office/officeart/2005/8/colors/colorful4" csCatId="colorful" phldr="1"/>
      <dgm:spPr/>
      <dgm:t>
        <a:bodyPr/>
        <a:lstStyle/>
        <a:p>
          <a:endParaRPr lang="en-US"/>
        </a:p>
      </dgm:t>
    </dgm:pt>
    <dgm:pt modelId="{A8C41588-8904-4F8B-8CA5-737AFF606212}">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200" dirty="0"/>
            <a:t>Cloud</a:t>
          </a:r>
          <a:endParaRPr lang="en-US" sz="2300" dirty="0"/>
        </a:p>
      </dgm:t>
    </dgm:pt>
    <dgm:pt modelId="{0CBEB15F-7104-4E00-BA15-A02BB7834F01}" type="parTrans" cxnId="{29C3E357-4DAD-4085-A24F-F3C0870F9348}">
      <dgm:prSet/>
      <dgm:spPr/>
      <dgm:t>
        <a:bodyPr/>
        <a:lstStyle/>
        <a:p>
          <a:endParaRPr lang="en-US"/>
        </a:p>
      </dgm:t>
    </dgm:pt>
    <dgm:pt modelId="{976BA200-418A-40B1-84EB-205C405A97D0}" type="sibTrans" cxnId="{29C3E357-4DAD-4085-A24F-F3C0870F9348}">
      <dgm:prSet/>
      <dgm:spPr/>
      <dgm:t>
        <a:bodyPr/>
        <a:lstStyle/>
        <a:p>
          <a:endParaRPr lang="en-US"/>
        </a:p>
      </dgm:t>
    </dgm:pt>
    <dgm:pt modelId="{BA3EAEC6-27EE-4287-B736-7C61DC794802}">
      <dgm:prSet phldrT="[Text]" custT="1"/>
      <dgm:spPr/>
      <dgm:t>
        <a:bodyPr/>
        <a:lstStyle/>
        <a:p>
          <a:r>
            <a:rPr lang="en-US" sz="1050" u="sng" dirty="0"/>
            <a:t>BYOD</a:t>
          </a:r>
          <a:r>
            <a:rPr lang="en-US" sz="1050" dirty="0"/>
            <a:t> - non-Win Devices</a:t>
          </a:r>
        </a:p>
      </dgm:t>
    </dgm:pt>
    <dgm:pt modelId="{4FE52550-18F9-44B1-AA73-B94B19A92BBA}" type="parTrans" cxnId="{B2059F4B-43A6-4755-ACC1-A539BF66B165}">
      <dgm:prSet/>
      <dgm:spPr/>
      <dgm:t>
        <a:bodyPr/>
        <a:lstStyle/>
        <a:p>
          <a:endParaRPr lang="en-US"/>
        </a:p>
      </dgm:t>
    </dgm:pt>
    <dgm:pt modelId="{548AC6F8-24B1-4E59-9708-9B598A94488E}" type="sibTrans" cxnId="{B2059F4B-43A6-4755-ACC1-A539BF66B165}">
      <dgm:prSet/>
      <dgm:spPr/>
      <dgm:t>
        <a:bodyPr/>
        <a:lstStyle/>
        <a:p>
          <a:endParaRPr lang="en-US"/>
        </a:p>
      </dgm:t>
    </dgm:pt>
    <dgm:pt modelId="{6ECBA44A-7953-45B2-A228-244C55917BDC}">
      <dgm:prSet phldrT="[Text]" custT="1"/>
      <dgm:spPr/>
      <dgm:t>
        <a:bodyPr/>
        <a:lstStyle/>
        <a:p>
          <a:r>
            <a:rPr lang="en-US" sz="1100" dirty="0"/>
            <a:t>Laptop</a:t>
          </a:r>
          <a:r>
            <a:rPr lang="en-US" sz="1600" dirty="0"/>
            <a:t> (</a:t>
          </a:r>
          <a:r>
            <a:rPr lang="en-US" sz="1100" dirty="0"/>
            <a:t>VPNs</a:t>
          </a:r>
          <a:r>
            <a:rPr lang="en-US" sz="1600" dirty="0"/>
            <a:t>)</a:t>
          </a:r>
        </a:p>
      </dgm:t>
    </dgm:pt>
    <dgm:pt modelId="{454F8448-2084-4CB7-B89C-E9502A03BDD7}" type="parTrans" cxnId="{CA10EB89-029A-4431-B99F-583BE87D6E39}">
      <dgm:prSet/>
      <dgm:spPr/>
      <dgm:t>
        <a:bodyPr/>
        <a:lstStyle/>
        <a:p>
          <a:endParaRPr lang="en-US"/>
        </a:p>
      </dgm:t>
    </dgm:pt>
    <dgm:pt modelId="{2FEE2F48-D76B-4A7D-B1E0-0AB278C6B04A}" type="sibTrans" cxnId="{CA10EB89-029A-4431-B99F-583BE87D6E39}">
      <dgm:prSet/>
      <dgm:spPr/>
      <dgm:t>
        <a:bodyPr/>
        <a:lstStyle/>
        <a:p>
          <a:endParaRPr lang="en-US"/>
        </a:p>
      </dgm:t>
    </dgm:pt>
    <dgm:pt modelId="{B3870F28-D115-4D1E-9B0B-9AB941E2CCEC}">
      <dgm:prSet phldrT="[Text]" custT="1"/>
      <dgm:spPr/>
      <dgm:t>
        <a:bodyPr/>
        <a:lstStyle/>
        <a:p>
          <a:r>
            <a:rPr lang="en-US" sz="1100" dirty="0"/>
            <a:t>Desktop/</a:t>
          </a:r>
        </a:p>
        <a:p>
          <a:r>
            <a:rPr lang="en-US" sz="1100" dirty="0"/>
            <a:t>Server</a:t>
          </a:r>
          <a:endParaRPr lang="en-US" sz="900" dirty="0"/>
        </a:p>
      </dgm:t>
    </dgm:pt>
    <dgm:pt modelId="{6114011A-4D86-441C-8E72-0F25E98A2A1A}" type="parTrans" cxnId="{0DE0D0B1-E34D-474A-9291-FEB8AC07B804}">
      <dgm:prSet/>
      <dgm:spPr/>
      <dgm:t>
        <a:bodyPr/>
        <a:lstStyle/>
        <a:p>
          <a:endParaRPr lang="en-US"/>
        </a:p>
      </dgm:t>
    </dgm:pt>
    <dgm:pt modelId="{E1812842-5E93-43BE-A6CA-7A1BB7DEBEAB}" type="sibTrans" cxnId="{0DE0D0B1-E34D-474A-9291-FEB8AC07B804}">
      <dgm:prSet/>
      <dgm:spPr/>
      <dgm:t>
        <a:bodyPr/>
        <a:lstStyle/>
        <a:p>
          <a:endParaRPr lang="en-US"/>
        </a:p>
      </dgm:t>
    </dgm:pt>
    <dgm:pt modelId="{3E233F21-F6C2-4995-B0FD-5CDC2EA1AA15}" type="pres">
      <dgm:prSet presAssocID="{9506A37A-BA42-413E-95CF-120C63C48BD3}" presName="Name0" presStyleCnt="0">
        <dgm:presLayoutVars>
          <dgm:chMax val="7"/>
          <dgm:resizeHandles val="exact"/>
        </dgm:presLayoutVars>
      </dgm:prSet>
      <dgm:spPr/>
    </dgm:pt>
    <dgm:pt modelId="{8739B105-F5CA-428C-994A-0290E58B2F94}" type="pres">
      <dgm:prSet presAssocID="{9506A37A-BA42-413E-95CF-120C63C48BD3}" presName="comp1" presStyleCnt="0"/>
      <dgm:spPr/>
    </dgm:pt>
    <dgm:pt modelId="{E9C66257-9A7E-4ADA-85B8-63D574103BF1}" type="pres">
      <dgm:prSet presAssocID="{9506A37A-BA42-413E-95CF-120C63C48BD3}" presName="circle1" presStyleLbl="node1" presStyleIdx="0" presStyleCnt="4"/>
      <dgm:spPr/>
    </dgm:pt>
    <dgm:pt modelId="{534DF7FE-A5A5-4EBD-95A2-0BD07E158F53}" type="pres">
      <dgm:prSet presAssocID="{9506A37A-BA42-413E-95CF-120C63C48BD3}" presName="c1text" presStyleLbl="node1" presStyleIdx="0" presStyleCnt="4">
        <dgm:presLayoutVars>
          <dgm:bulletEnabled val="1"/>
        </dgm:presLayoutVars>
      </dgm:prSet>
      <dgm:spPr/>
    </dgm:pt>
    <dgm:pt modelId="{045C4CE4-1C2E-49AF-9BE1-A199B43C366B}" type="pres">
      <dgm:prSet presAssocID="{9506A37A-BA42-413E-95CF-120C63C48BD3}" presName="comp2" presStyleCnt="0"/>
      <dgm:spPr/>
    </dgm:pt>
    <dgm:pt modelId="{8F088E9B-1C1C-4D37-94B4-282DF4510BC0}" type="pres">
      <dgm:prSet presAssocID="{9506A37A-BA42-413E-95CF-120C63C48BD3}" presName="circle2" presStyleLbl="node1" presStyleIdx="1" presStyleCnt="4"/>
      <dgm:spPr/>
    </dgm:pt>
    <dgm:pt modelId="{CC2648AF-6C3B-455F-9F76-9324954C586E}" type="pres">
      <dgm:prSet presAssocID="{9506A37A-BA42-413E-95CF-120C63C48BD3}" presName="c2text" presStyleLbl="node1" presStyleIdx="1" presStyleCnt="4">
        <dgm:presLayoutVars>
          <dgm:bulletEnabled val="1"/>
        </dgm:presLayoutVars>
      </dgm:prSet>
      <dgm:spPr/>
    </dgm:pt>
    <dgm:pt modelId="{CEF76961-F209-4A79-A624-F0BA664EB724}" type="pres">
      <dgm:prSet presAssocID="{9506A37A-BA42-413E-95CF-120C63C48BD3}" presName="comp3" presStyleCnt="0"/>
      <dgm:spPr/>
    </dgm:pt>
    <dgm:pt modelId="{43DD5EB8-1AEB-4D9B-96F0-ABCDB9FD241F}" type="pres">
      <dgm:prSet presAssocID="{9506A37A-BA42-413E-95CF-120C63C48BD3}" presName="circle3" presStyleLbl="node1" presStyleIdx="2" presStyleCnt="4"/>
      <dgm:spPr/>
    </dgm:pt>
    <dgm:pt modelId="{CA2E14AC-E67E-4FE0-BEC8-CE6FD07BC617}" type="pres">
      <dgm:prSet presAssocID="{9506A37A-BA42-413E-95CF-120C63C48BD3}" presName="c3text" presStyleLbl="node1" presStyleIdx="2" presStyleCnt="4">
        <dgm:presLayoutVars>
          <dgm:bulletEnabled val="1"/>
        </dgm:presLayoutVars>
      </dgm:prSet>
      <dgm:spPr/>
    </dgm:pt>
    <dgm:pt modelId="{578FAE31-48C7-41E9-B22E-C5875E84DB35}" type="pres">
      <dgm:prSet presAssocID="{9506A37A-BA42-413E-95CF-120C63C48BD3}" presName="comp4" presStyleCnt="0"/>
      <dgm:spPr/>
    </dgm:pt>
    <dgm:pt modelId="{EC82376A-2EBF-4B60-A206-B35B5673EE60}" type="pres">
      <dgm:prSet presAssocID="{9506A37A-BA42-413E-95CF-120C63C48BD3}" presName="circle4" presStyleLbl="node1" presStyleIdx="3" presStyleCnt="4"/>
      <dgm:spPr/>
    </dgm:pt>
    <dgm:pt modelId="{00B6C048-4675-4C90-9036-09FEB558CD66}" type="pres">
      <dgm:prSet presAssocID="{9506A37A-BA42-413E-95CF-120C63C48BD3}" presName="c4text" presStyleLbl="node1" presStyleIdx="3" presStyleCnt="4">
        <dgm:presLayoutVars>
          <dgm:bulletEnabled val="1"/>
        </dgm:presLayoutVars>
      </dgm:prSet>
      <dgm:spPr/>
    </dgm:pt>
  </dgm:ptLst>
  <dgm:cxnLst>
    <dgm:cxn modelId="{29C3E357-4DAD-4085-A24F-F3C0870F9348}" srcId="{9506A37A-BA42-413E-95CF-120C63C48BD3}" destId="{A8C41588-8904-4F8B-8CA5-737AFF606212}" srcOrd="0" destOrd="0" parTransId="{0CBEB15F-7104-4E00-BA15-A02BB7834F01}" sibTransId="{976BA200-418A-40B1-84EB-205C405A97D0}"/>
    <dgm:cxn modelId="{0815C2D8-3494-42F0-9C7B-FC54DF156AA4}" type="presOf" srcId="{BA3EAEC6-27EE-4287-B736-7C61DC794802}" destId="{CC2648AF-6C3B-455F-9F76-9324954C586E}" srcOrd="1" destOrd="0" presId="urn:microsoft.com/office/officeart/2005/8/layout/venn2"/>
    <dgm:cxn modelId="{29EF71DC-9EB2-4591-9B8B-C8C05F924073}" type="presOf" srcId="{B3870F28-D115-4D1E-9B0B-9AB941E2CCEC}" destId="{00B6C048-4675-4C90-9036-09FEB558CD66}" srcOrd="1" destOrd="0" presId="urn:microsoft.com/office/officeart/2005/8/layout/venn2"/>
    <dgm:cxn modelId="{DBEC4279-813A-413E-8FD8-A6CE7D8D93C3}" type="presOf" srcId="{6ECBA44A-7953-45B2-A228-244C55917BDC}" destId="{CA2E14AC-E67E-4FE0-BEC8-CE6FD07BC617}" srcOrd="1" destOrd="0" presId="urn:microsoft.com/office/officeart/2005/8/layout/venn2"/>
    <dgm:cxn modelId="{0DE0D0B1-E34D-474A-9291-FEB8AC07B804}" srcId="{9506A37A-BA42-413E-95CF-120C63C48BD3}" destId="{B3870F28-D115-4D1E-9B0B-9AB941E2CCEC}" srcOrd="3" destOrd="0" parTransId="{6114011A-4D86-441C-8E72-0F25E98A2A1A}" sibTransId="{E1812842-5E93-43BE-A6CA-7A1BB7DEBEAB}"/>
    <dgm:cxn modelId="{41320926-A539-49B4-8DE7-A120C988B2A9}" type="presOf" srcId="{6ECBA44A-7953-45B2-A228-244C55917BDC}" destId="{43DD5EB8-1AEB-4D9B-96F0-ABCDB9FD241F}" srcOrd="0" destOrd="0" presId="urn:microsoft.com/office/officeart/2005/8/layout/venn2"/>
    <dgm:cxn modelId="{47F1FDCD-B384-4A8B-BCEF-CBEBF49B27A4}" type="presOf" srcId="{A8C41588-8904-4F8B-8CA5-737AFF606212}" destId="{E9C66257-9A7E-4ADA-85B8-63D574103BF1}" srcOrd="0" destOrd="0" presId="urn:microsoft.com/office/officeart/2005/8/layout/venn2"/>
    <dgm:cxn modelId="{CA10EB89-029A-4431-B99F-583BE87D6E39}" srcId="{9506A37A-BA42-413E-95CF-120C63C48BD3}" destId="{6ECBA44A-7953-45B2-A228-244C55917BDC}" srcOrd="2" destOrd="0" parTransId="{454F8448-2084-4CB7-B89C-E9502A03BDD7}" sibTransId="{2FEE2F48-D76B-4A7D-B1E0-0AB278C6B04A}"/>
    <dgm:cxn modelId="{FBC21A37-8C4D-4DAF-9968-0564182B382B}" type="presOf" srcId="{9506A37A-BA42-413E-95CF-120C63C48BD3}" destId="{3E233F21-F6C2-4995-B0FD-5CDC2EA1AA15}" srcOrd="0" destOrd="0" presId="urn:microsoft.com/office/officeart/2005/8/layout/venn2"/>
    <dgm:cxn modelId="{B2059F4B-43A6-4755-ACC1-A539BF66B165}" srcId="{9506A37A-BA42-413E-95CF-120C63C48BD3}" destId="{BA3EAEC6-27EE-4287-B736-7C61DC794802}" srcOrd="1" destOrd="0" parTransId="{4FE52550-18F9-44B1-AA73-B94B19A92BBA}" sibTransId="{548AC6F8-24B1-4E59-9708-9B598A94488E}"/>
    <dgm:cxn modelId="{C6655019-0BC6-43A2-818D-29AC82C761F5}" type="presOf" srcId="{B3870F28-D115-4D1E-9B0B-9AB941E2CCEC}" destId="{EC82376A-2EBF-4B60-A206-B35B5673EE60}" srcOrd="0" destOrd="0" presId="urn:microsoft.com/office/officeart/2005/8/layout/venn2"/>
    <dgm:cxn modelId="{B7740023-7DAE-45EB-B275-415E3C9C8C43}" type="presOf" srcId="{A8C41588-8904-4F8B-8CA5-737AFF606212}" destId="{534DF7FE-A5A5-4EBD-95A2-0BD07E158F53}" srcOrd="1" destOrd="0" presId="urn:microsoft.com/office/officeart/2005/8/layout/venn2"/>
    <dgm:cxn modelId="{E15E448A-8B05-45DA-A1CA-CE3B5CB01C46}" type="presOf" srcId="{BA3EAEC6-27EE-4287-B736-7C61DC794802}" destId="{8F088E9B-1C1C-4D37-94B4-282DF4510BC0}" srcOrd="0" destOrd="0" presId="urn:microsoft.com/office/officeart/2005/8/layout/venn2"/>
    <dgm:cxn modelId="{5F4B9E48-2661-4A2F-ABBB-0B42E9975767}" type="presParOf" srcId="{3E233F21-F6C2-4995-B0FD-5CDC2EA1AA15}" destId="{8739B105-F5CA-428C-994A-0290E58B2F94}" srcOrd="0" destOrd="0" presId="urn:microsoft.com/office/officeart/2005/8/layout/venn2"/>
    <dgm:cxn modelId="{51DA449D-8B73-4A38-A96D-6F637A5A9450}" type="presParOf" srcId="{8739B105-F5CA-428C-994A-0290E58B2F94}" destId="{E9C66257-9A7E-4ADA-85B8-63D574103BF1}" srcOrd="0" destOrd="0" presId="urn:microsoft.com/office/officeart/2005/8/layout/venn2"/>
    <dgm:cxn modelId="{5A906464-3F6D-448F-BDF2-20B34DBB265B}" type="presParOf" srcId="{8739B105-F5CA-428C-994A-0290E58B2F94}" destId="{534DF7FE-A5A5-4EBD-95A2-0BD07E158F53}" srcOrd="1" destOrd="0" presId="urn:microsoft.com/office/officeart/2005/8/layout/venn2"/>
    <dgm:cxn modelId="{2D329A74-92D9-4379-9882-27F162A9FE62}" type="presParOf" srcId="{3E233F21-F6C2-4995-B0FD-5CDC2EA1AA15}" destId="{045C4CE4-1C2E-49AF-9BE1-A199B43C366B}" srcOrd="1" destOrd="0" presId="urn:microsoft.com/office/officeart/2005/8/layout/venn2"/>
    <dgm:cxn modelId="{8864BA48-F280-497B-AC8B-3A491018A08C}" type="presParOf" srcId="{045C4CE4-1C2E-49AF-9BE1-A199B43C366B}" destId="{8F088E9B-1C1C-4D37-94B4-282DF4510BC0}" srcOrd="0" destOrd="0" presId="urn:microsoft.com/office/officeart/2005/8/layout/venn2"/>
    <dgm:cxn modelId="{2708B58B-FC70-4988-AE05-ED8E456A770B}" type="presParOf" srcId="{045C4CE4-1C2E-49AF-9BE1-A199B43C366B}" destId="{CC2648AF-6C3B-455F-9F76-9324954C586E}" srcOrd="1" destOrd="0" presId="urn:microsoft.com/office/officeart/2005/8/layout/venn2"/>
    <dgm:cxn modelId="{0C781F0B-AF22-475B-9B46-E2B2EC14DC94}" type="presParOf" srcId="{3E233F21-F6C2-4995-B0FD-5CDC2EA1AA15}" destId="{CEF76961-F209-4A79-A624-F0BA664EB724}" srcOrd="2" destOrd="0" presId="urn:microsoft.com/office/officeart/2005/8/layout/venn2"/>
    <dgm:cxn modelId="{6DBEC47C-B67D-47B0-AB90-A43DF7A1C8BA}" type="presParOf" srcId="{CEF76961-F209-4A79-A624-F0BA664EB724}" destId="{43DD5EB8-1AEB-4D9B-96F0-ABCDB9FD241F}" srcOrd="0" destOrd="0" presId="urn:microsoft.com/office/officeart/2005/8/layout/venn2"/>
    <dgm:cxn modelId="{0DA04BD0-67F3-4B87-B4C7-68A1E2904063}" type="presParOf" srcId="{CEF76961-F209-4A79-A624-F0BA664EB724}" destId="{CA2E14AC-E67E-4FE0-BEC8-CE6FD07BC617}" srcOrd="1" destOrd="0" presId="urn:microsoft.com/office/officeart/2005/8/layout/venn2"/>
    <dgm:cxn modelId="{C4244898-54A2-49FF-8A26-B3947614B943}" type="presParOf" srcId="{3E233F21-F6C2-4995-B0FD-5CDC2EA1AA15}" destId="{578FAE31-48C7-41E9-B22E-C5875E84DB35}" srcOrd="3" destOrd="0" presId="urn:microsoft.com/office/officeart/2005/8/layout/venn2"/>
    <dgm:cxn modelId="{2F7905B4-2180-4C07-AA3F-37D54FF20DA5}" type="presParOf" srcId="{578FAE31-48C7-41E9-B22E-C5875E84DB35}" destId="{EC82376A-2EBF-4B60-A206-B35B5673EE60}" srcOrd="0" destOrd="0" presId="urn:microsoft.com/office/officeart/2005/8/layout/venn2"/>
    <dgm:cxn modelId="{60A876B6-436E-4885-A0C1-FF4C56962817}" type="presParOf" srcId="{578FAE31-48C7-41E9-B22E-C5875E84DB35}" destId="{00B6C048-4675-4C90-9036-09FEB558CD66}"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0D68E-A1B2-45E1-82F8-A570F926720C}">
      <dsp:nvSpPr>
        <dsp:cNvPr id="0" name=""/>
        <dsp:cNvSpPr/>
      </dsp:nvSpPr>
      <dsp:spPr>
        <a:xfrm>
          <a:off x="3401" y="0"/>
          <a:ext cx="3316188" cy="111248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One Stop Solution to Manage Enterprise</a:t>
          </a:r>
        </a:p>
      </dsp:txBody>
      <dsp:txXfrm>
        <a:off x="3401" y="0"/>
        <a:ext cx="3316188" cy="1112486"/>
      </dsp:txXfrm>
    </dsp:sp>
    <dsp:sp modelId="{2982D137-7678-4C27-8FAB-794CC936B540}">
      <dsp:nvSpPr>
        <dsp:cNvPr id="0" name=""/>
        <dsp:cNvSpPr/>
      </dsp:nvSpPr>
      <dsp:spPr>
        <a:xfrm>
          <a:off x="3401" y="1122637"/>
          <a:ext cx="3316188" cy="334141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734071-7FC7-46D3-A508-593E8E9C4DC7}">
      <dsp:nvSpPr>
        <dsp:cNvPr id="0" name=""/>
        <dsp:cNvSpPr/>
      </dsp:nvSpPr>
      <dsp:spPr>
        <a:xfrm>
          <a:off x="3809257" y="0"/>
          <a:ext cx="3316188" cy="1112486"/>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Allows you to d</a:t>
          </a:r>
          <a:r>
            <a:rPr lang="en-US" sz="1600" kern="1200" dirty="0">
              <a:latin typeface="Segoe UI Light" panose="020B0502040204020203" pitchFamily="34" charset="0"/>
              <a:cs typeface="Segoe UI Light" panose="020B0502040204020203" pitchFamily="34" charset="0"/>
            </a:rPr>
            <a:t>escribe the desired state of your environment by using this new power shell syntax</a:t>
          </a:r>
          <a:endParaRPr lang="en-US" sz="1600" kern="1200" dirty="0"/>
        </a:p>
      </dsp:txBody>
      <dsp:txXfrm>
        <a:off x="3809257" y="0"/>
        <a:ext cx="3316188" cy="1112486"/>
      </dsp:txXfrm>
    </dsp:sp>
    <dsp:sp modelId="{93CC3DBE-4882-4E1E-ADBF-708F9AB600AF}">
      <dsp:nvSpPr>
        <dsp:cNvPr id="0" name=""/>
        <dsp:cNvSpPr/>
      </dsp:nvSpPr>
      <dsp:spPr>
        <a:xfrm>
          <a:off x="3794732" y="1130539"/>
          <a:ext cx="3316188" cy="3338826"/>
        </a:xfrm>
        <a:prstGeom prst="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3794732" y="1130539"/>
        <a:ext cx="3316188" cy="3338826"/>
      </dsp:txXfrm>
    </dsp:sp>
    <dsp:sp modelId="{692FBF4B-8A0F-4160-8B9A-66352FAA5133}">
      <dsp:nvSpPr>
        <dsp:cNvPr id="0" name=""/>
        <dsp:cNvSpPr/>
      </dsp:nvSpPr>
      <dsp:spPr>
        <a:xfrm>
          <a:off x="7564310" y="0"/>
          <a:ext cx="3316188" cy="1112486"/>
        </a:xfrm>
        <a:prstGeom prst="rect">
          <a:avLst/>
        </a:prstGeom>
        <a:solidFill>
          <a:schemeClr val="lt1"/>
        </a:solidFill>
        <a:ln w="12700" cap="flat" cmpd="sng" algn="ctr">
          <a:solidFill>
            <a:schemeClr val="bg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Segoe UI Light" panose="020B0502040204020203" pitchFamily="34" charset="0"/>
              <a:cs typeface="Segoe UI Light" panose="020B0502040204020203" pitchFamily="34" charset="0"/>
            </a:rPr>
            <a:t>Option of correcting configuration drift when it occurs, or just report on configuration drift, to ley it know to admins that it has occurred</a:t>
          </a:r>
          <a:endParaRPr lang="en-US" sz="1600" kern="1200" dirty="0">
            <a:solidFill>
              <a:schemeClr val="bg1"/>
            </a:solidFill>
          </a:endParaRPr>
        </a:p>
      </dsp:txBody>
      <dsp:txXfrm>
        <a:off x="7564310" y="0"/>
        <a:ext cx="3316188" cy="1112486"/>
      </dsp:txXfrm>
    </dsp:sp>
    <dsp:sp modelId="{A39A4289-F3EE-43F9-82F9-27257D94B54F}">
      <dsp:nvSpPr>
        <dsp:cNvPr id="0" name=""/>
        <dsp:cNvSpPr/>
      </dsp:nvSpPr>
      <dsp:spPr>
        <a:xfrm>
          <a:off x="7551609" y="1133301"/>
          <a:ext cx="3316188" cy="3328637"/>
        </a:xfrm>
        <a:prstGeom prst="rect">
          <a:avLst/>
        </a:prstGeom>
        <a:solidFill>
          <a:schemeClr val="lt1"/>
        </a:solidFill>
        <a:ln w="12700" cap="flat" cmpd="sng" algn="ctr">
          <a:solidFill>
            <a:schemeClr val="bg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7551609" y="1133301"/>
        <a:ext cx="3316188" cy="33286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66257-9A7E-4ADA-85B8-63D574103BF1}">
      <dsp:nvSpPr>
        <dsp:cNvPr id="0" name=""/>
        <dsp:cNvSpPr/>
      </dsp:nvSpPr>
      <dsp:spPr>
        <a:xfrm>
          <a:off x="133689" y="0"/>
          <a:ext cx="2802392" cy="2802392"/>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Cloud</a:t>
          </a:r>
          <a:endParaRPr lang="en-US" sz="2300" kern="1200" dirty="0"/>
        </a:p>
      </dsp:txBody>
      <dsp:txXfrm>
        <a:off x="1143111" y="140119"/>
        <a:ext cx="783548" cy="420358"/>
      </dsp:txXfrm>
    </dsp:sp>
    <dsp:sp modelId="{8F088E9B-1C1C-4D37-94B4-282DF4510BC0}">
      <dsp:nvSpPr>
        <dsp:cNvPr id="0" name=""/>
        <dsp:cNvSpPr/>
      </dsp:nvSpPr>
      <dsp:spPr>
        <a:xfrm>
          <a:off x="413928" y="560478"/>
          <a:ext cx="2241913" cy="2241913"/>
        </a:xfrm>
        <a:prstGeom prst="ellipse">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US" sz="1050" u="sng" kern="1200" dirty="0"/>
            <a:t>BYOD</a:t>
          </a:r>
          <a:r>
            <a:rPr lang="en-US" sz="1050" kern="1200" dirty="0"/>
            <a:t> - non-Win Devices</a:t>
          </a:r>
        </a:p>
      </dsp:txBody>
      <dsp:txXfrm>
        <a:off x="1143111" y="694993"/>
        <a:ext cx="783548" cy="403544"/>
      </dsp:txXfrm>
    </dsp:sp>
    <dsp:sp modelId="{43DD5EB8-1AEB-4D9B-96F0-ABCDB9FD241F}">
      <dsp:nvSpPr>
        <dsp:cNvPr id="0" name=""/>
        <dsp:cNvSpPr/>
      </dsp:nvSpPr>
      <dsp:spPr>
        <a:xfrm>
          <a:off x="694167" y="1120956"/>
          <a:ext cx="1681435" cy="1681435"/>
        </a:xfrm>
        <a:prstGeom prst="ellips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Laptop</a:t>
          </a:r>
          <a:r>
            <a:rPr lang="en-US" sz="1600" kern="1200" dirty="0"/>
            <a:t> (</a:t>
          </a:r>
          <a:r>
            <a:rPr lang="en-US" sz="1100" kern="1200" dirty="0"/>
            <a:t>VPNs</a:t>
          </a:r>
          <a:r>
            <a:rPr lang="en-US" sz="1600" kern="1200" dirty="0"/>
            <a:t>)</a:t>
          </a:r>
        </a:p>
      </dsp:txBody>
      <dsp:txXfrm>
        <a:off x="1143111" y="1247064"/>
        <a:ext cx="783548" cy="378322"/>
      </dsp:txXfrm>
    </dsp:sp>
    <dsp:sp modelId="{EC82376A-2EBF-4B60-A206-B35B5673EE60}">
      <dsp:nvSpPr>
        <dsp:cNvPr id="0" name=""/>
        <dsp:cNvSpPr/>
      </dsp:nvSpPr>
      <dsp:spPr>
        <a:xfrm>
          <a:off x="974407" y="1681435"/>
          <a:ext cx="1120956" cy="1120956"/>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Desktop/</a:t>
          </a:r>
        </a:p>
        <a:p>
          <a:pPr marL="0" lvl="0" indent="0" algn="ctr" defTabSz="488950">
            <a:lnSpc>
              <a:spcPct val="90000"/>
            </a:lnSpc>
            <a:spcBef>
              <a:spcPct val="0"/>
            </a:spcBef>
            <a:spcAft>
              <a:spcPct val="35000"/>
            </a:spcAft>
            <a:buNone/>
          </a:pPr>
          <a:r>
            <a:rPr lang="en-US" sz="1100" kern="1200" dirty="0"/>
            <a:t>Server</a:t>
          </a:r>
          <a:endParaRPr lang="en-US" sz="900" kern="1200" dirty="0"/>
        </a:p>
      </dsp:txBody>
      <dsp:txXfrm>
        <a:off x="1138567" y="1961674"/>
        <a:ext cx="792636" cy="5604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0D68E-A1B2-45E1-82F8-A570F926720C}">
      <dsp:nvSpPr>
        <dsp:cNvPr id="0" name=""/>
        <dsp:cNvSpPr/>
      </dsp:nvSpPr>
      <dsp:spPr>
        <a:xfrm>
          <a:off x="3401" y="0"/>
          <a:ext cx="3316188" cy="111248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One Stop Solution to Manage Enterprise</a:t>
          </a:r>
        </a:p>
      </dsp:txBody>
      <dsp:txXfrm>
        <a:off x="3401" y="0"/>
        <a:ext cx="3316188" cy="1112486"/>
      </dsp:txXfrm>
    </dsp:sp>
    <dsp:sp modelId="{2982D137-7678-4C27-8FAB-794CC936B540}">
      <dsp:nvSpPr>
        <dsp:cNvPr id="0" name=""/>
        <dsp:cNvSpPr/>
      </dsp:nvSpPr>
      <dsp:spPr>
        <a:xfrm>
          <a:off x="3401" y="1122637"/>
          <a:ext cx="3316188" cy="334141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734071-7FC7-46D3-A508-593E8E9C4DC7}">
      <dsp:nvSpPr>
        <dsp:cNvPr id="0" name=""/>
        <dsp:cNvSpPr/>
      </dsp:nvSpPr>
      <dsp:spPr>
        <a:xfrm>
          <a:off x="3809257" y="0"/>
          <a:ext cx="3316188" cy="1112486"/>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Allows you to d</a:t>
          </a:r>
          <a:r>
            <a:rPr lang="en-US" sz="1600" kern="1200" dirty="0">
              <a:latin typeface="Segoe UI Light" panose="020B0502040204020203" pitchFamily="34" charset="0"/>
              <a:cs typeface="Segoe UI Light" panose="020B0502040204020203" pitchFamily="34" charset="0"/>
            </a:rPr>
            <a:t>escribe the desired state of your environment by using this new power shell syntax</a:t>
          </a:r>
          <a:endParaRPr lang="en-US" sz="1600" kern="1200" dirty="0"/>
        </a:p>
      </dsp:txBody>
      <dsp:txXfrm>
        <a:off x="3809257" y="0"/>
        <a:ext cx="3316188" cy="1112486"/>
      </dsp:txXfrm>
    </dsp:sp>
    <dsp:sp modelId="{93CC3DBE-4882-4E1E-ADBF-708F9AB600AF}">
      <dsp:nvSpPr>
        <dsp:cNvPr id="0" name=""/>
        <dsp:cNvSpPr/>
      </dsp:nvSpPr>
      <dsp:spPr>
        <a:xfrm>
          <a:off x="3794732" y="1130539"/>
          <a:ext cx="3316188" cy="3338826"/>
        </a:xfrm>
        <a:prstGeom prst="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3794732" y="1130539"/>
        <a:ext cx="3316188" cy="3338826"/>
      </dsp:txXfrm>
    </dsp:sp>
    <dsp:sp modelId="{692FBF4B-8A0F-4160-8B9A-66352FAA5133}">
      <dsp:nvSpPr>
        <dsp:cNvPr id="0" name=""/>
        <dsp:cNvSpPr/>
      </dsp:nvSpPr>
      <dsp:spPr>
        <a:xfrm>
          <a:off x="7564310" y="0"/>
          <a:ext cx="3316188" cy="1112486"/>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egoe UI Light" panose="020B0502040204020203" pitchFamily="34" charset="0"/>
              <a:cs typeface="Segoe UI Light" panose="020B0502040204020203" pitchFamily="34" charset="0"/>
            </a:rPr>
            <a:t>Option of correcting configuration drift when it occurs, or just report on configuration drift, to ley it know to admins that it has occurred</a:t>
          </a:r>
          <a:endParaRPr lang="en-US" sz="1600" kern="1200" dirty="0"/>
        </a:p>
      </dsp:txBody>
      <dsp:txXfrm>
        <a:off x="7564310" y="0"/>
        <a:ext cx="3316188" cy="1112486"/>
      </dsp:txXfrm>
    </dsp:sp>
    <dsp:sp modelId="{A39A4289-F3EE-43F9-82F9-27257D94B54F}">
      <dsp:nvSpPr>
        <dsp:cNvPr id="0" name=""/>
        <dsp:cNvSpPr/>
      </dsp:nvSpPr>
      <dsp:spPr>
        <a:xfrm>
          <a:off x="7551609" y="1133301"/>
          <a:ext cx="3316188" cy="3328637"/>
        </a:xfrm>
        <a:prstGeom prst="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7551609" y="1133301"/>
        <a:ext cx="3316188" cy="33286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66257-9A7E-4ADA-85B8-63D574103BF1}">
      <dsp:nvSpPr>
        <dsp:cNvPr id="0" name=""/>
        <dsp:cNvSpPr/>
      </dsp:nvSpPr>
      <dsp:spPr>
        <a:xfrm>
          <a:off x="133689" y="0"/>
          <a:ext cx="2802392" cy="2802392"/>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Cloud</a:t>
          </a:r>
          <a:endParaRPr lang="en-US" sz="2300" kern="1200" dirty="0"/>
        </a:p>
      </dsp:txBody>
      <dsp:txXfrm>
        <a:off x="1143111" y="140119"/>
        <a:ext cx="783548" cy="420358"/>
      </dsp:txXfrm>
    </dsp:sp>
    <dsp:sp modelId="{8F088E9B-1C1C-4D37-94B4-282DF4510BC0}">
      <dsp:nvSpPr>
        <dsp:cNvPr id="0" name=""/>
        <dsp:cNvSpPr/>
      </dsp:nvSpPr>
      <dsp:spPr>
        <a:xfrm>
          <a:off x="413928" y="560478"/>
          <a:ext cx="2241913" cy="2241913"/>
        </a:xfrm>
        <a:prstGeom prst="ellipse">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US" sz="1050" u="sng" kern="1200" dirty="0"/>
            <a:t>BYOD</a:t>
          </a:r>
          <a:r>
            <a:rPr lang="en-US" sz="1050" kern="1200" dirty="0"/>
            <a:t> - non-Win Devices</a:t>
          </a:r>
        </a:p>
      </dsp:txBody>
      <dsp:txXfrm>
        <a:off x="1143111" y="694993"/>
        <a:ext cx="783548" cy="403544"/>
      </dsp:txXfrm>
    </dsp:sp>
    <dsp:sp modelId="{43DD5EB8-1AEB-4D9B-96F0-ABCDB9FD241F}">
      <dsp:nvSpPr>
        <dsp:cNvPr id="0" name=""/>
        <dsp:cNvSpPr/>
      </dsp:nvSpPr>
      <dsp:spPr>
        <a:xfrm>
          <a:off x="694167" y="1120956"/>
          <a:ext cx="1681435" cy="1681435"/>
        </a:xfrm>
        <a:prstGeom prst="ellips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Laptop</a:t>
          </a:r>
          <a:r>
            <a:rPr lang="en-US" sz="1600" kern="1200" dirty="0"/>
            <a:t> (</a:t>
          </a:r>
          <a:r>
            <a:rPr lang="en-US" sz="1100" kern="1200" dirty="0"/>
            <a:t>VPNs</a:t>
          </a:r>
          <a:r>
            <a:rPr lang="en-US" sz="1600" kern="1200" dirty="0"/>
            <a:t>)</a:t>
          </a:r>
        </a:p>
      </dsp:txBody>
      <dsp:txXfrm>
        <a:off x="1143111" y="1247064"/>
        <a:ext cx="783548" cy="378322"/>
      </dsp:txXfrm>
    </dsp:sp>
    <dsp:sp modelId="{EC82376A-2EBF-4B60-A206-B35B5673EE60}">
      <dsp:nvSpPr>
        <dsp:cNvPr id="0" name=""/>
        <dsp:cNvSpPr/>
      </dsp:nvSpPr>
      <dsp:spPr>
        <a:xfrm>
          <a:off x="974407" y="1681435"/>
          <a:ext cx="1120956" cy="1120956"/>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Desktop/</a:t>
          </a:r>
        </a:p>
        <a:p>
          <a:pPr marL="0" lvl="0" indent="0" algn="ctr" defTabSz="488950">
            <a:lnSpc>
              <a:spcPct val="90000"/>
            </a:lnSpc>
            <a:spcBef>
              <a:spcPct val="0"/>
            </a:spcBef>
            <a:spcAft>
              <a:spcPct val="35000"/>
            </a:spcAft>
            <a:buNone/>
          </a:pPr>
          <a:r>
            <a:rPr lang="en-US" sz="1100" kern="1200" dirty="0"/>
            <a:t>Server</a:t>
          </a:r>
          <a:endParaRPr lang="en-US" sz="900" kern="1200" dirty="0"/>
        </a:p>
      </dsp:txBody>
      <dsp:txXfrm>
        <a:off x="1138567" y="1961674"/>
        <a:ext cx="792636" cy="5604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E312D-C0DC-446E-825A-0070F228BBF6}">
      <dsp:nvSpPr>
        <dsp:cNvPr id="0" name=""/>
        <dsp:cNvSpPr/>
      </dsp:nvSpPr>
      <dsp:spPr>
        <a:xfrm>
          <a:off x="1362044" y="1180011"/>
          <a:ext cx="1442236" cy="1442236"/>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a:off x="1651998" y="1517848"/>
        <a:ext cx="862328" cy="741339"/>
      </dsp:txXfrm>
    </dsp:sp>
    <dsp:sp modelId="{90FD57D8-7C6F-4197-A32A-D3FD1162E696}">
      <dsp:nvSpPr>
        <dsp:cNvPr id="0" name=""/>
        <dsp:cNvSpPr/>
      </dsp:nvSpPr>
      <dsp:spPr>
        <a:xfrm>
          <a:off x="522925" y="839119"/>
          <a:ext cx="1048899" cy="1048899"/>
        </a:xfrm>
        <a:prstGeom prst="gear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a:off x="786988" y="1104778"/>
        <a:ext cx="520773" cy="517581"/>
      </dsp:txXfrm>
    </dsp:sp>
    <dsp:sp modelId="{4FC6BB25-597C-4CF6-B471-26EF52CDE95B}">
      <dsp:nvSpPr>
        <dsp:cNvPr id="0" name=""/>
        <dsp:cNvSpPr/>
      </dsp:nvSpPr>
      <dsp:spPr>
        <a:xfrm rot="20700000">
          <a:off x="1110415" y="115485"/>
          <a:ext cx="1027707" cy="1027707"/>
        </a:xfrm>
        <a:prstGeom prst="gear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rot="-20700000">
        <a:off x="1335822" y="340892"/>
        <a:ext cx="576894" cy="576894"/>
      </dsp:txXfrm>
    </dsp:sp>
    <dsp:sp modelId="{16EEACBD-5DB8-4CD0-93C7-C57F7FFAE95A}">
      <dsp:nvSpPr>
        <dsp:cNvPr id="0" name=""/>
        <dsp:cNvSpPr/>
      </dsp:nvSpPr>
      <dsp:spPr>
        <a:xfrm>
          <a:off x="1234763" y="971538"/>
          <a:ext cx="1846062" cy="1846062"/>
        </a:xfrm>
        <a:prstGeom prst="circularArrow">
          <a:avLst>
            <a:gd name="adj1" fmla="val 4687"/>
            <a:gd name="adj2" fmla="val 299029"/>
            <a:gd name="adj3" fmla="val 2461138"/>
            <a:gd name="adj4" fmla="val 15985364"/>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5A08AB-EC53-4245-B2D7-2B52A883FB75}">
      <dsp:nvSpPr>
        <dsp:cNvPr id="0" name=""/>
        <dsp:cNvSpPr/>
      </dsp:nvSpPr>
      <dsp:spPr>
        <a:xfrm>
          <a:off x="337167" y="613784"/>
          <a:ext cx="1341279" cy="1341279"/>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DFD3F8-AE6B-4650-A834-FBC5111AA824}">
      <dsp:nvSpPr>
        <dsp:cNvPr id="0" name=""/>
        <dsp:cNvSpPr/>
      </dsp:nvSpPr>
      <dsp:spPr>
        <a:xfrm>
          <a:off x="872696" y="-102874"/>
          <a:ext cx="1446169" cy="1446169"/>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6E685-0A6E-461D-B405-30B91F3DAC80}">
      <dsp:nvSpPr>
        <dsp:cNvPr id="0" name=""/>
        <dsp:cNvSpPr/>
      </dsp:nvSpPr>
      <dsp:spPr>
        <a:xfrm>
          <a:off x="0" y="115440"/>
          <a:ext cx="9993086" cy="4797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Install or remove server roles and features  </a:t>
          </a:r>
          <a:endParaRPr lang="en-IN" sz="2000" kern="1200" dirty="0"/>
        </a:p>
      </dsp:txBody>
      <dsp:txXfrm>
        <a:off x="23417" y="138857"/>
        <a:ext cx="9946252" cy="432866"/>
      </dsp:txXfrm>
    </dsp:sp>
    <dsp:sp modelId="{FE80869A-7F2F-4A9B-BD12-FE1A15710DD3}">
      <dsp:nvSpPr>
        <dsp:cNvPr id="0" name=""/>
        <dsp:cNvSpPr/>
      </dsp:nvSpPr>
      <dsp:spPr>
        <a:xfrm>
          <a:off x="0" y="652740"/>
          <a:ext cx="9993086" cy="4797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Manage registry settings</a:t>
          </a:r>
          <a:endParaRPr lang="en-IN" sz="2000" kern="1200" dirty="0"/>
        </a:p>
      </dsp:txBody>
      <dsp:txXfrm>
        <a:off x="23417" y="676157"/>
        <a:ext cx="9946252" cy="432866"/>
      </dsp:txXfrm>
    </dsp:sp>
    <dsp:sp modelId="{F5CF852B-B74B-4F76-A3CA-31F9FBFD6223}">
      <dsp:nvSpPr>
        <dsp:cNvPr id="0" name=""/>
        <dsp:cNvSpPr/>
      </dsp:nvSpPr>
      <dsp:spPr>
        <a:xfrm>
          <a:off x="0" y="1190041"/>
          <a:ext cx="9993086" cy="4797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Manage files and directories</a:t>
          </a:r>
          <a:endParaRPr lang="en-IN" sz="2000" kern="1200" dirty="0"/>
        </a:p>
      </dsp:txBody>
      <dsp:txXfrm>
        <a:off x="23417" y="1213458"/>
        <a:ext cx="9946252" cy="432866"/>
      </dsp:txXfrm>
    </dsp:sp>
    <dsp:sp modelId="{56BC70FE-9F0B-43CB-945D-15BD8C8312A2}">
      <dsp:nvSpPr>
        <dsp:cNvPr id="0" name=""/>
        <dsp:cNvSpPr/>
      </dsp:nvSpPr>
      <dsp:spPr>
        <a:xfrm>
          <a:off x="0" y="1727341"/>
          <a:ext cx="9993086" cy="4797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Start, stop, and manage processes and services</a:t>
          </a:r>
          <a:endParaRPr lang="en-IN" sz="2000" kern="1200" dirty="0"/>
        </a:p>
      </dsp:txBody>
      <dsp:txXfrm>
        <a:off x="23417" y="1750758"/>
        <a:ext cx="9946252" cy="432866"/>
      </dsp:txXfrm>
    </dsp:sp>
    <dsp:sp modelId="{A88A2E17-BF39-4A8F-BB4A-DDE832BEE036}">
      <dsp:nvSpPr>
        <dsp:cNvPr id="0" name=""/>
        <dsp:cNvSpPr/>
      </dsp:nvSpPr>
      <dsp:spPr>
        <a:xfrm>
          <a:off x="0" y="2264641"/>
          <a:ext cx="9993086" cy="4797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Manage local groups and user accounts </a:t>
          </a:r>
          <a:endParaRPr lang="en-IN" sz="2000" kern="1200" dirty="0"/>
        </a:p>
      </dsp:txBody>
      <dsp:txXfrm>
        <a:off x="23417" y="2288058"/>
        <a:ext cx="9946252" cy="432866"/>
      </dsp:txXfrm>
    </dsp:sp>
    <dsp:sp modelId="{E192B713-BD3A-42FC-B5A7-0919028B8033}">
      <dsp:nvSpPr>
        <dsp:cNvPr id="0" name=""/>
        <dsp:cNvSpPr/>
      </dsp:nvSpPr>
      <dsp:spPr>
        <a:xfrm>
          <a:off x="0" y="2801941"/>
          <a:ext cx="9993086" cy="4797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Install and manage packages such as .</a:t>
          </a:r>
          <a:r>
            <a:rPr lang="en-US" sz="2000" kern="1200" dirty="0" err="1"/>
            <a:t>msi</a:t>
          </a:r>
          <a:r>
            <a:rPr lang="en-US" sz="2000" kern="1200" dirty="0"/>
            <a:t> and .exe</a:t>
          </a:r>
          <a:endParaRPr lang="en-IN" sz="2000" kern="1200" dirty="0"/>
        </a:p>
      </dsp:txBody>
      <dsp:txXfrm>
        <a:off x="23417" y="2825358"/>
        <a:ext cx="9946252" cy="432866"/>
      </dsp:txXfrm>
    </dsp:sp>
    <dsp:sp modelId="{58860847-9AC9-4A00-8F54-66F2962FC8A5}">
      <dsp:nvSpPr>
        <dsp:cNvPr id="0" name=""/>
        <dsp:cNvSpPr/>
      </dsp:nvSpPr>
      <dsp:spPr>
        <a:xfrm>
          <a:off x="0" y="3339241"/>
          <a:ext cx="9993086" cy="4797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Manage environment variables</a:t>
          </a:r>
          <a:endParaRPr lang="en-IN" sz="2000" kern="1200" dirty="0"/>
        </a:p>
      </dsp:txBody>
      <dsp:txXfrm>
        <a:off x="23417" y="3362658"/>
        <a:ext cx="9946252" cy="432866"/>
      </dsp:txXfrm>
    </dsp:sp>
    <dsp:sp modelId="{F8049630-A20F-4EE7-ACBC-ABEC551E1B73}">
      <dsp:nvSpPr>
        <dsp:cNvPr id="0" name=""/>
        <dsp:cNvSpPr/>
      </dsp:nvSpPr>
      <dsp:spPr>
        <a:xfrm>
          <a:off x="0" y="3876541"/>
          <a:ext cx="9993086" cy="4797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Discovering the actual configuration state on a given node</a:t>
          </a:r>
          <a:endParaRPr lang="en-IN" sz="2000" kern="1200" dirty="0"/>
        </a:p>
      </dsp:txBody>
      <dsp:txXfrm>
        <a:off x="23417" y="3899958"/>
        <a:ext cx="9946252" cy="432866"/>
      </dsp:txXfrm>
    </dsp:sp>
    <dsp:sp modelId="{68921B8F-F03A-4B26-9E42-CD82DCCB3349}">
      <dsp:nvSpPr>
        <dsp:cNvPr id="0" name=""/>
        <dsp:cNvSpPr/>
      </dsp:nvSpPr>
      <dsp:spPr>
        <a:xfrm>
          <a:off x="0" y="4413841"/>
          <a:ext cx="9993086" cy="4797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Fix a configuration that has drifted away from the desired state</a:t>
          </a:r>
          <a:endParaRPr lang="en-IN" sz="2000" kern="1200" dirty="0"/>
        </a:p>
      </dsp:txBody>
      <dsp:txXfrm>
        <a:off x="23417" y="4437258"/>
        <a:ext cx="9946252" cy="4328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F3DE9-4653-4F37-938C-20C8AEAA1058}">
      <dsp:nvSpPr>
        <dsp:cNvPr id="0" name=""/>
        <dsp:cNvSpPr/>
      </dsp:nvSpPr>
      <dsp:spPr>
        <a:xfrm>
          <a:off x="2887265" y="808"/>
          <a:ext cx="2353468" cy="235346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Authorizing Phase</a:t>
          </a:r>
        </a:p>
      </dsp:txBody>
      <dsp:txXfrm>
        <a:off x="3231922" y="345465"/>
        <a:ext cx="1664154" cy="1664154"/>
      </dsp:txXfrm>
    </dsp:sp>
    <dsp:sp modelId="{85F4DBA6-D990-4769-B096-1AF0B7ACCA7E}">
      <dsp:nvSpPr>
        <dsp:cNvPr id="0" name=""/>
        <dsp:cNvSpPr/>
      </dsp:nvSpPr>
      <dsp:spPr>
        <a:xfrm rot="3600000">
          <a:off x="4625726" y="2296804"/>
          <a:ext cx="627546" cy="794295"/>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672792" y="2374142"/>
        <a:ext cx="439282" cy="476577"/>
      </dsp:txXfrm>
    </dsp:sp>
    <dsp:sp modelId="{CED739DA-2159-4299-A8CC-205AFD1412E4}">
      <dsp:nvSpPr>
        <dsp:cNvPr id="0" name=""/>
        <dsp:cNvSpPr/>
      </dsp:nvSpPr>
      <dsp:spPr>
        <a:xfrm>
          <a:off x="4656025" y="3064390"/>
          <a:ext cx="2353468" cy="2353468"/>
        </a:xfrm>
        <a:prstGeom prst="ellips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Staging Phase</a:t>
          </a:r>
        </a:p>
      </dsp:txBody>
      <dsp:txXfrm>
        <a:off x="5000682" y="3409047"/>
        <a:ext cx="1664154" cy="1664154"/>
      </dsp:txXfrm>
    </dsp:sp>
    <dsp:sp modelId="{4054A5F7-10BC-4139-AC86-11D05B84AA88}">
      <dsp:nvSpPr>
        <dsp:cNvPr id="0" name=""/>
        <dsp:cNvSpPr/>
      </dsp:nvSpPr>
      <dsp:spPr>
        <a:xfrm rot="10800000">
          <a:off x="3767987" y="3843976"/>
          <a:ext cx="627546" cy="794295"/>
        </a:xfrm>
        <a:prstGeom prst="rightArrow">
          <a:avLst>
            <a:gd name="adj1" fmla="val 60000"/>
            <a:gd name="adj2" fmla="val 5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3956251" y="4002835"/>
        <a:ext cx="439282" cy="476577"/>
      </dsp:txXfrm>
    </dsp:sp>
    <dsp:sp modelId="{AADE1B0E-3753-4624-9964-9B1CABEABEFB}">
      <dsp:nvSpPr>
        <dsp:cNvPr id="0" name=""/>
        <dsp:cNvSpPr/>
      </dsp:nvSpPr>
      <dsp:spPr>
        <a:xfrm>
          <a:off x="1118505" y="3064390"/>
          <a:ext cx="2353468" cy="2353468"/>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“Make It So” Phase</a:t>
          </a:r>
        </a:p>
      </dsp:txBody>
      <dsp:txXfrm>
        <a:off x="1463162" y="3409047"/>
        <a:ext cx="1664154" cy="1664154"/>
      </dsp:txXfrm>
    </dsp:sp>
    <dsp:sp modelId="{6A5AC1E4-C61A-4703-8FC1-7B74FC0BEF03}">
      <dsp:nvSpPr>
        <dsp:cNvPr id="0" name=""/>
        <dsp:cNvSpPr/>
      </dsp:nvSpPr>
      <dsp:spPr>
        <a:xfrm rot="18000000">
          <a:off x="2856966" y="2327566"/>
          <a:ext cx="627546" cy="794295"/>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904032" y="2567946"/>
        <a:ext cx="439282" cy="4765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C71CA-D148-44C6-8C39-B48499224700}">
      <dsp:nvSpPr>
        <dsp:cNvPr id="0" name=""/>
        <dsp:cNvSpPr/>
      </dsp:nvSpPr>
      <dsp:spPr>
        <a:xfrm>
          <a:off x="0" y="0"/>
          <a:ext cx="2819518" cy="673575"/>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Authoring Phase</a:t>
          </a:r>
        </a:p>
      </dsp:txBody>
      <dsp:txXfrm>
        <a:off x="19728" y="19728"/>
        <a:ext cx="2092678" cy="634119"/>
      </dsp:txXfrm>
    </dsp:sp>
    <dsp:sp modelId="{CF662B9D-0F56-472D-9D70-98FAF0F7C60C}">
      <dsp:nvSpPr>
        <dsp:cNvPr id="0" name=""/>
        <dsp:cNvSpPr/>
      </dsp:nvSpPr>
      <dsp:spPr>
        <a:xfrm>
          <a:off x="248781" y="785838"/>
          <a:ext cx="2819518" cy="673575"/>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268509" y="805566"/>
        <a:ext cx="2093457" cy="634119"/>
      </dsp:txXfrm>
    </dsp:sp>
    <dsp:sp modelId="{50999E8E-3EF2-4CC3-913B-8D8F0ECA98C6}">
      <dsp:nvSpPr>
        <dsp:cNvPr id="0" name=""/>
        <dsp:cNvSpPr/>
      </dsp:nvSpPr>
      <dsp:spPr>
        <a:xfrm>
          <a:off x="497562" y="1571677"/>
          <a:ext cx="2819518" cy="673575"/>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517290" y="1591405"/>
        <a:ext cx="2093457" cy="634119"/>
      </dsp:txXfrm>
    </dsp:sp>
    <dsp:sp modelId="{48516E94-81EF-42A2-A7A1-E2181D5BC1C3}">
      <dsp:nvSpPr>
        <dsp:cNvPr id="0" name=""/>
        <dsp:cNvSpPr/>
      </dsp:nvSpPr>
      <dsp:spPr>
        <a:xfrm>
          <a:off x="2381694" y="510795"/>
          <a:ext cx="437824" cy="437824"/>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480204" y="510795"/>
        <a:ext cx="240804" cy="329463"/>
      </dsp:txXfrm>
    </dsp:sp>
    <dsp:sp modelId="{BCF1C8E6-BDEC-4A14-AF13-FD9A4B285EB4}">
      <dsp:nvSpPr>
        <dsp:cNvPr id="0" name=""/>
        <dsp:cNvSpPr/>
      </dsp:nvSpPr>
      <dsp:spPr>
        <a:xfrm>
          <a:off x="2630475" y="1292143"/>
          <a:ext cx="437824" cy="437824"/>
        </a:xfrm>
        <a:prstGeom prst="downArrow">
          <a:avLst>
            <a:gd name="adj1" fmla="val 55000"/>
            <a:gd name="adj2" fmla="val 45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728985" y="1292143"/>
        <a:ext cx="240804" cy="3294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FB38E-66CB-4E15-A12C-EBCA568230F4}">
      <dsp:nvSpPr>
        <dsp:cNvPr id="0" name=""/>
        <dsp:cNvSpPr/>
      </dsp:nvSpPr>
      <dsp:spPr>
        <a:xfrm>
          <a:off x="0" y="32789"/>
          <a:ext cx="6986453" cy="1462399"/>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2">
                  <a:lumMod val="25000"/>
                </a:schemeClr>
              </a:solidFill>
            </a:rPr>
            <a:t>In this phase Admin creates the DSC configuration locally, through PowerShell or by third party languages/tools. </a:t>
          </a:r>
        </a:p>
        <a:p>
          <a:pPr marL="0" lvl="0" indent="0" algn="l" defTabSz="889000">
            <a:lnSpc>
              <a:spcPct val="90000"/>
            </a:lnSpc>
            <a:spcBef>
              <a:spcPct val="0"/>
            </a:spcBef>
            <a:spcAft>
              <a:spcPct val="35000"/>
            </a:spcAft>
            <a:buNone/>
          </a:pPr>
          <a:r>
            <a:rPr lang="en-US" sz="2000" kern="1200" dirty="0">
              <a:solidFill>
                <a:schemeClr val="bg2">
                  <a:lumMod val="25000"/>
                </a:schemeClr>
              </a:solidFill>
            </a:rPr>
            <a:t>The output is one or more MOF (Management Object Format) files, the format which is consumable by DSC.</a:t>
          </a:r>
        </a:p>
      </dsp:txBody>
      <dsp:txXfrm>
        <a:off x="42832" y="75621"/>
        <a:ext cx="6900789" cy="13767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C71CA-D148-44C6-8C39-B48499224700}">
      <dsp:nvSpPr>
        <dsp:cNvPr id="0" name=""/>
        <dsp:cNvSpPr/>
      </dsp:nvSpPr>
      <dsp:spPr>
        <a:xfrm>
          <a:off x="0" y="0"/>
          <a:ext cx="2819518" cy="673575"/>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Authoring Phase</a:t>
          </a:r>
        </a:p>
      </dsp:txBody>
      <dsp:txXfrm>
        <a:off x="19728" y="19728"/>
        <a:ext cx="2092678" cy="634119"/>
      </dsp:txXfrm>
    </dsp:sp>
    <dsp:sp modelId="{CF662B9D-0F56-472D-9D70-98FAF0F7C60C}">
      <dsp:nvSpPr>
        <dsp:cNvPr id="0" name=""/>
        <dsp:cNvSpPr/>
      </dsp:nvSpPr>
      <dsp:spPr>
        <a:xfrm>
          <a:off x="248781" y="785838"/>
          <a:ext cx="2819518" cy="673575"/>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Staging Phase</a:t>
          </a:r>
        </a:p>
      </dsp:txBody>
      <dsp:txXfrm>
        <a:off x="268509" y="805566"/>
        <a:ext cx="2093457" cy="634119"/>
      </dsp:txXfrm>
    </dsp:sp>
    <dsp:sp modelId="{50999E8E-3EF2-4CC3-913B-8D8F0ECA98C6}">
      <dsp:nvSpPr>
        <dsp:cNvPr id="0" name=""/>
        <dsp:cNvSpPr/>
      </dsp:nvSpPr>
      <dsp:spPr>
        <a:xfrm>
          <a:off x="497562" y="1571677"/>
          <a:ext cx="2819518" cy="673575"/>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517290" y="1591405"/>
        <a:ext cx="2093457" cy="634119"/>
      </dsp:txXfrm>
    </dsp:sp>
    <dsp:sp modelId="{48516E94-81EF-42A2-A7A1-E2181D5BC1C3}">
      <dsp:nvSpPr>
        <dsp:cNvPr id="0" name=""/>
        <dsp:cNvSpPr/>
      </dsp:nvSpPr>
      <dsp:spPr>
        <a:xfrm>
          <a:off x="2381694" y="510795"/>
          <a:ext cx="437824" cy="437824"/>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480204" y="510795"/>
        <a:ext cx="240804" cy="329463"/>
      </dsp:txXfrm>
    </dsp:sp>
    <dsp:sp modelId="{BCF1C8E6-BDEC-4A14-AF13-FD9A4B285EB4}">
      <dsp:nvSpPr>
        <dsp:cNvPr id="0" name=""/>
        <dsp:cNvSpPr/>
      </dsp:nvSpPr>
      <dsp:spPr>
        <a:xfrm>
          <a:off x="2630475" y="1292143"/>
          <a:ext cx="437824" cy="437824"/>
        </a:xfrm>
        <a:prstGeom prst="downArrow">
          <a:avLst>
            <a:gd name="adj1" fmla="val 55000"/>
            <a:gd name="adj2" fmla="val 45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728985" y="1292143"/>
        <a:ext cx="240804" cy="329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C52A5-B04A-45CD-A898-DAC5FDE753D2}">
      <dsp:nvSpPr>
        <dsp:cNvPr id="0" name=""/>
        <dsp:cNvSpPr/>
      </dsp:nvSpPr>
      <dsp:spPr>
        <a:xfrm rot="5400000">
          <a:off x="6728610" y="-2927090"/>
          <a:ext cx="611120" cy="6620396"/>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Windows/Linux  etc.</a:t>
          </a:r>
        </a:p>
      </dsp:txBody>
      <dsp:txXfrm rot="-5400000">
        <a:off x="3723972" y="107380"/>
        <a:ext cx="6590564" cy="551456"/>
      </dsp:txXfrm>
    </dsp:sp>
    <dsp:sp modelId="{0C6F2031-EEBC-4445-BC54-3E3040F6E320}">
      <dsp:nvSpPr>
        <dsp:cNvPr id="0" name=""/>
        <dsp:cNvSpPr/>
      </dsp:nvSpPr>
      <dsp:spPr>
        <a:xfrm>
          <a:off x="0" y="1157"/>
          <a:ext cx="3723972" cy="7639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Servers</a:t>
          </a:r>
        </a:p>
      </dsp:txBody>
      <dsp:txXfrm>
        <a:off x="37291" y="38448"/>
        <a:ext cx="3649390" cy="689318"/>
      </dsp:txXfrm>
    </dsp:sp>
    <dsp:sp modelId="{05438846-31D7-4F0B-9FC9-B301B2BBFAF4}">
      <dsp:nvSpPr>
        <dsp:cNvPr id="0" name=""/>
        <dsp:cNvSpPr/>
      </dsp:nvSpPr>
      <dsp:spPr>
        <a:xfrm rot="5400000">
          <a:off x="6728610" y="-2124995"/>
          <a:ext cx="611120" cy="6620396"/>
        </a:xfrm>
        <a:prstGeom prst="round2Same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Windows/</a:t>
          </a:r>
          <a:r>
            <a:rPr lang="en-US" sz="2000" kern="1200" dirty="0" err="1"/>
            <a:t>iOS</a:t>
          </a:r>
          <a:r>
            <a:rPr lang="en-US" sz="2000" kern="1200" dirty="0"/>
            <a:t> </a:t>
          </a:r>
          <a:r>
            <a:rPr lang="en-US" sz="2000" kern="1200" dirty="0" err="1"/>
            <a:t>etc</a:t>
          </a:r>
          <a:endParaRPr lang="en-US" sz="2000" kern="1200" dirty="0"/>
        </a:p>
      </dsp:txBody>
      <dsp:txXfrm rot="-5400000">
        <a:off x="3723972" y="909475"/>
        <a:ext cx="6590564" cy="551456"/>
      </dsp:txXfrm>
    </dsp:sp>
    <dsp:sp modelId="{1E473CC3-4723-454E-934C-FA89E5CB81DD}">
      <dsp:nvSpPr>
        <dsp:cNvPr id="0" name=""/>
        <dsp:cNvSpPr/>
      </dsp:nvSpPr>
      <dsp:spPr>
        <a:xfrm>
          <a:off x="0" y="803252"/>
          <a:ext cx="3723972" cy="763900"/>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Clients</a:t>
          </a:r>
        </a:p>
      </dsp:txBody>
      <dsp:txXfrm>
        <a:off x="37291" y="840543"/>
        <a:ext cx="3649390" cy="689318"/>
      </dsp:txXfrm>
    </dsp:sp>
    <dsp:sp modelId="{F7840FA5-06E8-4E33-A0CF-5A1A00C86416}">
      <dsp:nvSpPr>
        <dsp:cNvPr id="0" name=""/>
        <dsp:cNvSpPr/>
      </dsp:nvSpPr>
      <dsp:spPr>
        <a:xfrm rot="5400000">
          <a:off x="6728610" y="-1322899"/>
          <a:ext cx="611120" cy="6620396"/>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PC/Servers/Tablet/Phones etc.</a:t>
          </a:r>
        </a:p>
      </dsp:txBody>
      <dsp:txXfrm rot="-5400000">
        <a:off x="3723972" y="1711571"/>
        <a:ext cx="6590564" cy="551456"/>
      </dsp:txXfrm>
    </dsp:sp>
    <dsp:sp modelId="{8963B8B6-5973-4389-A3CD-AB5D0D004630}">
      <dsp:nvSpPr>
        <dsp:cNvPr id="0" name=""/>
        <dsp:cNvSpPr/>
      </dsp:nvSpPr>
      <dsp:spPr>
        <a:xfrm>
          <a:off x="0" y="1605348"/>
          <a:ext cx="3723972" cy="763900"/>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Form Factors</a:t>
          </a:r>
        </a:p>
      </dsp:txBody>
      <dsp:txXfrm>
        <a:off x="37291" y="1642639"/>
        <a:ext cx="3649390" cy="6893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C71CA-D148-44C6-8C39-B48499224700}">
      <dsp:nvSpPr>
        <dsp:cNvPr id="0" name=""/>
        <dsp:cNvSpPr/>
      </dsp:nvSpPr>
      <dsp:spPr>
        <a:xfrm>
          <a:off x="0" y="0"/>
          <a:ext cx="2819518" cy="67357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Authoring Phase</a:t>
          </a:r>
        </a:p>
      </dsp:txBody>
      <dsp:txXfrm>
        <a:off x="19728" y="19728"/>
        <a:ext cx="2092678" cy="634119"/>
      </dsp:txXfrm>
    </dsp:sp>
    <dsp:sp modelId="{CF662B9D-0F56-472D-9D70-98FAF0F7C60C}">
      <dsp:nvSpPr>
        <dsp:cNvPr id="0" name=""/>
        <dsp:cNvSpPr/>
      </dsp:nvSpPr>
      <dsp:spPr>
        <a:xfrm>
          <a:off x="248781" y="785838"/>
          <a:ext cx="2819518" cy="673575"/>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Staging Phase</a:t>
          </a:r>
        </a:p>
      </dsp:txBody>
      <dsp:txXfrm>
        <a:off x="268509" y="805566"/>
        <a:ext cx="2093457" cy="634119"/>
      </dsp:txXfrm>
    </dsp:sp>
    <dsp:sp modelId="{50999E8E-3EF2-4CC3-913B-8D8F0ECA98C6}">
      <dsp:nvSpPr>
        <dsp:cNvPr id="0" name=""/>
        <dsp:cNvSpPr/>
      </dsp:nvSpPr>
      <dsp:spPr>
        <a:xfrm>
          <a:off x="497562" y="1571677"/>
          <a:ext cx="2819518" cy="673575"/>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“Make it So” Phase</a:t>
          </a:r>
        </a:p>
      </dsp:txBody>
      <dsp:txXfrm>
        <a:off x="517290" y="1591405"/>
        <a:ext cx="2093457" cy="634119"/>
      </dsp:txXfrm>
    </dsp:sp>
    <dsp:sp modelId="{48516E94-81EF-42A2-A7A1-E2181D5BC1C3}">
      <dsp:nvSpPr>
        <dsp:cNvPr id="0" name=""/>
        <dsp:cNvSpPr/>
      </dsp:nvSpPr>
      <dsp:spPr>
        <a:xfrm>
          <a:off x="2381694" y="510795"/>
          <a:ext cx="437824" cy="437824"/>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480204" y="510795"/>
        <a:ext cx="240804" cy="329463"/>
      </dsp:txXfrm>
    </dsp:sp>
    <dsp:sp modelId="{BCF1C8E6-BDEC-4A14-AF13-FD9A4B285EB4}">
      <dsp:nvSpPr>
        <dsp:cNvPr id="0" name=""/>
        <dsp:cNvSpPr/>
      </dsp:nvSpPr>
      <dsp:spPr>
        <a:xfrm>
          <a:off x="2630475" y="1292143"/>
          <a:ext cx="437824" cy="437824"/>
        </a:xfrm>
        <a:prstGeom prst="downArrow">
          <a:avLst>
            <a:gd name="adj1" fmla="val 55000"/>
            <a:gd name="adj2" fmla="val 45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728985" y="1292143"/>
        <a:ext cx="240804" cy="32946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C71CA-D148-44C6-8C39-B48499224700}">
      <dsp:nvSpPr>
        <dsp:cNvPr id="0" name=""/>
        <dsp:cNvSpPr/>
      </dsp:nvSpPr>
      <dsp:spPr>
        <a:xfrm>
          <a:off x="0" y="0"/>
          <a:ext cx="2819518" cy="67357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Authoring Phase</a:t>
          </a:r>
        </a:p>
      </dsp:txBody>
      <dsp:txXfrm>
        <a:off x="19728" y="19728"/>
        <a:ext cx="2092678" cy="634119"/>
      </dsp:txXfrm>
    </dsp:sp>
    <dsp:sp modelId="{CF662B9D-0F56-472D-9D70-98FAF0F7C60C}">
      <dsp:nvSpPr>
        <dsp:cNvPr id="0" name=""/>
        <dsp:cNvSpPr/>
      </dsp:nvSpPr>
      <dsp:spPr>
        <a:xfrm>
          <a:off x="248781" y="785838"/>
          <a:ext cx="2819518" cy="673575"/>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Staging Phase</a:t>
          </a:r>
        </a:p>
      </dsp:txBody>
      <dsp:txXfrm>
        <a:off x="268509" y="805566"/>
        <a:ext cx="2093457" cy="634119"/>
      </dsp:txXfrm>
    </dsp:sp>
    <dsp:sp modelId="{50999E8E-3EF2-4CC3-913B-8D8F0ECA98C6}">
      <dsp:nvSpPr>
        <dsp:cNvPr id="0" name=""/>
        <dsp:cNvSpPr/>
      </dsp:nvSpPr>
      <dsp:spPr>
        <a:xfrm>
          <a:off x="497562" y="1571677"/>
          <a:ext cx="2819518" cy="673575"/>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“Make it So” Phase</a:t>
          </a:r>
        </a:p>
      </dsp:txBody>
      <dsp:txXfrm>
        <a:off x="517290" y="1591405"/>
        <a:ext cx="2093457" cy="634119"/>
      </dsp:txXfrm>
    </dsp:sp>
    <dsp:sp modelId="{48516E94-81EF-42A2-A7A1-E2181D5BC1C3}">
      <dsp:nvSpPr>
        <dsp:cNvPr id="0" name=""/>
        <dsp:cNvSpPr/>
      </dsp:nvSpPr>
      <dsp:spPr>
        <a:xfrm>
          <a:off x="2381694" y="510795"/>
          <a:ext cx="437824" cy="437824"/>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480204" y="510795"/>
        <a:ext cx="240804" cy="329463"/>
      </dsp:txXfrm>
    </dsp:sp>
    <dsp:sp modelId="{BCF1C8E6-BDEC-4A14-AF13-FD9A4B285EB4}">
      <dsp:nvSpPr>
        <dsp:cNvPr id="0" name=""/>
        <dsp:cNvSpPr/>
      </dsp:nvSpPr>
      <dsp:spPr>
        <a:xfrm>
          <a:off x="2630475" y="1292143"/>
          <a:ext cx="437824" cy="437824"/>
        </a:xfrm>
        <a:prstGeom prst="downArrow">
          <a:avLst>
            <a:gd name="adj1" fmla="val 55000"/>
            <a:gd name="adj2" fmla="val 45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728985" y="1292143"/>
        <a:ext cx="240804" cy="329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175E-4994-4223-9C6F-FBA869C7BCE2}">
      <dsp:nvSpPr>
        <dsp:cNvPr id="0" name=""/>
        <dsp:cNvSpPr/>
      </dsp:nvSpPr>
      <dsp:spPr>
        <a:xfrm>
          <a:off x="0" y="52008"/>
          <a:ext cx="2703286" cy="2703286"/>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IN" sz="3000" kern="1200" dirty="0"/>
            <a:t>Need of an agent to “Make It So”</a:t>
          </a:r>
        </a:p>
      </dsp:txBody>
      <dsp:txXfrm>
        <a:off x="395887" y="447895"/>
        <a:ext cx="1911512" cy="1911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175E-4994-4223-9C6F-FBA869C7BCE2}">
      <dsp:nvSpPr>
        <dsp:cNvPr id="0" name=""/>
        <dsp:cNvSpPr/>
      </dsp:nvSpPr>
      <dsp:spPr>
        <a:xfrm>
          <a:off x="0" y="52008"/>
          <a:ext cx="2703286" cy="2703286"/>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u="sng" kern="1200" dirty="0">
              <a:effectLst>
                <a:outerShdw blurRad="38100" dist="38100" dir="2700000" algn="tl">
                  <a:srgbClr val="000000">
                    <a:alpha val="43137"/>
                  </a:srgbClr>
                </a:outerShdw>
              </a:effectLst>
              <a:latin typeface="Segoe UI Light" pitchFamily="34" charset="0"/>
            </a:rPr>
            <a:t>Life with non-Registered (mobile) Devices</a:t>
          </a:r>
        </a:p>
        <a:p>
          <a:pPr marL="0" lvl="0" indent="0" algn="ctr"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latin typeface="Segoe UI Light" pitchFamily="34" charset="0"/>
            </a:rPr>
            <a:t>Different (including non-Windows) type of devices needs to be handled</a:t>
          </a:r>
          <a:endParaRPr lang="en-IN" sz="1500" kern="1200" dirty="0"/>
        </a:p>
      </dsp:txBody>
      <dsp:txXfrm>
        <a:off x="395887" y="447895"/>
        <a:ext cx="1911512" cy="1911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175E-4994-4223-9C6F-FBA869C7BCE2}">
      <dsp:nvSpPr>
        <dsp:cNvPr id="0" name=""/>
        <dsp:cNvSpPr/>
      </dsp:nvSpPr>
      <dsp:spPr>
        <a:xfrm>
          <a:off x="0" y="52008"/>
          <a:ext cx="2703286" cy="2703286"/>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effectLst>
                <a:outerShdw blurRad="38100" dist="38100" dir="2700000" algn="tl">
                  <a:srgbClr val="000000">
                    <a:alpha val="43137"/>
                  </a:srgbClr>
                </a:outerShdw>
              </a:effectLst>
              <a:latin typeface="Segoe UI Light" pitchFamily="34" charset="0"/>
            </a:rPr>
            <a:t>Life in the Cloud… </a:t>
          </a:r>
        </a:p>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Segoe UI Light" pitchFamily="34" charset="0"/>
            </a:rPr>
            <a:t>Rapid change, at scale with,  constant failures</a:t>
          </a:r>
          <a:endParaRPr lang="en-IN" sz="2000" kern="1200" dirty="0"/>
        </a:p>
      </dsp:txBody>
      <dsp:txXfrm>
        <a:off x="395887" y="447895"/>
        <a:ext cx="1911512" cy="19115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175E-4994-4223-9C6F-FBA869C7BCE2}">
      <dsp:nvSpPr>
        <dsp:cNvPr id="0" name=""/>
        <dsp:cNvSpPr/>
      </dsp:nvSpPr>
      <dsp:spPr>
        <a:xfrm>
          <a:off x="0" y="52008"/>
          <a:ext cx="2703286" cy="2703286"/>
        </a:xfrm>
        <a:prstGeom prst="ellipse">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Want to compare Actual and Expected States easily</a:t>
          </a:r>
          <a:endParaRPr lang="en-IN" sz="2400" kern="1200" dirty="0"/>
        </a:p>
      </dsp:txBody>
      <dsp:txXfrm>
        <a:off x="395887" y="447895"/>
        <a:ext cx="1911512" cy="19115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175E-4994-4223-9C6F-FBA869C7BCE2}">
      <dsp:nvSpPr>
        <dsp:cNvPr id="0" name=""/>
        <dsp:cNvSpPr/>
      </dsp:nvSpPr>
      <dsp:spPr>
        <a:xfrm>
          <a:off x="0" y="52008"/>
          <a:ext cx="2703286" cy="2703286"/>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Need a language to express  custom desired state easily</a:t>
          </a:r>
          <a:endParaRPr lang="en-IN" sz="2200" kern="1200" dirty="0"/>
        </a:p>
      </dsp:txBody>
      <dsp:txXfrm>
        <a:off x="395887" y="447895"/>
        <a:ext cx="1911512" cy="19115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0D68E-A1B2-45E1-82F8-A570F926720C}">
      <dsp:nvSpPr>
        <dsp:cNvPr id="0" name=""/>
        <dsp:cNvSpPr/>
      </dsp:nvSpPr>
      <dsp:spPr>
        <a:xfrm>
          <a:off x="3401" y="0"/>
          <a:ext cx="3316188" cy="112104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One Stop Solution to Manage Enterprise</a:t>
          </a:r>
        </a:p>
      </dsp:txBody>
      <dsp:txXfrm>
        <a:off x="3401" y="0"/>
        <a:ext cx="3316188" cy="1121046"/>
      </dsp:txXfrm>
    </dsp:sp>
    <dsp:sp modelId="{2982D137-7678-4C27-8FAB-794CC936B540}">
      <dsp:nvSpPr>
        <dsp:cNvPr id="0" name=""/>
        <dsp:cNvSpPr/>
      </dsp:nvSpPr>
      <dsp:spPr>
        <a:xfrm>
          <a:off x="3401" y="1122637"/>
          <a:ext cx="3316188" cy="334141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734071-7FC7-46D3-A508-593E8E9C4DC7}">
      <dsp:nvSpPr>
        <dsp:cNvPr id="0" name=""/>
        <dsp:cNvSpPr/>
      </dsp:nvSpPr>
      <dsp:spPr>
        <a:xfrm>
          <a:off x="3809257" y="0"/>
          <a:ext cx="3316188" cy="1121046"/>
        </a:xfrm>
        <a:prstGeom prst="rect">
          <a:avLst/>
        </a:prstGeom>
        <a:solidFill>
          <a:schemeClr val="lt1"/>
        </a:solidFill>
        <a:ln w="12700" cap="flat" cmpd="sng" algn="ctr">
          <a:solidFill>
            <a:schemeClr val="bg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809257" y="0"/>
        <a:ext cx="3316188" cy="1121046"/>
      </dsp:txXfrm>
    </dsp:sp>
    <dsp:sp modelId="{93CC3DBE-4882-4E1E-ADBF-708F9AB600AF}">
      <dsp:nvSpPr>
        <dsp:cNvPr id="0" name=""/>
        <dsp:cNvSpPr/>
      </dsp:nvSpPr>
      <dsp:spPr>
        <a:xfrm>
          <a:off x="3794732" y="1130539"/>
          <a:ext cx="3316188" cy="3338826"/>
        </a:xfrm>
        <a:prstGeom prst="rect">
          <a:avLst/>
        </a:prstGeom>
        <a:solidFill>
          <a:schemeClr val="lt1"/>
        </a:solidFill>
        <a:ln w="12700" cap="flat" cmpd="sng" algn="ctr">
          <a:solidFill>
            <a:schemeClr val="bg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3794732" y="1130539"/>
        <a:ext cx="3316188" cy="3338826"/>
      </dsp:txXfrm>
    </dsp:sp>
    <dsp:sp modelId="{692FBF4B-8A0F-4160-8B9A-66352FAA5133}">
      <dsp:nvSpPr>
        <dsp:cNvPr id="0" name=""/>
        <dsp:cNvSpPr/>
      </dsp:nvSpPr>
      <dsp:spPr>
        <a:xfrm>
          <a:off x="7564310" y="0"/>
          <a:ext cx="3316188" cy="1121046"/>
        </a:xfrm>
        <a:prstGeom prst="rect">
          <a:avLst/>
        </a:prstGeom>
        <a:solidFill>
          <a:schemeClr val="lt1"/>
        </a:solidFill>
        <a:ln w="12700" cap="flat" cmpd="sng" algn="ctr">
          <a:solidFill>
            <a:schemeClr val="bg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Segoe UI Light" panose="020B0502040204020203" pitchFamily="34" charset="0"/>
              <a:cs typeface="Segoe UI Light" panose="020B0502040204020203" pitchFamily="34" charset="0"/>
            </a:rPr>
            <a:t>Option of correcting configuration drift when it occurs, or just report on configuration drift, to ley it know to admins that it has occurred</a:t>
          </a:r>
          <a:endParaRPr lang="en-US" sz="1600" kern="1200" dirty="0">
            <a:solidFill>
              <a:schemeClr val="bg1"/>
            </a:solidFill>
          </a:endParaRPr>
        </a:p>
      </dsp:txBody>
      <dsp:txXfrm>
        <a:off x="7564310" y="0"/>
        <a:ext cx="3316188" cy="1121046"/>
      </dsp:txXfrm>
    </dsp:sp>
    <dsp:sp modelId="{A39A4289-F3EE-43F9-82F9-27257D94B54F}">
      <dsp:nvSpPr>
        <dsp:cNvPr id="0" name=""/>
        <dsp:cNvSpPr/>
      </dsp:nvSpPr>
      <dsp:spPr>
        <a:xfrm>
          <a:off x="7551609" y="1133301"/>
          <a:ext cx="3316188" cy="3328637"/>
        </a:xfrm>
        <a:prstGeom prst="rect">
          <a:avLst/>
        </a:prstGeom>
        <a:solidFill>
          <a:schemeClr val="lt1"/>
        </a:solidFill>
        <a:ln w="12700" cap="flat" cmpd="sng" algn="ctr">
          <a:solidFill>
            <a:schemeClr val="bg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dirty="0"/>
        </a:p>
      </dsp:txBody>
      <dsp:txXfrm>
        <a:off x="7551609" y="1133301"/>
        <a:ext cx="3316188" cy="33286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66257-9A7E-4ADA-85B8-63D574103BF1}">
      <dsp:nvSpPr>
        <dsp:cNvPr id="0" name=""/>
        <dsp:cNvSpPr/>
      </dsp:nvSpPr>
      <dsp:spPr>
        <a:xfrm>
          <a:off x="133689" y="0"/>
          <a:ext cx="2802392" cy="2802392"/>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Cloud</a:t>
          </a:r>
          <a:endParaRPr lang="en-US" sz="2300" kern="1200" dirty="0"/>
        </a:p>
      </dsp:txBody>
      <dsp:txXfrm>
        <a:off x="1143111" y="140119"/>
        <a:ext cx="783548" cy="420358"/>
      </dsp:txXfrm>
    </dsp:sp>
    <dsp:sp modelId="{8F088E9B-1C1C-4D37-94B4-282DF4510BC0}">
      <dsp:nvSpPr>
        <dsp:cNvPr id="0" name=""/>
        <dsp:cNvSpPr/>
      </dsp:nvSpPr>
      <dsp:spPr>
        <a:xfrm>
          <a:off x="413928" y="560478"/>
          <a:ext cx="2241913" cy="2241913"/>
        </a:xfrm>
        <a:prstGeom prst="ellipse">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US" sz="1050" u="sng" kern="1200" dirty="0"/>
            <a:t>BYOD</a:t>
          </a:r>
          <a:r>
            <a:rPr lang="en-US" sz="1050" kern="1200" dirty="0"/>
            <a:t> - non-Win Devices</a:t>
          </a:r>
        </a:p>
      </dsp:txBody>
      <dsp:txXfrm>
        <a:off x="1143111" y="694993"/>
        <a:ext cx="783548" cy="403544"/>
      </dsp:txXfrm>
    </dsp:sp>
    <dsp:sp modelId="{43DD5EB8-1AEB-4D9B-96F0-ABCDB9FD241F}">
      <dsp:nvSpPr>
        <dsp:cNvPr id="0" name=""/>
        <dsp:cNvSpPr/>
      </dsp:nvSpPr>
      <dsp:spPr>
        <a:xfrm>
          <a:off x="694167" y="1120956"/>
          <a:ext cx="1681435" cy="1681435"/>
        </a:xfrm>
        <a:prstGeom prst="ellips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Laptop</a:t>
          </a:r>
          <a:r>
            <a:rPr lang="en-US" sz="1600" kern="1200" dirty="0"/>
            <a:t> (</a:t>
          </a:r>
          <a:r>
            <a:rPr lang="en-US" sz="1100" kern="1200" dirty="0"/>
            <a:t>VPNs</a:t>
          </a:r>
          <a:r>
            <a:rPr lang="en-US" sz="1600" kern="1200" dirty="0"/>
            <a:t>)</a:t>
          </a:r>
        </a:p>
      </dsp:txBody>
      <dsp:txXfrm>
        <a:off x="1143111" y="1247064"/>
        <a:ext cx="783548" cy="378322"/>
      </dsp:txXfrm>
    </dsp:sp>
    <dsp:sp modelId="{EC82376A-2EBF-4B60-A206-B35B5673EE60}">
      <dsp:nvSpPr>
        <dsp:cNvPr id="0" name=""/>
        <dsp:cNvSpPr/>
      </dsp:nvSpPr>
      <dsp:spPr>
        <a:xfrm>
          <a:off x="974407" y="1681435"/>
          <a:ext cx="1120956" cy="1120956"/>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Desktop/</a:t>
          </a:r>
        </a:p>
        <a:p>
          <a:pPr marL="0" lvl="0" indent="0" algn="ctr" defTabSz="488950">
            <a:lnSpc>
              <a:spcPct val="90000"/>
            </a:lnSpc>
            <a:spcBef>
              <a:spcPct val="0"/>
            </a:spcBef>
            <a:spcAft>
              <a:spcPct val="35000"/>
            </a:spcAft>
            <a:buNone/>
          </a:pPr>
          <a:r>
            <a:rPr lang="en-US" sz="1100" kern="1200" dirty="0"/>
            <a:t>Server</a:t>
          </a:r>
          <a:endParaRPr lang="en-US" sz="900" kern="1200" dirty="0"/>
        </a:p>
      </dsp:txBody>
      <dsp:txXfrm>
        <a:off x="1138567" y="1961674"/>
        <a:ext cx="792636" cy="5604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A1339-3812-445B-AB1B-312052DCFBB2}"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2103A-B7C3-4A7B-A7CF-EDA000C3DF57}" type="slidenum">
              <a:rPr lang="en-US" smtClean="0"/>
              <a:t>‹#›</a:t>
            </a:fld>
            <a:endParaRPr lang="en-US"/>
          </a:p>
        </p:txBody>
      </p:sp>
    </p:spTree>
    <p:extLst>
      <p:ext uri="{BB962C8B-B14F-4D97-AF65-F5344CB8AC3E}">
        <p14:creationId xmlns:p14="http://schemas.microsoft.com/office/powerpoint/2010/main" val="83338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itproguru.co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itproguru.com/abou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echnet.microsoft.com/en-us/library/dn249925.asp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blogs.technet.com/b/privatecloud/archive/2013/08/14/automation-service-management-automation-getting-started-with-sma-runbooks.asp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a:t>
            </a:r>
            <a:r>
              <a:rPr lang="en-US" b="1" dirty="0">
                <a:effectLst/>
              </a:rPr>
              <a:t>PowerShell and DSC Empowers DevOps and the Cloud</a:t>
            </a:r>
          </a:p>
          <a:p>
            <a:r>
              <a:rPr lang="en-US" dirty="0"/>
              <a:t>Abstract: </a:t>
            </a:r>
            <a:r>
              <a:rPr lang="en-US" dirty="0">
                <a:effectLst/>
              </a:rPr>
              <a:t>Dan Stolts from Microsoft and ITGuru.com comes with a full session on Desired State Configuration! DSC is a new management platform in Windows PowerShell that enables deploying and managing configuration data for software services and managing the environment in which these services run.</a:t>
            </a:r>
          </a:p>
          <a:p>
            <a:r>
              <a:rPr lang="en-US" dirty="0">
                <a:effectLst/>
              </a:rPr>
              <a:t>DSC provides a set of Windows PowerShell language extensions, new Windows PowerShell cmdlets, and resources that you can use to declaratively specify how you want your software environment to be configured. It also provides a means to maintain and manage existing </a:t>
            </a:r>
            <a:r>
              <a:rPr lang="en-US" dirty="0" err="1">
                <a:effectLst/>
              </a:rPr>
              <a:t>configurations.Practical</a:t>
            </a:r>
            <a:r>
              <a:rPr lang="en-US" dirty="0">
                <a:effectLst/>
              </a:rPr>
              <a:t> applications</a:t>
            </a:r>
          </a:p>
          <a:p>
            <a:r>
              <a:rPr lang="en-US" dirty="0">
                <a:effectLst/>
              </a:rPr>
              <a:t>Following are some example scenarios where you can use built-in DSC resources to configure and manage a set of computers (also known as target nodes) in an automated way:</a:t>
            </a:r>
          </a:p>
          <a:p>
            <a:r>
              <a:rPr lang="en-US" dirty="0">
                <a:effectLst/>
              </a:rPr>
              <a:t>Enabling or disabling server roles and features </a:t>
            </a:r>
            <a:br>
              <a:rPr lang="en-US" dirty="0">
                <a:effectLst/>
              </a:rPr>
            </a:br>
            <a:r>
              <a:rPr lang="en-US" dirty="0">
                <a:effectLst/>
              </a:rPr>
              <a:t>Managing registry settings </a:t>
            </a:r>
            <a:br>
              <a:rPr lang="en-US" dirty="0">
                <a:effectLst/>
              </a:rPr>
            </a:br>
            <a:r>
              <a:rPr lang="en-US" dirty="0">
                <a:effectLst/>
              </a:rPr>
              <a:t>Managing files and directories </a:t>
            </a:r>
            <a:br>
              <a:rPr lang="en-US" dirty="0">
                <a:effectLst/>
              </a:rPr>
            </a:br>
            <a:r>
              <a:rPr lang="en-US" dirty="0">
                <a:effectLst/>
              </a:rPr>
              <a:t>Starting, stopping, and managing processes and services </a:t>
            </a:r>
            <a:br>
              <a:rPr lang="en-US" dirty="0">
                <a:effectLst/>
              </a:rPr>
            </a:br>
            <a:r>
              <a:rPr lang="en-US" dirty="0">
                <a:effectLst/>
              </a:rPr>
              <a:t>Managing groups and user accounts </a:t>
            </a:r>
            <a:br>
              <a:rPr lang="en-US" dirty="0">
                <a:effectLst/>
              </a:rPr>
            </a:br>
            <a:r>
              <a:rPr lang="en-US" dirty="0">
                <a:effectLst/>
              </a:rPr>
              <a:t>Deploying new software </a:t>
            </a:r>
            <a:br>
              <a:rPr lang="en-US" dirty="0">
                <a:effectLst/>
              </a:rPr>
            </a:br>
            <a:r>
              <a:rPr lang="en-US" dirty="0">
                <a:effectLst/>
              </a:rPr>
              <a:t>Managing environment variables </a:t>
            </a:r>
            <a:br>
              <a:rPr lang="en-US" dirty="0">
                <a:effectLst/>
              </a:rPr>
            </a:br>
            <a:r>
              <a:rPr lang="en-US" dirty="0">
                <a:effectLst/>
              </a:rPr>
              <a:t>Running Windows PowerShell scripts </a:t>
            </a:r>
            <a:br>
              <a:rPr lang="en-US" dirty="0">
                <a:effectLst/>
              </a:rPr>
            </a:br>
            <a:r>
              <a:rPr lang="en-US" dirty="0">
                <a:effectLst/>
              </a:rPr>
              <a:t>Fixing a configuration that has drifted away from the desired state </a:t>
            </a:r>
            <a:br>
              <a:rPr lang="en-US" dirty="0">
                <a:effectLst/>
              </a:rPr>
            </a:br>
            <a:r>
              <a:rPr lang="en-US" dirty="0">
                <a:effectLst/>
              </a:rPr>
              <a:t>Discovering the actual configuration state on a given node </a:t>
            </a:r>
            <a:br>
              <a:rPr lang="en-US" dirty="0">
                <a:effectLst/>
              </a:rPr>
            </a:b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Name of Presenter:  Dan Stolts</a:t>
            </a:r>
          </a:p>
          <a:p>
            <a:r>
              <a:rPr lang="en-US" sz="1200" kern="1200" dirty="0">
                <a:solidFill>
                  <a:schemeClr val="tx1"/>
                </a:solidFill>
                <a:effectLst/>
                <a:latin typeface="+mn-lt"/>
                <a:ea typeface="+mn-ea"/>
                <a:cs typeface="+mn-cs"/>
              </a:rPr>
              <a:t>Bio of Presenter (max 500 spaces): Dan Stolts “ITProGuru” is a technology expert who is a master of systems management and security. He is Chief Technology Strategist for Microsoft, owns several businesses and is a published author. Reach him on his primary blog </a:t>
            </a:r>
            <a:r>
              <a:rPr lang="en-US" sz="1200" u="sng" kern="1200" dirty="0">
                <a:solidFill>
                  <a:schemeClr val="tx1"/>
                </a:solidFill>
                <a:effectLst/>
                <a:latin typeface="+mn-lt"/>
                <a:ea typeface="+mn-ea"/>
                <a:cs typeface="+mn-cs"/>
                <a:hlinkClick r:id="rId3"/>
              </a:rPr>
              <a:t>http://itproguru.com</a:t>
            </a:r>
            <a:r>
              <a:rPr lang="en-US" sz="1200" kern="1200" dirty="0">
                <a:solidFill>
                  <a:schemeClr val="tx1"/>
                </a:solidFill>
                <a:effectLst/>
                <a:latin typeface="+mn-lt"/>
                <a:ea typeface="+mn-ea"/>
                <a:cs typeface="+mn-cs"/>
              </a:rPr>
              <a:t>  or twitter @ITProGuru. He is proficient in many datacenter technologies (Windows Server, System Center, Virtualization, Cloud,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and holds many certifications including MCT, MCITP, MCSE, TS, etc. Dan is currently specializing in system management, virtualization and cloud technologies. Dan is and has been a very active member of the user group community. Dan is an enthusiastic advocate of technology and is passionate about helping others. See more at: </a:t>
            </a:r>
            <a:r>
              <a:rPr lang="en-US" sz="1200" u="sng" kern="1200" dirty="0">
                <a:solidFill>
                  <a:schemeClr val="tx1"/>
                </a:solidFill>
                <a:effectLst/>
                <a:latin typeface="+mn-lt"/>
                <a:ea typeface="+mn-ea"/>
                <a:cs typeface="+mn-cs"/>
                <a:hlinkClick r:id="rId4"/>
              </a:rPr>
              <a:t>http://itproguru.com/about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994216-F9EE-4578-8C57-39E3A4EBAE3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9508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C2103A-B7C3-4A7B-A7CF-EDA000C3DF5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56407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C2103A-B7C3-4A7B-A7CF-EDA000C3DF5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2313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C2103A-B7C3-4A7B-A7CF-EDA000C3DF5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802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C2103A-B7C3-4A7B-A7CF-EDA000C3DF5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7233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Microsoft Ignite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10/14/2016 1:47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77045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2015</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10/14/2016 1:47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04652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1774">
              <a:defRPr/>
            </a:pPr>
            <a:r>
              <a:rPr lang="en-US" sz="1800" kern="0" dirty="0">
                <a:solidFill>
                  <a:prstClr val="black"/>
                </a:solidFill>
              </a:rPr>
              <a:t>Microsoft Ignite 2015</a:t>
            </a:r>
          </a:p>
        </p:txBody>
      </p:sp>
      <p:sp>
        <p:nvSpPr>
          <p:cNvPr id="5" name="Footer Placeholder 4"/>
          <p:cNvSpPr>
            <a:spLocks noGrp="1"/>
          </p:cNvSpPr>
          <p:nvPr>
            <p:ph type="ftr" sz="quarter" idx="11"/>
          </p:nvPr>
        </p:nvSpPr>
        <p:spPr/>
        <p:txBody>
          <a:bodyPr/>
          <a:lstStyle/>
          <a:p>
            <a:pPr defTabSz="931467"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1774">
              <a:defRPr/>
            </a:pPr>
            <a:fld id="{38EEC551-8CDA-4EB6-89BB-2A86C9F091C8}" type="datetime8">
              <a:rPr lang="en-US" sz="1800" kern="0">
                <a:solidFill>
                  <a:prstClr val="black"/>
                </a:solidFill>
              </a:rPr>
              <a:pPr defTabSz="931774">
                <a:defRPr/>
              </a:pPr>
              <a:t>10/14/2016 1:47 PM</a:t>
            </a:fld>
            <a:endParaRPr lang="en-US" sz="1800" kern="0" dirty="0">
              <a:solidFill>
                <a:prstClr val="black"/>
              </a:solidFill>
            </a:endParaRPr>
          </a:p>
        </p:txBody>
      </p:sp>
      <p:sp>
        <p:nvSpPr>
          <p:cNvPr id="7" name="Slide Number Placeholder 6"/>
          <p:cNvSpPr>
            <a:spLocks noGrp="1"/>
          </p:cNvSpPr>
          <p:nvPr>
            <p:ph type="sldNum" sz="quarter" idx="13"/>
          </p:nvPr>
        </p:nvSpPr>
        <p:spPr/>
        <p:txBody>
          <a:bodyPr/>
          <a:lstStyle/>
          <a:p>
            <a:pPr defTabSz="931774">
              <a:defRPr/>
            </a:pPr>
            <a:fld id="{B4008EB6-D09E-4580-8CD6-DDB14511944F}" type="slidenum">
              <a:rPr lang="en-US" sz="1800" kern="0">
                <a:solidFill>
                  <a:prstClr val="black"/>
                </a:solidFill>
              </a:rPr>
              <a:pPr defTabSz="931774">
                <a:defRPr/>
              </a:pPr>
              <a:t>46</a:t>
            </a:fld>
            <a:endParaRPr lang="en-US" sz="1800" kern="0" dirty="0">
              <a:solidFill>
                <a:prstClr val="black"/>
              </a:solidFill>
            </a:endParaRPr>
          </a:p>
        </p:txBody>
      </p:sp>
    </p:spTree>
    <p:extLst>
      <p:ext uri="{BB962C8B-B14F-4D97-AF65-F5344CB8AC3E}">
        <p14:creationId xmlns:p14="http://schemas.microsoft.com/office/powerpoint/2010/main" val="24998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1774">
              <a:defRPr/>
            </a:pPr>
            <a:r>
              <a:rPr lang="en-US" sz="1800" kern="0" dirty="0">
                <a:solidFill>
                  <a:prstClr val="black"/>
                </a:solidFill>
              </a:rPr>
              <a:t>Microsoft Ignite 2015</a:t>
            </a:r>
          </a:p>
        </p:txBody>
      </p:sp>
      <p:sp>
        <p:nvSpPr>
          <p:cNvPr id="5" name="Footer Placeholder 4"/>
          <p:cNvSpPr>
            <a:spLocks noGrp="1"/>
          </p:cNvSpPr>
          <p:nvPr>
            <p:ph type="ftr" sz="quarter" idx="11"/>
          </p:nvPr>
        </p:nvSpPr>
        <p:spPr/>
        <p:txBody>
          <a:bodyPr/>
          <a:lstStyle/>
          <a:p>
            <a:pPr defTabSz="931467"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1774">
              <a:defRPr/>
            </a:pPr>
            <a:fld id="{38EEC551-8CDA-4EB6-89BB-2A86C9F091C8}" type="datetime8">
              <a:rPr lang="en-US" sz="1800" kern="0">
                <a:solidFill>
                  <a:prstClr val="black"/>
                </a:solidFill>
              </a:rPr>
              <a:pPr defTabSz="931774">
                <a:defRPr/>
              </a:pPr>
              <a:t>10/14/2016 1:47 PM</a:t>
            </a:fld>
            <a:endParaRPr lang="en-US" sz="1800" kern="0" dirty="0">
              <a:solidFill>
                <a:prstClr val="black"/>
              </a:solidFill>
            </a:endParaRPr>
          </a:p>
        </p:txBody>
      </p:sp>
      <p:sp>
        <p:nvSpPr>
          <p:cNvPr id="7" name="Slide Number Placeholder 6"/>
          <p:cNvSpPr>
            <a:spLocks noGrp="1"/>
          </p:cNvSpPr>
          <p:nvPr>
            <p:ph type="sldNum" sz="quarter" idx="13"/>
          </p:nvPr>
        </p:nvSpPr>
        <p:spPr/>
        <p:txBody>
          <a:bodyPr/>
          <a:lstStyle/>
          <a:p>
            <a:pPr defTabSz="931774">
              <a:defRPr/>
            </a:pPr>
            <a:fld id="{B4008EB6-D09E-4580-8CD6-DDB14511944F}" type="slidenum">
              <a:rPr lang="en-US" sz="1800" kern="0">
                <a:solidFill>
                  <a:prstClr val="black"/>
                </a:solidFill>
              </a:rPr>
              <a:pPr defTabSz="931774">
                <a:defRPr/>
              </a:pPr>
              <a:t>47</a:t>
            </a:fld>
            <a:endParaRPr lang="en-US" sz="1800" kern="0" dirty="0">
              <a:solidFill>
                <a:prstClr val="black"/>
              </a:solidFill>
            </a:endParaRPr>
          </a:p>
        </p:txBody>
      </p:sp>
    </p:spTree>
    <p:extLst>
      <p:ext uri="{BB962C8B-B14F-4D97-AF65-F5344CB8AC3E}">
        <p14:creationId xmlns:p14="http://schemas.microsoft.com/office/powerpoint/2010/main" val="294615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6DAC288-28CF-40C3-A408-271E9A37F250}" type="slidenum">
              <a:rPr kumimoji="0" lang="en-US" sz="1200" b="0" i="0" u="none" strike="noStrike" kern="1200" cap="none" spc="0" normalizeH="0" baseline="0" noProof="0">
                <a:ln>
                  <a:noFill/>
                </a:ln>
                <a:solidFill>
                  <a:prstClr val="black"/>
                </a:solidFill>
                <a:effectLst/>
                <a:uLnTx/>
                <a:uFillTx/>
                <a:latin typeface="Arial"/>
                <a:ea typeface="+mn-ea"/>
                <a:cs typeface="Arial" pitchFamily="34" charset="0"/>
              </a:rPr>
              <a:pPr marL="0" marR="0" lvl="0" indent="0" algn="r" defTabSz="931774"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a:ea typeface="+mn-ea"/>
              <a:cs typeface="Arial" pitchFamily="34" charset="0"/>
            </a:endParaRPr>
          </a:p>
        </p:txBody>
      </p:sp>
    </p:spTree>
    <p:extLst>
      <p:ext uri="{BB962C8B-B14F-4D97-AF65-F5344CB8AC3E}">
        <p14:creationId xmlns:p14="http://schemas.microsoft.com/office/powerpoint/2010/main" val="3713501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10/14/2016 1:47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1540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Over the past 5 years, the State of DevOps report has surveyed more than 25,000 technical professionals</a:t>
            </a:r>
            <a:r>
              <a:rPr lang="en-US" baseline="0" dirty="0"/>
              <a:t> world wide with companies of ALL sizes and verticals.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baseline="0" dirty="0"/>
              <a:t>Employees in high-performing teams were 2.2x more likely to recommend their organization as a great place to work. (2016 – employee Net Promoter Score)</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&lt;Event Name Here&gt;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DEE4F6-5204-4A2F-B54C-8BB1993AF4B2}"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10/14/2016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67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2015</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10/14/2016 1:47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8522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dirty="0"/>
              <a:t>In the real world, there are real</a:t>
            </a:r>
            <a:r>
              <a:rPr lang="en-US" b="0" baseline="0" dirty="0"/>
              <a:t> consequences if you are unable to deliver high-quality software quickly or build the wrong thing to begin with:</a:t>
            </a:r>
            <a:br>
              <a:rPr lang="en-US" b="0" baseline="0" dirty="0"/>
            </a:br>
            <a:endParaRPr lang="en-US" b="0" baseline="0" dirty="0"/>
          </a:p>
          <a:p>
            <a:pPr marL="454333" lvl="1" indent="-232943" defTabSz="950464">
              <a:spcAft>
                <a:spcPts val="346"/>
              </a:spcAft>
              <a:buFont typeface="+mj-lt"/>
              <a:buAutoNum type="arabicPeriod"/>
              <a:defRPr/>
            </a:pPr>
            <a:r>
              <a:rPr lang="en-US" b="0" baseline="0" dirty="0"/>
              <a:t>40% of implementations end up getting reworked because they don’t meet the users’ original requirements</a:t>
            </a:r>
          </a:p>
          <a:p>
            <a:pPr marL="454333" lvl="1" indent="-232943">
              <a:buFont typeface="+mj-lt"/>
              <a:buAutoNum type="arabicPeriod"/>
            </a:pPr>
            <a:r>
              <a:rPr lang="en-US" b="0" dirty="0"/>
              <a:t>The average cost of one hour downtime of a customer-facing app is calculated at 100.000 dollars per hour – and this does not take into account the damage to reputation, which can be even greater.</a:t>
            </a:r>
            <a:br>
              <a:rPr lang="en-US" b="0" dirty="0"/>
            </a:br>
            <a:r>
              <a:rPr lang="en-US" b="0" dirty="0"/>
              <a:t>Fixing such production issues takes on average 200 minutes per incident</a:t>
            </a:r>
          </a:p>
          <a:p>
            <a:pPr marL="454333" lvl="1" indent="-232943">
              <a:buFont typeface="+mj-lt"/>
              <a:buAutoNum type="arabicPeriod"/>
            </a:pPr>
            <a:r>
              <a:rPr lang="en-US" b="0" dirty="0"/>
              <a:t>Three quarters of development teams have adopted Agile methodologies today, enabling them to develop faster.</a:t>
            </a:r>
            <a:br>
              <a:rPr lang="en-US" b="0" dirty="0"/>
            </a:br>
            <a:r>
              <a:rPr lang="en-US" b="0" dirty="0"/>
              <a:t>While this is a great number, it does not help if a development team is Agile but deployment still takes weeks or months because IT Ops is </a:t>
            </a:r>
            <a:r>
              <a:rPr lang="en-US" b="0" u="sng" dirty="0"/>
              <a:t>perceived</a:t>
            </a:r>
            <a:r>
              <a:rPr lang="en-US" b="0" dirty="0"/>
              <a:t> as not being Agile</a:t>
            </a:r>
            <a:br>
              <a:rPr lang="en-US" b="0" dirty="0"/>
            </a:br>
            <a:endParaRPr lang="en-US" b="0" dirty="0"/>
          </a:p>
          <a:p>
            <a:pPr marL="174708" indent="-174708">
              <a:buFont typeface="Arial" panose="020B0604020202020204" pitchFamily="34" charset="0"/>
              <a:buChar char="•"/>
            </a:pPr>
            <a:r>
              <a:rPr lang="en-US" b="0" dirty="0"/>
              <a:t>These are just 3 very high-level examples but all the data we have today points toward the same conclusion – this is about more than just frustration or minor delays. Lack of collaboration between dev and ops can have substantial impact on a company’s bottom line and success</a:t>
            </a:r>
          </a:p>
          <a:p>
            <a:pPr marL="178027" indent="-178027">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10/14/2016 1:47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7663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70A44DA-14D3-4312-BD8C-2A308641D6B4}" type="datetime1">
              <a:rPr lang="en-US" smtClean="0">
                <a:solidFill>
                  <a:prstClr val="black"/>
                </a:solidFill>
              </a:rPr>
              <a:pPr/>
              <a:t>10/14/2016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4046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u="sng" dirty="0">
                <a:latin typeface="Segoe UI Light" panose="020B0502040204020203" pitchFamily="34" charset="0"/>
              </a:rPr>
              <a:t>Declaring a DSC configuration is PowerShell based</a:t>
            </a:r>
            <a:r>
              <a:rPr lang="en-US" sz="1200" dirty="0">
                <a:latin typeface="Segoe UI Light" panose="020B0502040204020203" pitchFamily="34" charset="0"/>
              </a:rPr>
              <a:t> - You define configuration programmatically(script) which comes to admins naturally and help them define configuration in the way they want.</a:t>
            </a:r>
          </a:p>
          <a:p>
            <a:pPr>
              <a:lnSpc>
                <a:spcPct val="120000"/>
              </a:lnSpc>
            </a:pPr>
            <a:r>
              <a:rPr lang="en-US" sz="1200" u="sng" dirty="0">
                <a:latin typeface="Segoe UI Light" panose="020B0502040204020203" pitchFamily="34" charset="0"/>
              </a:rPr>
              <a:t>Reusability of Configuration Data</a:t>
            </a:r>
            <a:r>
              <a:rPr lang="en-US" sz="1200" dirty="0">
                <a:latin typeface="Segoe UI Light" panose="020B0502040204020203" pitchFamily="34" charset="0"/>
              </a:rPr>
              <a:t> - You can separate the configuration data from the logic of your configuration so that you can reuse your configuration data for different resources, nodes, and configurations, see </a:t>
            </a:r>
            <a:r>
              <a:rPr lang="en-US" sz="1200" dirty="0">
                <a:latin typeface="Segoe UI Light" panose="020B0502040204020203" pitchFamily="34" charset="0"/>
                <a:hlinkClick r:id="rId3" tooltip="http://technet.microsoft.com/en-us/library/dn249925.aspx"/>
              </a:rPr>
              <a:t>http://technet.microsoft.com/en-us/library/dn249925.aspx</a:t>
            </a:r>
            <a:r>
              <a:rPr lang="en-US" sz="1200" dirty="0">
                <a:latin typeface="Segoe UI Light" panose="020B0502040204020203" pitchFamily="34" charset="0"/>
              </a:rPr>
              <a:t> </a:t>
            </a:r>
          </a:p>
          <a:p>
            <a:pPr>
              <a:lnSpc>
                <a:spcPct val="120000"/>
              </a:lnSpc>
            </a:pPr>
            <a:r>
              <a:rPr lang="en-US" sz="1200" u="sng" dirty="0">
                <a:latin typeface="Segoe UI Light" panose="020B0502040204020203" pitchFamily="34" charset="0"/>
              </a:rPr>
              <a:t>Can be used anywhere</a:t>
            </a:r>
            <a:r>
              <a:rPr lang="en-US" sz="1200" dirty="0">
                <a:latin typeface="Segoe UI Light" panose="020B0502040204020203" pitchFamily="34" charset="0"/>
              </a:rPr>
              <a:t> -DSC can be used </a:t>
            </a:r>
            <a:r>
              <a:rPr lang="en-US" sz="1200" dirty="0" err="1">
                <a:latin typeface="Segoe UI Light" panose="020B0502040204020203" pitchFamily="34" charset="0"/>
              </a:rPr>
              <a:t>on-premise</a:t>
            </a:r>
            <a:r>
              <a:rPr lang="en-US" sz="1200" dirty="0">
                <a:latin typeface="Segoe UI Light" panose="020B0502040204020203" pitchFamily="34" charset="0"/>
              </a:rPr>
              <a:t>, in a public or in a private Cloud environment. You just need either Windows Server 2012 R2 or Windows 8.1 and local administrator permissions to execute the DSC PowerShell scripts </a:t>
            </a:r>
          </a:p>
          <a:p>
            <a:pPr>
              <a:lnSpc>
                <a:spcPct val="120000"/>
              </a:lnSpc>
            </a:pPr>
            <a:r>
              <a:rPr lang="en-US" sz="1200" u="sng" dirty="0">
                <a:latin typeface="Segoe UI Light" panose="020B0502040204020203" pitchFamily="34" charset="0"/>
              </a:rPr>
              <a:t>Support for integration with other tools </a:t>
            </a:r>
            <a:r>
              <a:rPr lang="en-US" sz="1200" dirty="0">
                <a:latin typeface="Segoe UI Light" panose="020B0502040204020203" pitchFamily="34" charset="0"/>
              </a:rPr>
              <a:t>-You can integrate DSC with any Microsoft or non-Microsoft solutions as long as you can execute a PowerShell script on the target system. E.g. using DSC within the Windows Azure Pack portal in conjunction with </a:t>
            </a:r>
            <a:r>
              <a:rPr lang="en-US" sz="1200" dirty="0">
                <a:latin typeface="Segoe UI Light" panose="020B0502040204020203" pitchFamily="34" charset="0"/>
                <a:hlinkClick r:id="rId4"/>
              </a:rPr>
              <a:t>SMA</a:t>
            </a:r>
            <a:r>
              <a:rPr lang="en-US" sz="1200" dirty="0">
                <a:latin typeface="Segoe UI Light" panose="020B0502040204020203" pitchFamily="34" charset="0"/>
              </a:rPr>
              <a:t>.</a:t>
            </a:r>
          </a:p>
          <a:p>
            <a:endParaRPr lang="en-US" dirty="0"/>
          </a:p>
        </p:txBody>
      </p:sp>
      <p:sp>
        <p:nvSpPr>
          <p:cNvPr id="4" name="Slide Number Placeholder 3"/>
          <p:cNvSpPr>
            <a:spLocks noGrp="1"/>
          </p:cNvSpPr>
          <p:nvPr>
            <p:ph type="sldNum" sz="quarter" idx="10"/>
          </p:nvPr>
        </p:nvSpPr>
        <p:spPr/>
        <p:txBody>
          <a:bodyPr/>
          <a:lstStyle/>
          <a:p>
            <a:fld id="{4FA06E29-D5A0-4AE4-A9A7-532CAC82D3C1}" type="slidenum">
              <a:rPr lang="en-US" smtClean="0"/>
              <a:t>5</a:t>
            </a:fld>
            <a:endParaRPr lang="en-US"/>
          </a:p>
        </p:txBody>
      </p:sp>
    </p:spTree>
    <p:extLst>
      <p:ext uri="{BB962C8B-B14F-4D97-AF65-F5344CB8AC3E}">
        <p14:creationId xmlns:p14="http://schemas.microsoft.com/office/powerpoint/2010/main" val="374772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1"/>
          <p:cNvSpPr>
            <a:spLocks noGrp="1" noRot="1" noChangeAspect="1" noTextEdit="1"/>
          </p:cNvSpPr>
          <p:nvPr>
            <p:ph type="sldImg"/>
          </p:nvPr>
        </p:nvSpPr>
        <p:spPr>
          <a:ln/>
        </p:spPr>
      </p:sp>
      <p:sp>
        <p:nvSpPr>
          <p:cNvPr id="59395" name="Shap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charset="0"/>
              </a:rPr>
              <a:t>Advanced task dependencies – talk about “Dependency Type” options enabled only for multi-machine job when Dependencies is clicked in the Task tab.</a:t>
            </a:r>
            <a:endParaRPr lang="en-US">
              <a:latin typeface="Calibri" pitchFamily="34" charset="0"/>
            </a:endParaRPr>
          </a:p>
          <a:p>
            <a:pPr eaLnBrk="1" hangingPunct="1">
              <a:spcBef>
                <a:spcPct val="0"/>
              </a:spcBef>
            </a:pPr>
            <a:r>
              <a:rPr lang="en-US">
                <a:latin typeface="Arial" charset="0"/>
              </a:rPr>
              <a:t>Studio Help -&gt; Contents -&gt; “Working With Jobs” -&gt; “Key Concepts for WTT Jobs” -&gt; Parameters</a:t>
            </a:r>
            <a:endParaRPr lang="en-US">
              <a:latin typeface="Calibri" pitchFamily="34" charset="0"/>
            </a:endParaRPr>
          </a:p>
          <a:p>
            <a:pPr eaLnBrk="1" hangingPunct="1">
              <a:spcBef>
                <a:spcPct val="0"/>
              </a:spcBef>
            </a:pPr>
            <a:endParaRPr lang="en-US">
              <a:latin typeface="Calibri" pitchFamily="34" charset="0"/>
            </a:endParaRPr>
          </a:p>
        </p:txBody>
      </p:sp>
      <p:sp>
        <p:nvSpPr>
          <p:cNvPr id="59396" name="Shape 3"/>
          <p:cNvSpPr>
            <a:spLocks noGrp="1"/>
          </p:cNvSpPr>
          <p:nvPr>
            <p:ph type="sldNum" sz="quarter" idx="4294967295"/>
          </p:nvPr>
        </p:nvSpPr>
        <p:spPr bwMode="auto">
          <a:xfrm>
            <a:off x="3984625" y="8732838"/>
            <a:ext cx="3049588"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8" tIns="46369" rIns="92738" bIns="46369"/>
          <a:lstStyle>
            <a:lvl1pPr>
              <a:defRPr sz="1600">
                <a:solidFill>
                  <a:schemeClr val="tx2"/>
                </a:solidFill>
                <a:latin typeface="Tahoma" pitchFamily="34" charset="0"/>
              </a:defRPr>
            </a:lvl1pPr>
            <a:lvl2pPr marL="742950" indent="-285750">
              <a:defRPr sz="1600">
                <a:solidFill>
                  <a:schemeClr val="tx2"/>
                </a:solidFill>
                <a:latin typeface="Tahoma" pitchFamily="34" charset="0"/>
              </a:defRPr>
            </a:lvl2pPr>
            <a:lvl3pPr marL="1143000" indent="-228600">
              <a:defRPr sz="1600">
                <a:solidFill>
                  <a:schemeClr val="tx2"/>
                </a:solidFill>
                <a:latin typeface="Tahoma" pitchFamily="34" charset="0"/>
              </a:defRPr>
            </a:lvl3pPr>
            <a:lvl4pPr marL="1600200" indent="-228600">
              <a:defRPr sz="1600">
                <a:solidFill>
                  <a:schemeClr val="tx2"/>
                </a:solidFill>
                <a:latin typeface="Tahoma" pitchFamily="34" charset="0"/>
              </a:defRPr>
            </a:lvl4pPr>
            <a:lvl5pPr marL="2057400" indent="-228600">
              <a:defRPr sz="1600">
                <a:solidFill>
                  <a:schemeClr val="tx2"/>
                </a:solidFill>
                <a:latin typeface="Tahoma" pitchFamily="34" charset="0"/>
              </a:defRPr>
            </a:lvl5pPr>
            <a:lvl6pPr marL="2514600" indent="-228600" eaLnBrk="0" fontAlgn="base" hangingPunct="0">
              <a:spcBef>
                <a:spcPct val="50000"/>
              </a:spcBef>
              <a:spcAft>
                <a:spcPct val="0"/>
              </a:spcAft>
              <a:defRPr sz="1600">
                <a:solidFill>
                  <a:schemeClr val="tx2"/>
                </a:solidFill>
                <a:latin typeface="Tahoma" pitchFamily="34" charset="0"/>
              </a:defRPr>
            </a:lvl6pPr>
            <a:lvl7pPr marL="2971800" indent="-228600" eaLnBrk="0" fontAlgn="base" hangingPunct="0">
              <a:spcBef>
                <a:spcPct val="50000"/>
              </a:spcBef>
              <a:spcAft>
                <a:spcPct val="0"/>
              </a:spcAft>
              <a:defRPr sz="1600">
                <a:solidFill>
                  <a:schemeClr val="tx2"/>
                </a:solidFill>
                <a:latin typeface="Tahoma" pitchFamily="34" charset="0"/>
              </a:defRPr>
            </a:lvl7pPr>
            <a:lvl8pPr marL="3429000" indent="-228600" eaLnBrk="0" fontAlgn="base" hangingPunct="0">
              <a:spcBef>
                <a:spcPct val="50000"/>
              </a:spcBef>
              <a:spcAft>
                <a:spcPct val="0"/>
              </a:spcAft>
              <a:defRPr sz="1600">
                <a:solidFill>
                  <a:schemeClr val="tx2"/>
                </a:solidFill>
                <a:latin typeface="Tahoma" pitchFamily="34" charset="0"/>
              </a:defRPr>
            </a:lvl8pPr>
            <a:lvl9pPr marL="3886200" indent="-228600" eaLnBrk="0" fontAlgn="base" hangingPunct="0">
              <a:spcBef>
                <a:spcPct val="50000"/>
              </a:spcBef>
              <a:spcAft>
                <a:spcPct val="0"/>
              </a:spcAft>
              <a:defRPr sz="1600">
                <a:solidFill>
                  <a:schemeClr val="tx2"/>
                </a:solidFill>
                <a:latin typeface="Tahoma" pitchFamily="34" charset="0"/>
              </a:defRPr>
            </a:lvl9pPr>
          </a:lstStyle>
          <a:p>
            <a:fld id="{7C2D5239-EF05-4892-943E-909CA9203827}" type="slidenum">
              <a:rPr lang="en-US">
                <a:solidFill>
                  <a:srgbClr val="44546A"/>
                </a:solidFill>
              </a:rPr>
              <a:pPr/>
              <a:t>20</a:t>
            </a:fld>
            <a:endParaRPr lang="en-US">
              <a:solidFill>
                <a:srgbClr val="44546A"/>
              </a:solidFill>
            </a:endParaRPr>
          </a:p>
        </p:txBody>
      </p:sp>
    </p:spTree>
    <p:extLst>
      <p:ext uri="{BB962C8B-B14F-4D97-AF65-F5344CB8AC3E}">
        <p14:creationId xmlns:p14="http://schemas.microsoft.com/office/powerpoint/2010/main" val="51660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1"/>
          <p:cNvSpPr>
            <a:spLocks noGrp="1" noRot="1" noChangeAspect="1" noTextEdit="1"/>
          </p:cNvSpPr>
          <p:nvPr>
            <p:ph type="sldImg"/>
          </p:nvPr>
        </p:nvSpPr>
        <p:spPr>
          <a:ln/>
        </p:spPr>
      </p:sp>
      <p:sp>
        <p:nvSpPr>
          <p:cNvPr id="59395" name="Shap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charset="0"/>
              </a:rPr>
              <a:t>Advanced task dependencies – talk about “Dependency Type” options enabled only for multi-machine job when Dependencies is clicked in the Task tab.</a:t>
            </a:r>
            <a:endParaRPr lang="en-US">
              <a:latin typeface="Calibri" pitchFamily="34" charset="0"/>
            </a:endParaRPr>
          </a:p>
          <a:p>
            <a:pPr eaLnBrk="1" hangingPunct="1">
              <a:spcBef>
                <a:spcPct val="0"/>
              </a:spcBef>
            </a:pPr>
            <a:r>
              <a:rPr lang="en-US">
                <a:latin typeface="Arial" charset="0"/>
              </a:rPr>
              <a:t>Studio Help -&gt; Contents -&gt; “Working With Jobs” -&gt; “Key Concepts for WTT Jobs” -&gt; Parameters</a:t>
            </a:r>
            <a:endParaRPr lang="en-US">
              <a:latin typeface="Calibri" pitchFamily="34" charset="0"/>
            </a:endParaRPr>
          </a:p>
          <a:p>
            <a:pPr eaLnBrk="1" hangingPunct="1">
              <a:spcBef>
                <a:spcPct val="0"/>
              </a:spcBef>
            </a:pPr>
            <a:endParaRPr lang="en-US">
              <a:latin typeface="Calibri" pitchFamily="34" charset="0"/>
            </a:endParaRPr>
          </a:p>
        </p:txBody>
      </p:sp>
      <p:sp>
        <p:nvSpPr>
          <p:cNvPr id="59396" name="Shape 3"/>
          <p:cNvSpPr>
            <a:spLocks noGrp="1"/>
          </p:cNvSpPr>
          <p:nvPr>
            <p:ph type="sldNum" sz="quarter" idx="4294967295"/>
          </p:nvPr>
        </p:nvSpPr>
        <p:spPr bwMode="auto">
          <a:xfrm>
            <a:off x="3984625" y="8732838"/>
            <a:ext cx="3049588"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8" tIns="46369" rIns="92738" bIns="46369"/>
          <a:lstStyle>
            <a:lvl1pPr>
              <a:defRPr sz="1600">
                <a:solidFill>
                  <a:schemeClr val="tx2"/>
                </a:solidFill>
                <a:latin typeface="Tahoma" pitchFamily="34" charset="0"/>
              </a:defRPr>
            </a:lvl1pPr>
            <a:lvl2pPr marL="742950" indent="-285750">
              <a:defRPr sz="1600">
                <a:solidFill>
                  <a:schemeClr val="tx2"/>
                </a:solidFill>
                <a:latin typeface="Tahoma" pitchFamily="34" charset="0"/>
              </a:defRPr>
            </a:lvl2pPr>
            <a:lvl3pPr marL="1143000" indent="-228600">
              <a:defRPr sz="1600">
                <a:solidFill>
                  <a:schemeClr val="tx2"/>
                </a:solidFill>
                <a:latin typeface="Tahoma" pitchFamily="34" charset="0"/>
              </a:defRPr>
            </a:lvl3pPr>
            <a:lvl4pPr marL="1600200" indent="-228600">
              <a:defRPr sz="1600">
                <a:solidFill>
                  <a:schemeClr val="tx2"/>
                </a:solidFill>
                <a:latin typeface="Tahoma" pitchFamily="34" charset="0"/>
              </a:defRPr>
            </a:lvl4pPr>
            <a:lvl5pPr marL="2057400" indent="-228600">
              <a:defRPr sz="1600">
                <a:solidFill>
                  <a:schemeClr val="tx2"/>
                </a:solidFill>
                <a:latin typeface="Tahoma" pitchFamily="34" charset="0"/>
              </a:defRPr>
            </a:lvl5pPr>
            <a:lvl6pPr marL="2514600" indent="-228600" eaLnBrk="0" fontAlgn="base" hangingPunct="0">
              <a:spcBef>
                <a:spcPct val="50000"/>
              </a:spcBef>
              <a:spcAft>
                <a:spcPct val="0"/>
              </a:spcAft>
              <a:defRPr sz="1600">
                <a:solidFill>
                  <a:schemeClr val="tx2"/>
                </a:solidFill>
                <a:latin typeface="Tahoma" pitchFamily="34" charset="0"/>
              </a:defRPr>
            </a:lvl6pPr>
            <a:lvl7pPr marL="2971800" indent="-228600" eaLnBrk="0" fontAlgn="base" hangingPunct="0">
              <a:spcBef>
                <a:spcPct val="50000"/>
              </a:spcBef>
              <a:spcAft>
                <a:spcPct val="0"/>
              </a:spcAft>
              <a:defRPr sz="1600">
                <a:solidFill>
                  <a:schemeClr val="tx2"/>
                </a:solidFill>
                <a:latin typeface="Tahoma" pitchFamily="34" charset="0"/>
              </a:defRPr>
            </a:lvl7pPr>
            <a:lvl8pPr marL="3429000" indent="-228600" eaLnBrk="0" fontAlgn="base" hangingPunct="0">
              <a:spcBef>
                <a:spcPct val="50000"/>
              </a:spcBef>
              <a:spcAft>
                <a:spcPct val="0"/>
              </a:spcAft>
              <a:defRPr sz="1600">
                <a:solidFill>
                  <a:schemeClr val="tx2"/>
                </a:solidFill>
                <a:latin typeface="Tahoma" pitchFamily="34" charset="0"/>
              </a:defRPr>
            </a:lvl8pPr>
            <a:lvl9pPr marL="3886200" indent="-228600" eaLnBrk="0" fontAlgn="base" hangingPunct="0">
              <a:spcBef>
                <a:spcPct val="50000"/>
              </a:spcBef>
              <a:spcAft>
                <a:spcPct val="0"/>
              </a:spcAft>
              <a:defRPr sz="1600">
                <a:solidFill>
                  <a:schemeClr val="tx2"/>
                </a:solidFill>
                <a:latin typeface="Tahoma" pitchFamily="34" charset="0"/>
              </a:defRPr>
            </a:lvl9pPr>
          </a:lstStyle>
          <a:p>
            <a:fld id="{7C2D5239-EF05-4892-943E-909CA9203827}" type="slidenum">
              <a:rPr lang="en-US">
                <a:solidFill>
                  <a:srgbClr val="44546A"/>
                </a:solidFill>
              </a:rPr>
              <a:pPr/>
              <a:t>21</a:t>
            </a:fld>
            <a:endParaRPr lang="en-US">
              <a:solidFill>
                <a:srgbClr val="44546A"/>
              </a:solidFill>
            </a:endParaRPr>
          </a:p>
        </p:txBody>
      </p:sp>
    </p:spTree>
    <p:extLst>
      <p:ext uri="{BB962C8B-B14F-4D97-AF65-F5344CB8AC3E}">
        <p14:creationId xmlns:p14="http://schemas.microsoft.com/office/powerpoint/2010/main" val="21974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1"/>
          <p:cNvSpPr>
            <a:spLocks noGrp="1" noRot="1" noChangeAspect="1" noTextEdit="1"/>
          </p:cNvSpPr>
          <p:nvPr>
            <p:ph type="sldImg"/>
          </p:nvPr>
        </p:nvSpPr>
        <p:spPr>
          <a:ln/>
        </p:spPr>
      </p:sp>
      <p:sp>
        <p:nvSpPr>
          <p:cNvPr id="59395" name="Shap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charset="0"/>
              </a:rPr>
              <a:t>Advanced task dependencies – talk about “Dependency Type” options enabled only for multi-machine job when Dependencies is clicked in the Task tab.</a:t>
            </a:r>
            <a:endParaRPr lang="en-US">
              <a:latin typeface="Calibri" pitchFamily="34" charset="0"/>
            </a:endParaRPr>
          </a:p>
          <a:p>
            <a:pPr eaLnBrk="1" hangingPunct="1">
              <a:spcBef>
                <a:spcPct val="0"/>
              </a:spcBef>
            </a:pPr>
            <a:r>
              <a:rPr lang="en-US">
                <a:latin typeface="Arial" charset="0"/>
              </a:rPr>
              <a:t>Studio Help -&gt; Contents -&gt; “Working With Jobs” -&gt; “Key Concepts for WTT Jobs” -&gt; Parameters</a:t>
            </a:r>
            <a:endParaRPr lang="en-US">
              <a:latin typeface="Calibri" pitchFamily="34" charset="0"/>
            </a:endParaRPr>
          </a:p>
          <a:p>
            <a:pPr eaLnBrk="1" hangingPunct="1">
              <a:spcBef>
                <a:spcPct val="0"/>
              </a:spcBef>
            </a:pPr>
            <a:endParaRPr lang="en-US">
              <a:latin typeface="Calibri" pitchFamily="34" charset="0"/>
            </a:endParaRPr>
          </a:p>
        </p:txBody>
      </p:sp>
      <p:sp>
        <p:nvSpPr>
          <p:cNvPr id="59396" name="Shape 3"/>
          <p:cNvSpPr>
            <a:spLocks noGrp="1"/>
          </p:cNvSpPr>
          <p:nvPr>
            <p:ph type="sldNum" sz="quarter" idx="4294967295"/>
          </p:nvPr>
        </p:nvSpPr>
        <p:spPr bwMode="auto">
          <a:xfrm>
            <a:off x="3984625" y="8732838"/>
            <a:ext cx="3049588"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8" tIns="46369" rIns="92738" bIns="46369"/>
          <a:lstStyle>
            <a:lvl1pPr>
              <a:defRPr sz="1600">
                <a:solidFill>
                  <a:schemeClr val="tx2"/>
                </a:solidFill>
                <a:latin typeface="Tahoma" pitchFamily="34" charset="0"/>
              </a:defRPr>
            </a:lvl1pPr>
            <a:lvl2pPr marL="742950" indent="-285750">
              <a:defRPr sz="1600">
                <a:solidFill>
                  <a:schemeClr val="tx2"/>
                </a:solidFill>
                <a:latin typeface="Tahoma" pitchFamily="34" charset="0"/>
              </a:defRPr>
            </a:lvl2pPr>
            <a:lvl3pPr marL="1143000" indent="-228600">
              <a:defRPr sz="1600">
                <a:solidFill>
                  <a:schemeClr val="tx2"/>
                </a:solidFill>
                <a:latin typeface="Tahoma" pitchFamily="34" charset="0"/>
              </a:defRPr>
            </a:lvl3pPr>
            <a:lvl4pPr marL="1600200" indent="-228600">
              <a:defRPr sz="1600">
                <a:solidFill>
                  <a:schemeClr val="tx2"/>
                </a:solidFill>
                <a:latin typeface="Tahoma" pitchFamily="34" charset="0"/>
              </a:defRPr>
            </a:lvl4pPr>
            <a:lvl5pPr marL="2057400" indent="-228600">
              <a:defRPr sz="1600">
                <a:solidFill>
                  <a:schemeClr val="tx2"/>
                </a:solidFill>
                <a:latin typeface="Tahoma" pitchFamily="34" charset="0"/>
              </a:defRPr>
            </a:lvl5pPr>
            <a:lvl6pPr marL="2514600" indent="-228600" eaLnBrk="0" fontAlgn="base" hangingPunct="0">
              <a:spcBef>
                <a:spcPct val="50000"/>
              </a:spcBef>
              <a:spcAft>
                <a:spcPct val="0"/>
              </a:spcAft>
              <a:defRPr sz="1600">
                <a:solidFill>
                  <a:schemeClr val="tx2"/>
                </a:solidFill>
                <a:latin typeface="Tahoma" pitchFamily="34" charset="0"/>
              </a:defRPr>
            </a:lvl6pPr>
            <a:lvl7pPr marL="2971800" indent="-228600" eaLnBrk="0" fontAlgn="base" hangingPunct="0">
              <a:spcBef>
                <a:spcPct val="50000"/>
              </a:spcBef>
              <a:spcAft>
                <a:spcPct val="0"/>
              </a:spcAft>
              <a:defRPr sz="1600">
                <a:solidFill>
                  <a:schemeClr val="tx2"/>
                </a:solidFill>
                <a:latin typeface="Tahoma" pitchFamily="34" charset="0"/>
              </a:defRPr>
            </a:lvl7pPr>
            <a:lvl8pPr marL="3429000" indent="-228600" eaLnBrk="0" fontAlgn="base" hangingPunct="0">
              <a:spcBef>
                <a:spcPct val="50000"/>
              </a:spcBef>
              <a:spcAft>
                <a:spcPct val="0"/>
              </a:spcAft>
              <a:defRPr sz="1600">
                <a:solidFill>
                  <a:schemeClr val="tx2"/>
                </a:solidFill>
                <a:latin typeface="Tahoma" pitchFamily="34" charset="0"/>
              </a:defRPr>
            </a:lvl8pPr>
            <a:lvl9pPr marL="3886200" indent="-228600" eaLnBrk="0" fontAlgn="base" hangingPunct="0">
              <a:spcBef>
                <a:spcPct val="50000"/>
              </a:spcBef>
              <a:spcAft>
                <a:spcPct val="0"/>
              </a:spcAft>
              <a:defRPr sz="1600">
                <a:solidFill>
                  <a:schemeClr val="tx2"/>
                </a:solidFill>
                <a:latin typeface="Tahoma" pitchFamily="34" charset="0"/>
              </a:defRPr>
            </a:lvl9pPr>
          </a:lstStyle>
          <a:p>
            <a:fld id="{7C2D5239-EF05-4892-943E-909CA9203827}" type="slidenum">
              <a:rPr lang="en-US">
                <a:solidFill>
                  <a:srgbClr val="44546A"/>
                </a:solidFill>
              </a:rPr>
              <a:pPr/>
              <a:t>22</a:t>
            </a:fld>
            <a:endParaRPr lang="en-US">
              <a:solidFill>
                <a:srgbClr val="44546A"/>
              </a:solidFill>
            </a:endParaRPr>
          </a:p>
        </p:txBody>
      </p:sp>
    </p:spTree>
    <p:extLst>
      <p:ext uri="{BB962C8B-B14F-4D97-AF65-F5344CB8AC3E}">
        <p14:creationId xmlns:p14="http://schemas.microsoft.com/office/powerpoint/2010/main" val="172233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1"/>
          <p:cNvSpPr>
            <a:spLocks noGrp="1" noRot="1" noChangeAspect="1" noTextEdit="1"/>
          </p:cNvSpPr>
          <p:nvPr>
            <p:ph type="sldImg"/>
          </p:nvPr>
        </p:nvSpPr>
        <p:spPr>
          <a:ln/>
        </p:spPr>
      </p:sp>
      <p:sp>
        <p:nvSpPr>
          <p:cNvPr id="59395" name="Shap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Arial" charset="0"/>
              </a:rPr>
              <a:t>Advanced task dependencies – talk about “Dependency Type” options enabled only for multi-machine job when Dependencies is clicked in the Task tab.</a:t>
            </a:r>
            <a:endParaRPr lang="en-US">
              <a:latin typeface="Calibri" pitchFamily="34" charset="0"/>
            </a:endParaRPr>
          </a:p>
          <a:p>
            <a:pPr eaLnBrk="1" hangingPunct="1">
              <a:spcBef>
                <a:spcPct val="0"/>
              </a:spcBef>
            </a:pPr>
            <a:r>
              <a:rPr lang="en-US">
                <a:latin typeface="Arial" charset="0"/>
              </a:rPr>
              <a:t>Studio Help -&gt; Contents -&gt; “Working With Jobs” -&gt; “Key Concepts for WTT Jobs” -&gt; Parameters</a:t>
            </a:r>
            <a:endParaRPr lang="en-US">
              <a:latin typeface="Calibri" pitchFamily="34" charset="0"/>
            </a:endParaRPr>
          </a:p>
          <a:p>
            <a:pPr eaLnBrk="1" hangingPunct="1">
              <a:spcBef>
                <a:spcPct val="0"/>
              </a:spcBef>
            </a:pPr>
            <a:endParaRPr lang="en-US">
              <a:latin typeface="Calibri" pitchFamily="34" charset="0"/>
            </a:endParaRPr>
          </a:p>
        </p:txBody>
      </p:sp>
      <p:sp>
        <p:nvSpPr>
          <p:cNvPr id="59396" name="Shape 3"/>
          <p:cNvSpPr>
            <a:spLocks noGrp="1"/>
          </p:cNvSpPr>
          <p:nvPr>
            <p:ph type="sldNum" sz="quarter" idx="4294967295"/>
          </p:nvPr>
        </p:nvSpPr>
        <p:spPr bwMode="auto">
          <a:xfrm>
            <a:off x="3984625" y="8732838"/>
            <a:ext cx="3049588"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8" tIns="46369" rIns="92738" bIns="46369"/>
          <a:lstStyle>
            <a:lvl1pPr>
              <a:defRPr sz="1600">
                <a:solidFill>
                  <a:schemeClr val="tx2"/>
                </a:solidFill>
                <a:latin typeface="Tahoma" pitchFamily="34" charset="0"/>
              </a:defRPr>
            </a:lvl1pPr>
            <a:lvl2pPr marL="742950" indent="-285750">
              <a:defRPr sz="1600">
                <a:solidFill>
                  <a:schemeClr val="tx2"/>
                </a:solidFill>
                <a:latin typeface="Tahoma" pitchFamily="34" charset="0"/>
              </a:defRPr>
            </a:lvl2pPr>
            <a:lvl3pPr marL="1143000" indent="-228600">
              <a:defRPr sz="1600">
                <a:solidFill>
                  <a:schemeClr val="tx2"/>
                </a:solidFill>
                <a:latin typeface="Tahoma" pitchFamily="34" charset="0"/>
              </a:defRPr>
            </a:lvl3pPr>
            <a:lvl4pPr marL="1600200" indent="-228600">
              <a:defRPr sz="1600">
                <a:solidFill>
                  <a:schemeClr val="tx2"/>
                </a:solidFill>
                <a:latin typeface="Tahoma" pitchFamily="34" charset="0"/>
              </a:defRPr>
            </a:lvl4pPr>
            <a:lvl5pPr marL="2057400" indent="-228600">
              <a:defRPr sz="1600">
                <a:solidFill>
                  <a:schemeClr val="tx2"/>
                </a:solidFill>
                <a:latin typeface="Tahoma" pitchFamily="34" charset="0"/>
              </a:defRPr>
            </a:lvl5pPr>
            <a:lvl6pPr marL="2514600" indent="-228600" eaLnBrk="0" fontAlgn="base" hangingPunct="0">
              <a:spcBef>
                <a:spcPct val="50000"/>
              </a:spcBef>
              <a:spcAft>
                <a:spcPct val="0"/>
              </a:spcAft>
              <a:defRPr sz="1600">
                <a:solidFill>
                  <a:schemeClr val="tx2"/>
                </a:solidFill>
                <a:latin typeface="Tahoma" pitchFamily="34" charset="0"/>
              </a:defRPr>
            </a:lvl6pPr>
            <a:lvl7pPr marL="2971800" indent="-228600" eaLnBrk="0" fontAlgn="base" hangingPunct="0">
              <a:spcBef>
                <a:spcPct val="50000"/>
              </a:spcBef>
              <a:spcAft>
                <a:spcPct val="0"/>
              </a:spcAft>
              <a:defRPr sz="1600">
                <a:solidFill>
                  <a:schemeClr val="tx2"/>
                </a:solidFill>
                <a:latin typeface="Tahoma" pitchFamily="34" charset="0"/>
              </a:defRPr>
            </a:lvl7pPr>
            <a:lvl8pPr marL="3429000" indent="-228600" eaLnBrk="0" fontAlgn="base" hangingPunct="0">
              <a:spcBef>
                <a:spcPct val="50000"/>
              </a:spcBef>
              <a:spcAft>
                <a:spcPct val="0"/>
              </a:spcAft>
              <a:defRPr sz="1600">
                <a:solidFill>
                  <a:schemeClr val="tx2"/>
                </a:solidFill>
                <a:latin typeface="Tahoma" pitchFamily="34" charset="0"/>
              </a:defRPr>
            </a:lvl8pPr>
            <a:lvl9pPr marL="3886200" indent="-228600" eaLnBrk="0" fontAlgn="base" hangingPunct="0">
              <a:spcBef>
                <a:spcPct val="50000"/>
              </a:spcBef>
              <a:spcAft>
                <a:spcPct val="0"/>
              </a:spcAft>
              <a:defRPr sz="1600">
                <a:solidFill>
                  <a:schemeClr val="tx2"/>
                </a:solidFill>
                <a:latin typeface="Tahoma" pitchFamily="34" charset="0"/>
              </a:defRPr>
            </a:lvl9pPr>
          </a:lstStyle>
          <a:p>
            <a:fld id="{7C2D5239-EF05-4892-943E-909CA9203827}" type="slidenum">
              <a:rPr lang="en-US">
                <a:solidFill>
                  <a:srgbClr val="1F497D"/>
                </a:solidFill>
              </a:rPr>
              <a:pPr/>
              <a:t>23</a:t>
            </a:fld>
            <a:endParaRPr lang="en-US">
              <a:solidFill>
                <a:srgbClr val="1F497D"/>
              </a:solidFill>
            </a:endParaRPr>
          </a:p>
        </p:txBody>
      </p:sp>
    </p:spTree>
    <p:extLst>
      <p:ext uri="{BB962C8B-B14F-4D97-AF65-F5344CB8AC3E}">
        <p14:creationId xmlns:p14="http://schemas.microsoft.com/office/powerpoint/2010/main" val="248941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9F9939-B49F-45B9-A19C-616A42570EC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1" y="6356350"/>
            <a:ext cx="1909354" cy="365125"/>
          </a:xfrm>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197114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F9939-B49F-45B9-A19C-616A42570EC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3895675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B28F93-05C4-42D4-8F4D-8D848CA9D0CE}" type="datetime1">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7888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7D727-D2FA-46AA-AED7-0655053FE2A7}" type="datetime1">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2920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8795B2-9E4F-4270-9DDA-C0CBBAE278C4}" type="datetime1">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0635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B797C-9393-4205-8B7B-926215A51669}" type="datetime1">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7280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185" y="461963"/>
            <a:ext cx="10951633" cy="1009650"/>
          </a:xfrm>
        </p:spPr>
        <p:txBody>
          <a:bodyPr/>
          <a:lstStyle/>
          <a:p>
            <a:r>
              <a:rPr lang="en-US"/>
              <a:t>Click to edit Master title style</a:t>
            </a:r>
          </a:p>
        </p:txBody>
      </p:sp>
      <p:sp>
        <p:nvSpPr>
          <p:cNvPr id="3" name="Text Placeholder 2"/>
          <p:cNvSpPr>
            <a:spLocks noGrp="1"/>
          </p:cNvSpPr>
          <p:nvPr>
            <p:ph type="body" sz="half" idx="1"/>
          </p:nvPr>
        </p:nvSpPr>
        <p:spPr>
          <a:xfrm>
            <a:off x="622301" y="1481138"/>
            <a:ext cx="5372100" cy="4900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481138"/>
            <a:ext cx="5374217" cy="4900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44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F9939-B49F-45B9-A19C-616A42570EC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263177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Shap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5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556"/>
            <a:ext cx="12185847" cy="6855511"/>
          </a:xfrm>
          <a:prstGeom prst="rect">
            <a:avLst/>
          </a:prstGeom>
          <a:noFill/>
          <a:ln>
            <a:noFill/>
          </a:ln>
        </p:spPr>
      </p:pic>
      <p:sp>
        <p:nvSpPr>
          <p:cNvPr id="3" name="Rectangle 2"/>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69239" y="2077801"/>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
        <p:nvSpPr>
          <p:cNvPr id="9" name="Rectangle 8"/>
          <p:cNvSpPr/>
          <p:nvPr userDrawn="1"/>
        </p:nvSpPr>
        <p:spPr>
          <a:xfrm>
            <a:off x="287977" y="2980725"/>
            <a:ext cx="4248056" cy="769511"/>
          </a:xfrm>
          <a:prstGeom prst="rect">
            <a:avLst/>
          </a:prstGeom>
        </p:spPr>
        <p:txBody>
          <a:bodyPr wrap="none" anchor="ctr">
            <a:spAutoFit/>
          </a:bodyPr>
          <a:lstStyle/>
          <a:p>
            <a:pPr algn="r" defTabSz="1142867">
              <a:lnSpc>
                <a:spcPct val="90000"/>
              </a:lnSpc>
              <a:spcBef>
                <a:spcPct val="0"/>
              </a:spcBef>
            </a:pPr>
            <a:r>
              <a:rPr lang="en-US" sz="4902" spc="-123" dirty="0">
                <a:ln w="3175">
                  <a:noFill/>
                </a:ln>
                <a:gradFill>
                  <a:gsLst>
                    <a:gs pos="84066">
                      <a:srgbClr val="000000"/>
                    </a:gs>
                    <a:gs pos="57576">
                      <a:srgbClr val="000000"/>
                    </a:gs>
                  </a:gsLst>
                  <a:lin ang="5400000" scaled="0"/>
                </a:gradFill>
                <a:latin typeface="Segoe UI Light"/>
                <a:cs typeface="Segoe UI" pitchFamily="34" charset="0"/>
              </a:rPr>
              <a:t>Spark the future.</a:t>
            </a:r>
          </a:p>
        </p:txBody>
      </p:sp>
      <p:sp>
        <p:nvSpPr>
          <p:cNvPr id="10" name="Rectangle 9"/>
          <p:cNvSpPr/>
          <p:nvPr userDrawn="1"/>
        </p:nvSpPr>
        <p:spPr>
          <a:xfrm>
            <a:off x="2393776" y="4527712"/>
            <a:ext cx="2142257" cy="701614"/>
          </a:xfrm>
          <a:prstGeom prst="rect">
            <a:avLst/>
          </a:prstGeom>
        </p:spPr>
        <p:txBody>
          <a:bodyPr wrap="none" anchor="ctr">
            <a:spAutoFit/>
          </a:bodyPr>
          <a:lstStyle/>
          <a:p>
            <a:pPr algn="r" defTabSz="1142867">
              <a:lnSpc>
                <a:spcPct val="90000"/>
              </a:lnSpc>
              <a:spcBef>
                <a:spcPct val="0"/>
              </a:spcBef>
            </a:pPr>
            <a:r>
              <a:rPr lang="en-US" sz="2206" dirty="0">
                <a:ln w="3175">
                  <a:noFill/>
                </a:ln>
                <a:gradFill>
                  <a:gsLst>
                    <a:gs pos="84066">
                      <a:srgbClr val="000000"/>
                    </a:gs>
                    <a:gs pos="57576">
                      <a:srgbClr val="000000"/>
                    </a:gs>
                  </a:gsLst>
                  <a:lin ang="5400000" scaled="0"/>
                </a:gradFill>
                <a:cs typeface="Segoe UI" pitchFamily="34" charset="0"/>
              </a:rPr>
              <a:t>May 4 – 8, 2015</a:t>
            </a:r>
            <a:br>
              <a:rPr lang="en-US" sz="2206" dirty="0">
                <a:ln w="3175">
                  <a:noFill/>
                </a:ln>
                <a:gradFill>
                  <a:gsLst>
                    <a:gs pos="84066">
                      <a:srgbClr val="000000"/>
                    </a:gs>
                    <a:gs pos="57576">
                      <a:srgbClr val="000000"/>
                    </a:gs>
                  </a:gsLst>
                  <a:lin ang="5400000" scaled="0"/>
                </a:gradFill>
                <a:cs typeface="Segoe UI" pitchFamily="34" charset="0"/>
              </a:rPr>
            </a:br>
            <a:r>
              <a:rPr lang="en-US" sz="2206" dirty="0">
                <a:ln w="3175">
                  <a:noFill/>
                </a:ln>
                <a:gradFill>
                  <a:gsLst>
                    <a:gs pos="84066">
                      <a:srgbClr val="000000"/>
                    </a:gs>
                    <a:gs pos="57576">
                      <a:srgbClr val="000000"/>
                    </a:gs>
                  </a:gsLst>
                  <a:lin ang="5400000" scaled="0"/>
                </a:gradFill>
                <a:cs typeface="Segoe UI" pitchFamily="34" charset="0"/>
              </a:rPr>
              <a:t>Chicago, IL</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63145" y="4008247"/>
            <a:ext cx="2445282" cy="377435"/>
          </a:xfrm>
          <a:prstGeom prst="rect">
            <a:avLst/>
          </a:prstGeom>
        </p:spPr>
      </p:pic>
    </p:spTree>
    <p:extLst>
      <p:ext uri="{BB962C8B-B14F-4D97-AF65-F5344CB8AC3E}">
        <p14:creationId xmlns:p14="http://schemas.microsoft.com/office/powerpoint/2010/main" val="2977315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9" name="Title 1"/>
          <p:cNvSpPr>
            <a:spLocks noGrp="1"/>
          </p:cNvSpPr>
          <p:nvPr>
            <p:ph type="title" hasCustomPrompt="1"/>
          </p:nvPr>
        </p:nvSpPr>
        <p:spPr>
          <a:xfrm>
            <a:off x="269302" y="2084186"/>
            <a:ext cx="8964185" cy="1793090"/>
          </a:xfrm>
          <a:noFill/>
        </p:spPr>
        <p:txBody>
          <a:bodyPr lIns="146304" tIns="91440" rIns="146304" bIns="91440" anchor="t" anchorCtr="0"/>
          <a:lstStyle>
            <a:lvl1pPr>
              <a:defRPr sz="5293" spc="-98" baseline="0">
                <a:gradFill>
                  <a:gsLst>
                    <a:gs pos="99115">
                      <a:schemeClr val="tx1"/>
                    </a:gs>
                    <a:gs pos="79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2" y="3878573"/>
            <a:ext cx="7171337" cy="1792326"/>
          </a:xfrm>
          <a:noFill/>
        </p:spPr>
        <p:txBody>
          <a:bodyPr lIns="146304" tIns="109728" rIns="146304" bIns="109728">
            <a:noAutofit/>
          </a:bodyPr>
          <a:lstStyle>
            <a:lvl1pPr marL="0" indent="0">
              <a:spcBef>
                <a:spcPts val="0"/>
              </a:spcBef>
              <a:buNone/>
              <a:defRPr sz="3137" spc="0" baseline="0">
                <a:gradFill>
                  <a:gsLst>
                    <a:gs pos="99115">
                      <a:schemeClr val="tx1"/>
                    </a:gs>
                    <a:gs pos="79000">
                      <a:schemeClr val="tx1"/>
                    </a:gs>
                  </a:gsLst>
                  <a:lin ang="5400000" scaled="0"/>
                </a:gradFill>
                <a:latin typeface="+mj-lt"/>
              </a:defRPr>
            </a:lvl1pPr>
          </a:lstStyle>
          <a:p>
            <a:pPr lvl="0"/>
            <a:r>
              <a:rPr lang="en-US" dirty="0"/>
              <a:t>Speaker Name</a:t>
            </a:r>
          </a:p>
        </p:txBody>
      </p:sp>
      <p:sp>
        <p:nvSpPr>
          <p:cNvPr id="7" name="Rectangle 6"/>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79424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20354">
                      <a:schemeClr val="tx2"/>
                    </a:gs>
                    <a:gs pos="40000">
                      <a:schemeClr val="tx2"/>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23507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79" indent="0">
              <a:buNone/>
              <a:defRPr/>
            </a:lvl3pPr>
            <a:lvl4pPr marL="448157" indent="0">
              <a:buNone/>
              <a:defRPr/>
            </a:lvl4pPr>
            <a:lvl5pPr marL="67223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60824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buClr>
                <a:schemeClr val="tx2"/>
              </a:buClr>
              <a:defRPr sz="3921">
                <a:gradFill>
                  <a:gsLst>
                    <a:gs pos="7080">
                      <a:schemeClr val="tx2"/>
                    </a:gs>
                    <a:gs pos="36283">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10343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105184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389">
                      <a:schemeClr val="tx2"/>
                    </a:gs>
                    <a:gs pos="31000">
                      <a:schemeClr val="tx2"/>
                    </a:gs>
                  </a:gsLst>
                  <a:lin ang="5400000" scaled="0"/>
                </a:gradFill>
              </a:defRPr>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8234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F9939-B49F-45B9-A19C-616A42570EC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2418835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191" indent="0">
              <a:buNone/>
              <a:tabLst/>
              <a:defRPr sz="1961"/>
            </a:lvl3pPr>
            <a:lvl4pPr marL="451269" indent="0">
              <a:buNone/>
              <a:defRPr/>
            </a:lvl4pPr>
            <a:lvl5pPr marL="672236"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290703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1946751"/>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1946751"/>
          </a:xfrm>
        </p:spPr>
        <p:txBody>
          <a:bodyPr wrap="square">
            <a:spAutoFit/>
          </a:bodyPr>
          <a:lstStyle>
            <a:lvl1pPr marL="281655" indent="-281655">
              <a:spcBef>
                <a:spcPts val="1200"/>
              </a:spcBef>
              <a:buClr>
                <a:schemeClr val="tx2"/>
              </a:buClr>
              <a:buFont typeface="Wingdings" panose="05000000000000000000" pitchFamily="2" charset="2"/>
              <a:buChar char="§"/>
              <a:defRPr sz="3137">
                <a:gradFill>
                  <a:gsLst>
                    <a:gs pos="19469">
                      <a:schemeClr val="tx2"/>
                    </a:gs>
                    <a:gs pos="32000">
                      <a:schemeClr val="tx2"/>
                    </a:gs>
                  </a:gsLst>
                  <a:lin ang="5400000" scaled="0"/>
                </a:gradFill>
              </a:defRPr>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93255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6"/>
            <a:ext cx="5378548" cy="1946751"/>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1946751"/>
          </a:xfrm>
        </p:spPr>
        <p:txBody>
          <a:bodyPr wrap="square">
            <a:spAutoFit/>
          </a:bodyPr>
          <a:lstStyle>
            <a:lvl1pPr marL="281655" indent="-281655">
              <a:spcBef>
                <a:spcPts val="1200"/>
              </a:spcBef>
              <a:buClr>
                <a:schemeClr val="tx1"/>
              </a:buClr>
              <a:buFont typeface="Wingdings" panose="05000000000000000000" pitchFamily="2" charset="2"/>
              <a:buChar char="§"/>
              <a:defRPr sz="3137"/>
            </a:lvl1pPr>
            <a:lvl2pPr marL="520660" indent="-228582">
              <a:buFont typeface="Wingdings" panose="05000000000000000000" pitchFamily="2" charset="2"/>
              <a:buChar char="§"/>
              <a:defRPr sz="2353"/>
            </a:lvl2pPr>
            <a:lvl3pPr marL="685748" indent="-165088">
              <a:buFont typeface="Wingdings" panose="05000000000000000000" pitchFamily="2" charset="2"/>
              <a:buChar char="§"/>
              <a:tabLst/>
              <a:defRPr sz="1961"/>
            </a:lvl3pPr>
            <a:lvl4pPr marL="863534" indent="-177786">
              <a:buFont typeface="Wingdings" panose="05000000000000000000" pitchFamily="2" charset="2"/>
              <a:buChar char="§"/>
              <a:defRPr/>
            </a:lvl4pPr>
            <a:lvl5pPr marL="1028622" indent="-165088">
              <a:buFont typeface="Wingdings" panose="05000000000000000000" pitchFamily="2" charset="2"/>
              <a:buChar char="§"/>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032537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0069829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95069"/>
            <a:ext cx="9859116" cy="1158793"/>
          </a:xfrm>
          <a:noFill/>
        </p:spPr>
        <p:txBody>
          <a:bodyPr tIns="91440" bIns="91440" anchor="t" anchorCtr="0">
            <a:spAutoFit/>
          </a:bodyPr>
          <a:lstStyle>
            <a:lvl1pPr>
              <a:defRPr sz="7057"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1" y="4785989"/>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1979911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40" y="2084173"/>
            <a:ext cx="9859116" cy="1158793"/>
          </a:xfrm>
          <a:noFill/>
        </p:spPr>
        <p:txBody>
          <a:bodyPr tIns="91440" bIns="91440" anchor="t" anchorCtr="0">
            <a:spAutoFit/>
          </a:bodyPr>
          <a:lstStyle>
            <a:lvl1pPr>
              <a:defRPr lang="en-US" sz="7057"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4" name="Rectangle 3"/>
          <p:cNvSpPr/>
          <p:nvPr userDrawn="1"/>
        </p:nvSpPr>
        <p:spPr bwMode="gray">
          <a:xfrm>
            <a:off x="0" y="6409724"/>
            <a:ext cx="12191377" cy="44827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254" y="6547867"/>
            <a:ext cx="806774" cy="171991"/>
          </a:xfrm>
          <a:prstGeom prst="rect">
            <a:avLst/>
          </a:prstGeom>
        </p:spPr>
      </p:pic>
    </p:spTree>
    <p:extLst>
      <p:ext uri="{BB962C8B-B14F-4D97-AF65-F5344CB8AC3E}">
        <p14:creationId xmlns:p14="http://schemas.microsoft.com/office/powerpoint/2010/main" val="1756537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 y="1069"/>
            <a:ext cx="12185847" cy="6855512"/>
          </a:xfrm>
          <a:prstGeom prst="rect">
            <a:avLst/>
          </a:prstGeom>
        </p:spPr>
      </p:pic>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59714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464071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077983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656869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9F9939-B49F-45B9-A19C-616A42570EC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482607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0273878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1217195"/>
            <a:ext cx="5378548" cy="1973570"/>
          </a:xfrm>
        </p:spPr>
        <p:txBody>
          <a:bodyPr>
            <a:spAutoFit/>
          </a:bodyPr>
          <a:lstStyle>
            <a:lvl1pPr>
              <a:defRPr sz="646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1"/>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72004020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4352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12600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56640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44061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030" fontAlgn="base">
              <a:spcBef>
                <a:spcPct val="0"/>
              </a:spcBef>
              <a:spcAft>
                <a:spcPct val="0"/>
              </a:spcAft>
            </a:pPr>
            <a:endParaRPr lang="en-US" sz="220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3"/>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9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4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45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1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36708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 y="0"/>
            <a:ext cx="12191377" cy="6858623"/>
          </a:xfrm>
          <a:prstGeom prst="rect">
            <a:avLst/>
          </a:prstGeom>
        </p:spPr>
      </p:pic>
      <p:sp>
        <p:nvSpPr>
          <p:cNvPr id="6" name="Rectangle 5"/>
          <p:cNvSpPr/>
          <p:nvPr userDrawn="1"/>
        </p:nvSpPr>
        <p:spPr bwMode="gray">
          <a:xfrm>
            <a:off x="0" y="4773828"/>
            <a:ext cx="12192000" cy="208417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440623" y="6171616"/>
            <a:ext cx="4482123"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algn="r" defTabSz="913850" eaLnBrk="0" hangingPunct="0"/>
            <a:r>
              <a:rPr lang="en-US" sz="686" dirty="0">
                <a:gradFill>
                  <a:gsLst>
                    <a:gs pos="12389">
                      <a:srgbClr val="FFFFFF"/>
                    </a:gs>
                    <a:gs pos="54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203" y="5471928"/>
            <a:ext cx="3227129" cy="687975"/>
          </a:xfrm>
          <a:prstGeom prst="rect">
            <a:avLst/>
          </a:prstGeom>
        </p:spPr>
      </p:pic>
    </p:spTree>
    <p:extLst>
      <p:ext uri="{BB962C8B-B14F-4D97-AF65-F5344CB8AC3E}">
        <p14:creationId xmlns:p14="http://schemas.microsoft.com/office/powerpoint/2010/main" val="22392160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67" indent="-284767">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96" indent="-275431">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964" indent="-284767">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043" indent="-224079">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121" indent="-224079">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8355509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614194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9F9939-B49F-45B9-A19C-616A42570ECC}"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2994482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65664" y="2084173"/>
            <a:ext cx="9860672" cy="1793104"/>
          </a:xfrm>
        </p:spPr>
        <p:txBody>
          <a:bodyPr/>
          <a:lstStyle>
            <a:lvl1pPr>
              <a:defRPr sz="4705" baseline="0"/>
            </a:lvl1pPr>
          </a:lstStyle>
          <a:p>
            <a:r>
              <a:rPr lang="en-US" dirty="0"/>
              <a:t>Click to edit Master title style</a:t>
            </a:r>
          </a:p>
        </p:txBody>
      </p:sp>
    </p:spTree>
    <p:extLst>
      <p:ext uri="{BB962C8B-B14F-4D97-AF65-F5344CB8AC3E}">
        <p14:creationId xmlns:p14="http://schemas.microsoft.com/office/powerpoint/2010/main" val="274928890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8D7"/>
                </a:solidFill>
              </a:defRPr>
            </a:lvl1pPr>
          </a:lstStyle>
          <a:p>
            <a:r>
              <a:rPr lang="en-US" dirty="0"/>
              <a:t>Click to edit Master title style</a:t>
            </a:r>
          </a:p>
        </p:txBody>
      </p:sp>
      <p:sp>
        <p:nvSpPr>
          <p:cNvPr id="6" name="Text Placeholder 5"/>
          <p:cNvSpPr>
            <a:spLocks noGrp="1"/>
          </p:cNvSpPr>
          <p:nvPr>
            <p:ph type="body" sz="quarter" idx="10"/>
          </p:nvPr>
        </p:nvSpPr>
        <p:spPr>
          <a:xfrm>
            <a:off x="358570" y="1344828"/>
            <a:ext cx="11474238" cy="1735090"/>
          </a:xfrm>
        </p:spPr>
        <p:txBody>
          <a:bodyPr>
            <a:spAutoFit/>
          </a:bodyPr>
          <a:lstStyle>
            <a:lvl1pPr marL="0" indent="0">
              <a:spcBef>
                <a:spcPts val="588"/>
              </a:spcBef>
              <a:buNone/>
              <a:defRPr sz="2745" spc="-29" baseline="0">
                <a:solidFill>
                  <a:srgbClr val="0072C6"/>
                </a:solidFill>
                <a:latin typeface="+mj-lt"/>
              </a:defRPr>
            </a:lvl1pPr>
            <a:lvl2pPr marL="0" indent="0">
              <a:spcBef>
                <a:spcPts val="588"/>
              </a:spcBef>
              <a:buFontTx/>
              <a:buNone/>
              <a:defRPr sz="1961"/>
            </a:lvl2pPr>
            <a:lvl3pPr marL="224097" indent="0">
              <a:spcBef>
                <a:spcPts val="588"/>
              </a:spcBef>
              <a:buNone/>
              <a:defRPr/>
            </a:lvl3pPr>
            <a:lvl4pPr marL="448193" indent="0">
              <a:spcBef>
                <a:spcPts val="588"/>
              </a:spcBef>
              <a:buNone/>
              <a:defRPr/>
            </a:lvl4pPr>
            <a:lvl5pPr marL="672290" indent="0">
              <a:spcBef>
                <a:spcPts val="588"/>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885605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2"/>
          <p:cNvSpPr/>
          <p:nvPr userDrawn="1"/>
        </p:nvSpPr>
        <p:spPr>
          <a:xfrm>
            <a:off x="0" y="6722533"/>
            <a:ext cx="12192000" cy="135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dirty="0">
              <a:solidFill>
                <a:schemeClr val="tx2"/>
              </a:solidFill>
            </a:endParaRPr>
          </a:p>
        </p:txBody>
      </p:sp>
      <p:pic>
        <p:nvPicPr>
          <p:cNvPr id="4" name="Picture 3"/>
          <p:cNvPicPr>
            <a:picLocks noChangeAspect="1"/>
          </p:cNvPicPr>
          <p:nvPr userDrawn="1"/>
        </p:nvPicPr>
        <p:blipFill>
          <a:blip r:embed="rId2"/>
          <a:stretch>
            <a:fillRect/>
          </a:stretch>
        </p:blipFill>
        <p:spPr bwMode="black">
          <a:xfrm>
            <a:off x="9472721" y="6237743"/>
            <a:ext cx="2504967" cy="213871"/>
          </a:xfrm>
          <a:prstGeom prst="rect">
            <a:avLst/>
          </a:prstGeom>
        </p:spPr>
      </p:pic>
    </p:spTree>
    <p:extLst>
      <p:ext uri="{BB962C8B-B14F-4D97-AF65-F5344CB8AC3E}">
        <p14:creationId xmlns:p14="http://schemas.microsoft.com/office/powerpoint/2010/main" val="110858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49769" y="471625"/>
            <a:ext cx="1702585"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1104" y="3877271"/>
            <a:ext cx="6273418" cy="1794661"/>
          </a:xfrm>
          <a:noFill/>
        </p:spPr>
        <p:txBody>
          <a:bodyPr tIns="109728"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a:t>Click to edit Master text styles</a:t>
            </a:r>
          </a:p>
        </p:txBody>
      </p:sp>
      <p:sp>
        <p:nvSpPr>
          <p:cNvPr id="9" name="Title 1"/>
          <p:cNvSpPr>
            <a:spLocks noGrp="1"/>
          </p:cNvSpPr>
          <p:nvPr>
            <p:ph type="title"/>
          </p:nvPr>
        </p:nvSpPr>
        <p:spPr>
          <a:xfrm>
            <a:off x="269303" y="2075840"/>
            <a:ext cx="9860610" cy="1801436"/>
          </a:xfrm>
          <a:noFill/>
        </p:spPr>
        <p:txBody>
          <a:bodyPr anchorCtr="0"/>
          <a:lstStyle>
            <a:lvl1pPr>
              <a:defRPr sz="5882" spc="-98"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221170547"/>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31619"/>
          <a:stretch/>
        </p:blipFill>
        <p:spPr>
          <a:xfrm>
            <a:off x="3231349" y="655172"/>
            <a:ext cx="8965201" cy="6202828"/>
          </a:xfrm>
          <a:prstGeom prst="rect">
            <a:avLst/>
          </a:prstGeom>
        </p:spPr>
      </p:pic>
      <p:sp>
        <p:nvSpPr>
          <p:cNvPr id="6" name="Rectangle 5"/>
          <p:cNvSpPr/>
          <p:nvPr userDrawn="1"/>
        </p:nvSpPr>
        <p:spPr bwMode="ltGray">
          <a:xfrm>
            <a:off x="269302" y="2075841"/>
            <a:ext cx="6727791" cy="3573757"/>
          </a:xfrm>
          <a:prstGeom prst="rect">
            <a:avLst/>
          </a:prstGeom>
          <a:solidFill>
            <a:schemeClr val="tx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solidFill>
                <a:srgbClr val="FF8C00"/>
              </a:solidFill>
              <a:ea typeface="Segoe UI" pitchFamily="34" charset="0"/>
              <a:cs typeface="Segoe UI" pitchFamily="34" charset="0"/>
            </a:endParaRPr>
          </a:p>
        </p:txBody>
      </p:sp>
      <p:pic>
        <p:nvPicPr>
          <p:cNvPr id="4"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449769" y="471625"/>
            <a:ext cx="1702585"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1104" y="4263287"/>
            <a:ext cx="6273418" cy="1239992"/>
          </a:xfrm>
          <a:noFill/>
        </p:spPr>
        <p:txBody>
          <a:bodyPr tIns="109728" bIns="109728">
            <a:noAutofit/>
          </a:bodyPr>
          <a:lstStyle>
            <a:lvl1pPr marL="0" indent="0">
              <a:spcBef>
                <a:spcPts val="0"/>
              </a:spcBef>
              <a:buNone/>
              <a:defRPr sz="3529" spc="0" baseline="0">
                <a:solidFill>
                  <a:schemeClr val="bg1"/>
                </a:solidFill>
                <a:latin typeface="+mj-lt"/>
              </a:defRPr>
            </a:lvl1pPr>
          </a:lstStyle>
          <a:p>
            <a:pPr lvl="0"/>
            <a:r>
              <a:rPr lang="en-US" dirty="0"/>
              <a:t>Click to edit Master text styles</a:t>
            </a:r>
          </a:p>
        </p:txBody>
      </p:sp>
      <p:sp>
        <p:nvSpPr>
          <p:cNvPr id="9" name="Title 1"/>
          <p:cNvSpPr>
            <a:spLocks noGrp="1"/>
          </p:cNvSpPr>
          <p:nvPr>
            <p:ph type="title"/>
          </p:nvPr>
        </p:nvSpPr>
        <p:spPr>
          <a:xfrm>
            <a:off x="269304" y="2291187"/>
            <a:ext cx="6491234" cy="1972099"/>
          </a:xfrm>
          <a:noFill/>
        </p:spPr>
        <p:txBody>
          <a:bodyPr anchorCtr="0"/>
          <a:lstStyle>
            <a:lvl1pPr>
              <a:defRPr sz="5882" spc="-98"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39945027"/>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433" b="37325"/>
          <a:stretch/>
        </p:blipFill>
        <p:spPr>
          <a:xfrm>
            <a:off x="0" y="0"/>
            <a:ext cx="12192000" cy="6858000"/>
          </a:xfrm>
          <a:prstGeom prst="rect">
            <a:avLst/>
          </a:prstGeom>
        </p:spPr>
      </p:pic>
      <p:sp>
        <p:nvSpPr>
          <p:cNvPr id="4" name="Rectangle 3"/>
          <p:cNvSpPr/>
          <p:nvPr userDrawn="1"/>
        </p:nvSpPr>
        <p:spPr bwMode="auto">
          <a:xfrm>
            <a:off x="341495" y="2632732"/>
            <a:ext cx="6972193" cy="3657363"/>
          </a:xfrm>
          <a:prstGeom prst="rect">
            <a:avLst/>
          </a:prstGeom>
          <a:solidFill>
            <a:srgbClr val="0072C6">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68927" tIns="268927" rIns="358570" bIns="358570"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6470" dirty="0">
                <a:gradFill>
                  <a:gsLst>
                    <a:gs pos="0">
                      <a:srgbClr val="FFFFFF"/>
                    </a:gs>
                    <a:gs pos="100000">
                      <a:srgbClr val="FFFFFF"/>
                    </a:gs>
                  </a:gsLst>
                  <a:lin ang="5400000" scaled="0"/>
                </a:gradFill>
                <a:latin typeface="Segoe UI Light"/>
                <a:ea typeface="Segoe UI" pitchFamily="34" charset="0"/>
                <a:cs typeface="Segoe UI" pitchFamily="34" charset="0"/>
              </a:rPr>
              <a:t>DEMO</a:t>
            </a:r>
          </a:p>
        </p:txBody>
      </p:sp>
      <p:sp>
        <p:nvSpPr>
          <p:cNvPr id="6" name="Text Placeholder 5"/>
          <p:cNvSpPr>
            <a:spLocks noGrp="1"/>
          </p:cNvSpPr>
          <p:nvPr>
            <p:ph type="body" sz="quarter" idx="10"/>
          </p:nvPr>
        </p:nvSpPr>
        <p:spPr>
          <a:xfrm>
            <a:off x="340828" y="3707336"/>
            <a:ext cx="6972860" cy="2582760"/>
          </a:xfrm>
        </p:spPr>
        <p:txBody>
          <a:bodyPr wrap="none" lIns="274320" tIns="274320" rIns="274320" bIns="182880">
            <a:noAutofit/>
          </a:bodyPr>
          <a:lstStyle>
            <a:lvl1pPr marL="0" indent="0">
              <a:buNone/>
              <a:defRPr>
                <a:gradFill>
                  <a:gsLst>
                    <a:gs pos="1250">
                      <a:schemeClr val="bg1"/>
                    </a:gs>
                    <a:gs pos="100000">
                      <a:schemeClr val="bg1"/>
                    </a:gs>
                  </a:gsLst>
                  <a:lin ang="5400000" scaled="0"/>
                </a:gradFill>
              </a:defRPr>
            </a:lvl1pPr>
          </a:lstStyle>
          <a:p>
            <a:pPr lvl="0"/>
            <a:r>
              <a:rPr lang="en-US" dirty="0"/>
              <a:t>Click to edit Master text styles</a:t>
            </a:r>
          </a:p>
        </p:txBody>
      </p:sp>
    </p:spTree>
    <p:extLst>
      <p:ext uri="{BB962C8B-B14F-4D97-AF65-F5344CB8AC3E}">
        <p14:creationId xmlns:p14="http://schemas.microsoft.com/office/powerpoint/2010/main" val="40043115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78974" y="1545619"/>
            <a:ext cx="11833364"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49769" y="471625"/>
            <a:ext cx="1702585"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302" y="2081644"/>
            <a:ext cx="8964185" cy="1795633"/>
          </a:xfrm>
          <a:noFill/>
        </p:spPr>
        <p:txBody>
          <a:bodyPr anchorCtr="0"/>
          <a:lstStyle>
            <a:lvl1pPr>
              <a:defRPr sz="5882" spc="-98" baseline="0">
                <a:gradFill>
                  <a:gsLst>
                    <a:gs pos="5833">
                      <a:srgbClr val="FFFFFF"/>
                    </a:gs>
                    <a:gs pos="18000">
                      <a:srgbClr val="FFFFFF"/>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2"/>
          </p:nvPr>
        </p:nvSpPr>
        <p:spPr>
          <a:xfrm>
            <a:off x="276682" y="3697963"/>
            <a:ext cx="8964185" cy="1793105"/>
          </a:xfrm>
          <a:noFill/>
        </p:spPr>
        <p:txBody>
          <a:bodyPr tIns="109728" bIns="109728">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82938794"/>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6130758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6695665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154394"/>
          </a:xfrm>
          <a:noFill/>
        </p:spPr>
        <p:txBody>
          <a:bodyPr anchorCtr="0"/>
          <a:lstStyle>
            <a:lvl1pPr>
              <a:defRPr sz="7058" spc="-98" baseline="0">
                <a:gradFill>
                  <a:gsLst>
                    <a:gs pos="100000">
                      <a:schemeClr val="tx1"/>
                    </a:gs>
                    <a:gs pos="0">
                      <a:schemeClr val="tx1"/>
                    </a:gs>
                  </a:gsLst>
                  <a:lin ang="5400000" scaled="0"/>
                </a:gradFill>
              </a:defRPr>
            </a:lvl1pPr>
          </a:lstStyle>
          <a:p>
            <a:r>
              <a:rPr lang="en-US" dirty="0"/>
              <a:t>Click to edit Master title style</a:t>
            </a:r>
          </a:p>
        </p:txBody>
      </p:sp>
      <p:sp>
        <p:nvSpPr>
          <p:cNvPr id="4" name="Text Placeholder 3"/>
          <p:cNvSpPr>
            <a:spLocks noGrp="1"/>
          </p:cNvSpPr>
          <p:nvPr>
            <p:ph type="body" sz="quarter" idx="10"/>
          </p:nvPr>
        </p:nvSpPr>
        <p:spPr>
          <a:xfrm>
            <a:off x="269240" y="3601229"/>
            <a:ext cx="5904576" cy="724246"/>
          </a:xfrm>
        </p:spPr>
        <p:txBody>
          <a:bodyPr/>
          <a:lstStyle>
            <a:lvl1pPr marL="0" indent="0">
              <a:buNone/>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Click to edit Master text</a:t>
            </a:r>
          </a:p>
        </p:txBody>
      </p:sp>
    </p:spTree>
    <p:extLst>
      <p:ext uri="{BB962C8B-B14F-4D97-AF65-F5344CB8AC3E}">
        <p14:creationId xmlns:p14="http://schemas.microsoft.com/office/powerpoint/2010/main" val="8623142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9F9939-B49F-45B9-A19C-616A42570ECC}"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4271290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2059971"/>
          </a:xfrm>
          <a:noFill/>
        </p:spPr>
        <p:txBody>
          <a:bodyPr anchorCtr="0"/>
          <a:lstStyle>
            <a:lvl1pPr>
              <a:defRPr sz="7058" spc="-98" baseline="0">
                <a:gradFill>
                  <a:gsLst>
                    <a:gs pos="100000">
                      <a:schemeClr val="tx1"/>
                    </a:gs>
                    <a:gs pos="0">
                      <a:schemeClr val="tx1"/>
                    </a:gs>
                  </a:gsLst>
                  <a:lin ang="5400000" scaled="0"/>
                </a:gradFill>
              </a:defRPr>
            </a:lvl1pPr>
          </a:lstStyle>
          <a:p>
            <a:r>
              <a:rPr lang="en-US" dirty="0"/>
              <a:t>Click to edit Master title style</a:t>
            </a:r>
          </a:p>
        </p:txBody>
      </p:sp>
      <p:sp>
        <p:nvSpPr>
          <p:cNvPr id="4" name="Text Placeholder 3"/>
          <p:cNvSpPr>
            <a:spLocks noGrp="1"/>
          </p:cNvSpPr>
          <p:nvPr>
            <p:ph type="body" sz="quarter" idx="10"/>
          </p:nvPr>
        </p:nvSpPr>
        <p:spPr>
          <a:xfrm>
            <a:off x="269240" y="4506806"/>
            <a:ext cx="5904576" cy="724246"/>
          </a:xfrm>
        </p:spPr>
        <p:txBody>
          <a:bodyPr/>
          <a:lstStyle>
            <a:lvl1pPr marL="0" indent="0">
              <a:buNone/>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Click to edit Master text</a:t>
            </a:r>
          </a:p>
        </p:txBody>
      </p:sp>
    </p:spTree>
    <p:extLst>
      <p:ext uri="{BB962C8B-B14F-4D97-AF65-F5344CB8AC3E}">
        <p14:creationId xmlns:p14="http://schemas.microsoft.com/office/powerpoint/2010/main" val="37896519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628097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6040344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69303" y="2084172"/>
            <a:ext cx="5378485" cy="3586208"/>
          </a:xfrm>
          <a:solidFill>
            <a:schemeClr val="tx2"/>
          </a:solidFill>
        </p:spPr>
        <p:txBody>
          <a:bodyPr lIns="146304" tIns="91440" rIns="146304" bIns="91440" anchor="t" anchorCtr="0"/>
          <a:lstStyle>
            <a:lvl1pPr>
              <a:defRPr sz="5882" spc="-98" baseline="0">
                <a:solidFill>
                  <a:schemeClr val="bg1"/>
                </a:solidFill>
              </a:defRPr>
            </a:lvl1pPr>
          </a:lstStyle>
          <a:p>
            <a:r>
              <a:rPr lang="en-US" dirty="0"/>
              <a:t>Pull quote</a:t>
            </a:r>
          </a:p>
        </p:txBody>
      </p:sp>
    </p:spTree>
    <p:extLst>
      <p:ext uri="{BB962C8B-B14F-4D97-AF65-F5344CB8AC3E}">
        <p14:creationId xmlns:p14="http://schemas.microsoft.com/office/powerpoint/2010/main" val="107889816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68928" y="291102"/>
            <a:ext cx="11653834" cy="2252178"/>
          </a:xfrm>
        </p:spPr>
        <p:txBody>
          <a:bodyPr/>
          <a:lstStyle>
            <a:lvl1pPr>
              <a:defRPr sz="5686">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69239" y="2870943"/>
            <a:ext cx="11653523" cy="615609"/>
          </a:xfrm>
        </p:spPr>
        <p:txBody>
          <a:bodyPr/>
          <a:lstStyle>
            <a:lvl1pPr marL="280121" indent="-280121">
              <a:buFont typeface="Arial" panose="020B0604020202020204" pitchFamily="34" charset="0"/>
              <a:buChar char="•"/>
              <a:defRPr sz="3137">
                <a:gradFill>
                  <a:gsLst>
                    <a:gs pos="94690">
                      <a:schemeClr val="tx1"/>
                    </a:gs>
                    <a:gs pos="86000">
                      <a:schemeClr val="tx1"/>
                    </a:gs>
                  </a:gsLst>
                  <a:lin ang="5400000" scaled="0"/>
                </a:gradFill>
                <a:latin typeface="+mn-lt"/>
              </a:defRPr>
            </a:lvl1pPr>
            <a:lvl2pPr>
              <a:defRPr sz="1568">
                <a:gradFill>
                  <a:gsLst>
                    <a:gs pos="94030">
                      <a:srgbClr val="FFFFFF"/>
                    </a:gs>
                    <a:gs pos="68000">
                      <a:srgbClr val="FFFFFF"/>
                    </a:gs>
                  </a:gsLst>
                  <a:lin ang="5400000" scaled="0"/>
                </a:gradFill>
              </a:defRPr>
            </a:lvl2pPr>
            <a:lvl3pPr>
              <a:defRPr sz="1568">
                <a:gradFill>
                  <a:gsLst>
                    <a:gs pos="94030">
                      <a:srgbClr val="FFFFFF"/>
                    </a:gs>
                    <a:gs pos="68000">
                      <a:srgbClr val="FFFFFF"/>
                    </a:gs>
                  </a:gsLst>
                  <a:lin ang="5400000" scaled="0"/>
                </a:gradFill>
              </a:defRPr>
            </a:lvl3pPr>
            <a:lvl4pPr>
              <a:defRPr sz="1568">
                <a:gradFill>
                  <a:gsLst>
                    <a:gs pos="94030">
                      <a:srgbClr val="FFFFFF"/>
                    </a:gs>
                    <a:gs pos="68000">
                      <a:srgbClr val="FFFFFF"/>
                    </a:gs>
                  </a:gsLst>
                  <a:lin ang="5400000" scaled="0"/>
                </a:gradFill>
              </a:defRPr>
            </a:lvl4pPr>
            <a:lvl5pPr>
              <a:defRPr sz="1568">
                <a:gradFill>
                  <a:gsLst>
                    <a:gs pos="94030">
                      <a:srgbClr val="FFFFFF"/>
                    </a:gs>
                    <a:gs pos="68000">
                      <a:srgbClr val="FFFFFF"/>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27562515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7601"/>
          <a:stretch/>
        </p:blipFill>
        <p:spPr>
          <a:xfrm>
            <a:off x="7669845" y="2774931"/>
            <a:ext cx="4522155" cy="4083070"/>
          </a:xfrm>
          <a:prstGeom prst="rect">
            <a:avLst/>
          </a:prstGeom>
        </p:spPr>
      </p:pic>
      <p:sp>
        <p:nvSpPr>
          <p:cNvPr id="2" name="Title 1"/>
          <p:cNvSpPr>
            <a:spLocks noGrp="1"/>
          </p:cNvSpPr>
          <p:nvPr>
            <p:ph type="title"/>
          </p:nvPr>
        </p:nvSpPr>
        <p:spPr>
          <a:xfrm>
            <a:off x="269241" y="1217195"/>
            <a:ext cx="5378548" cy="899665"/>
          </a:xfrm>
        </p:spPr>
        <p:txBody>
          <a:bodyPr/>
          <a:lstStyle>
            <a:lvl1pPr>
              <a:defRPr sz="6470" baseline="0">
                <a:solidFill>
                  <a:schemeClr val="tx2"/>
                </a:solidFill>
              </a:defRPr>
            </a:lvl1pPr>
          </a:lstStyle>
          <a:p>
            <a:r>
              <a:rPr lang="en-US" dirty="0"/>
              <a:t>Click to edit Master title style</a:t>
            </a:r>
          </a:p>
        </p:txBody>
      </p:sp>
      <p:sp>
        <p:nvSpPr>
          <p:cNvPr id="5" name="Picture Placeholder 4"/>
          <p:cNvSpPr>
            <a:spLocks noGrp="1"/>
          </p:cNvSpPr>
          <p:nvPr>
            <p:ph type="pic" sz="quarter" idx="10"/>
          </p:nvPr>
        </p:nvSpPr>
        <p:spPr>
          <a:xfrm>
            <a:off x="7884879" y="949"/>
            <a:ext cx="4307121" cy="1270732"/>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7882354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7601"/>
          <a:stretch/>
        </p:blipFill>
        <p:spPr>
          <a:xfrm flipH="1">
            <a:off x="0" y="2773602"/>
            <a:ext cx="4523625" cy="4084397"/>
          </a:xfrm>
          <a:prstGeom prst="rect">
            <a:avLst/>
          </a:prstGeom>
        </p:spPr>
      </p:pic>
      <p:sp>
        <p:nvSpPr>
          <p:cNvPr id="2" name="Title 1"/>
          <p:cNvSpPr>
            <a:spLocks noGrp="1"/>
          </p:cNvSpPr>
          <p:nvPr>
            <p:ph type="title"/>
          </p:nvPr>
        </p:nvSpPr>
        <p:spPr>
          <a:xfrm>
            <a:off x="5007487" y="1217195"/>
            <a:ext cx="5378548" cy="899665"/>
          </a:xfrm>
        </p:spPr>
        <p:txBody>
          <a:bodyPr/>
          <a:lstStyle>
            <a:lvl1pPr>
              <a:defRPr sz="6470" baseline="0">
                <a:solidFill>
                  <a:schemeClr val="tx2"/>
                </a:solidFill>
              </a:defRPr>
            </a:lvl1pPr>
          </a:lstStyle>
          <a:p>
            <a:r>
              <a:rPr lang="en-US" dirty="0"/>
              <a:t>Click to edit Master title style</a:t>
            </a:r>
          </a:p>
        </p:txBody>
      </p:sp>
      <p:sp>
        <p:nvSpPr>
          <p:cNvPr id="5" name="Picture Placeholder 4"/>
          <p:cNvSpPr>
            <a:spLocks noGrp="1"/>
          </p:cNvSpPr>
          <p:nvPr>
            <p:ph type="pic" sz="quarter" idx="10"/>
          </p:nvPr>
        </p:nvSpPr>
        <p:spPr>
          <a:xfrm>
            <a:off x="1" y="949"/>
            <a:ext cx="4305563" cy="1270732"/>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2633040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269239" y="1189177"/>
            <a:ext cx="11653523" cy="2136525"/>
          </a:xfrm>
        </p:spPr>
        <p:txBody>
          <a:bodyPr/>
          <a:lstStyle>
            <a:lvl1pPr marL="0" indent="0">
              <a:spcBef>
                <a:spcPts val="980"/>
              </a:spcBef>
              <a:spcAft>
                <a:spcPts val="1176"/>
              </a:spcAft>
              <a:buNone/>
              <a:defRPr>
                <a:solidFill>
                  <a:srgbClr val="505050"/>
                </a:solidFill>
              </a:defRPr>
            </a:lvl1pPr>
            <a:lvl2pPr marL="0" indent="0">
              <a:buFontTx/>
              <a:buNone/>
              <a:defRPr sz="1961">
                <a:solidFill>
                  <a:srgbClr val="505050"/>
                </a:solidFill>
              </a:defRPr>
            </a:lvl2pPr>
            <a:lvl3pPr marL="224097" indent="0">
              <a:buNone/>
              <a:defRPr>
                <a:solidFill>
                  <a:srgbClr val="505050"/>
                </a:solidFill>
              </a:defRPr>
            </a:lvl3pPr>
            <a:lvl4pPr marL="448193" indent="0">
              <a:buNone/>
              <a:defRPr>
                <a:solidFill>
                  <a:srgbClr val="505050"/>
                </a:solidFill>
              </a:defRPr>
            </a:lvl4pPr>
            <a:lvl5pPr marL="672290" indent="0">
              <a:buNone/>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642537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240" y="289511"/>
            <a:ext cx="8874570" cy="1167096"/>
          </a:xfrm>
        </p:spPr>
        <p:txBody>
          <a:bodyPr/>
          <a:lstStyle/>
          <a:p>
            <a:r>
              <a:rPr lang="en-US"/>
              <a:t>Click to edit Master title style</a:t>
            </a:r>
          </a:p>
        </p:txBody>
      </p:sp>
    </p:spTree>
    <p:extLst>
      <p:ext uri="{BB962C8B-B14F-4D97-AF65-F5344CB8AC3E}">
        <p14:creationId xmlns:p14="http://schemas.microsoft.com/office/powerpoint/2010/main" val="417813719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19212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9F9939-B49F-45B9-A19C-616A42570ECC}"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3343972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672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410699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6556"/>
          </a:xfrm>
        </p:spPr>
        <p:txBody>
          <a:bodyPr/>
          <a:lstStyle>
            <a:lvl1pPr>
              <a:defRPr>
                <a:solidFill>
                  <a:srgbClr val="58288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07167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a:lstStyle>
            <a:lvl1pPr marL="0" indent="0">
              <a:spcBef>
                <a:spcPts val="1200"/>
              </a:spcBef>
              <a:buClr>
                <a:schemeClr val="tx1"/>
              </a:buClr>
              <a:buFont typeface="Wingdings" pitchFamily="2" charset="2"/>
              <a:buNone/>
              <a:defRPr sz="3529">
                <a:solidFill>
                  <a:srgbClr val="58288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20188"/>
          </a:xfrm>
        </p:spPr>
        <p:txBody>
          <a:bodyPr/>
          <a:lstStyle>
            <a:lvl1pPr marL="0" indent="0">
              <a:spcBef>
                <a:spcPts val="1200"/>
              </a:spcBef>
              <a:buClr>
                <a:schemeClr val="tx1"/>
              </a:buClr>
              <a:buFont typeface="Wingdings" pitchFamily="2" charset="2"/>
              <a:buNone/>
              <a:defRPr sz="3529">
                <a:solidFill>
                  <a:srgbClr val="582881"/>
                </a:soli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231013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20188"/>
          </a:xfrm>
        </p:spPr>
        <p:txBody>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9106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6578"/>
          </a:xfrm>
        </p:spPr>
        <p:txBody>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069580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a:lstStyle>
            <a:lvl1pPr marL="281677" indent="-281677">
              <a:spcBef>
                <a:spcPts val="1200"/>
              </a:spcBef>
              <a:buClr>
                <a:schemeClr val="tx2"/>
              </a:buClr>
              <a:buFont typeface="Arial" pitchFamily="34" charset="0"/>
              <a:buChar char="•"/>
              <a:defRPr sz="3529">
                <a:solidFill>
                  <a:srgbClr val="582881"/>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6578"/>
          </a:xfrm>
        </p:spPr>
        <p:txBody>
          <a:bodyPr/>
          <a:lstStyle>
            <a:lvl1pPr marL="281677" indent="-281677">
              <a:spcBef>
                <a:spcPts val="1200"/>
              </a:spcBef>
              <a:buClr>
                <a:schemeClr val="tx2"/>
              </a:buClr>
              <a:buFont typeface="Arial" pitchFamily="34" charset="0"/>
              <a:buChar char="•"/>
              <a:defRPr sz="3529">
                <a:solidFill>
                  <a:srgbClr val="582881"/>
                </a:soli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21734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87318480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itle 1"/>
          <p:cNvSpPr txBox="1">
            <a:spLocks/>
          </p:cNvSpPr>
          <p:nvPr userDrawn="1"/>
        </p:nvSpPr>
        <p:spPr>
          <a:xfrm>
            <a:off x="268927" y="1645047"/>
            <a:ext cx="4482436" cy="4482760"/>
          </a:xfrm>
          <a:prstGeom prst="rect">
            <a:avLst/>
          </a:prstGeom>
          <a:solidFill>
            <a:schemeClr val="tx2"/>
          </a:solidFill>
        </p:spPr>
        <p:txBody>
          <a:bodyPr vert="horz" wrap="square" lIns="143428" tIns="89642" rIns="143428" bIns="89642"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sz="4705" dirty="0">
              <a:solidFill>
                <a:srgbClr val="FFFFFF"/>
              </a:solidFill>
            </a:endParaRPr>
          </a:p>
        </p:txBody>
      </p:sp>
      <p:sp>
        <p:nvSpPr>
          <p:cNvPr id="5" name="Text Placeholder 4"/>
          <p:cNvSpPr>
            <a:spLocks noGrp="1"/>
          </p:cNvSpPr>
          <p:nvPr>
            <p:ph type="body" sz="quarter" idx="10" hasCustomPrompt="1"/>
          </p:nvPr>
        </p:nvSpPr>
        <p:spPr>
          <a:xfrm>
            <a:off x="5187126" y="1645236"/>
            <a:ext cx="6282755" cy="684010"/>
          </a:xfrm>
        </p:spPr>
        <p:txBody>
          <a:bodyPr/>
          <a:lstStyle>
            <a:lvl1pPr marL="0" marR="0" indent="0" algn="l" defTabSz="913505" rtl="0" eaLnBrk="1" fontAlgn="base" latinLnBrk="0" hangingPunct="1">
              <a:lnSpc>
                <a:spcPts val="3921"/>
              </a:lnSpc>
              <a:spcBef>
                <a:spcPts val="980"/>
              </a:spcBef>
              <a:spcAft>
                <a:spcPts val="1961"/>
              </a:spcAft>
              <a:buClrTx/>
              <a:buSzPct val="90000"/>
              <a:buFont typeface="Arial" pitchFamily="34" charset="0"/>
              <a:buNone/>
              <a:tabLst/>
              <a:defRPr sz="3137"/>
            </a:lvl1pPr>
          </a:lstStyle>
          <a:p>
            <a:pPr lvl="0"/>
            <a:r>
              <a:rPr lang="en-US" dirty="0"/>
              <a:t>Segoe UI light 32pt</a:t>
            </a:r>
          </a:p>
        </p:txBody>
      </p:sp>
      <p:sp>
        <p:nvSpPr>
          <p:cNvPr id="6" name="Text Placeholder 5"/>
          <p:cNvSpPr>
            <a:spLocks noGrp="1"/>
          </p:cNvSpPr>
          <p:nvPr>
            <p:ph type="body" sz="quarter" idx="11" hasCustomPrompt="1"/>
          </p:nvPr>
        </p:nvSpPr>
        <p:spPr>
          <a:xfrm>
            <a:off x="505796" y="1860034"/>
            <a:ext cx="3976328" cy="1267431"/>
          </a:xfrm>
        </p:spPr>
        <p:txBody>
          <a:bodyPr/>
          <a:lstStyle>
            <a:lvl1pPr marL="0" indent="0">
              <a:buNone/>
              <a:defRPr baseline="0">
                <a:solidFill>
                  <a:schemeClr val="bg1"/>
                </a:solidFill>
              </a:defRPr>
            </a:lvl1pPr>
          </a:lstStyle>
          <a:p>
            <a:pPr lvl="0"/>
            <a:r>
              <a:rPr lang="en-US" dirty="0"/>
              <a:t>Segoe UI light 40pt</a:t>
            </a:r>
          </a:p>
        </p:txBody>
      </p:sp>
    </p:spTree>
    <p:extLst>
      <p:ext uri="{BB962C8B-B14F-4D97-AF65-F5344CB8AC3E}">
        <p14:creationId xmlns:p14="http://schemas.microsoft.com/office/powerpoint/2010/main" val="13582265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Text Placeholder 3"/>
          <p:cNvSpPr>
            <a:spLocks noGrp="1"/>
          </p:cNvSpPr>
          <p:nvPr>
            <p:ph type="body" sz="quarter" idx="10"/>
          </p:nvPr>
        </p:nvSpPr>
        <p:spPr>
          <a:xfrm>
            <a:off x="269239" y="1316811"/>
            <a:ext cx="4953680" cy="615609"/>
          </a:xfrm>
        </p:spPr>
        <p:txBody>
          <a:bodyPr/>
          <a:lstStyle>
            <a:lvl1pPr marL="0" indent="0">
              <a:buNone/>
              <a:defRPr sz="3137">
                <a:solidFill>
                  <a:srgbClr val="505050"/>
                </a:solidFill>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Click to edit Master</a:t>
            </a:r>
          </a:p>
        </p:txBody>
      </p:sp>
    </p:spTree>
    <p:extLst>
      <p:ext uri="{BB962C8B-B14F-4D97-AF65-F5344CB8AC3E}">
        <p14:creationId xmlns:p14="http://schemas.microsoft.com/office/powerpoint/2010/main" val="42498303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7364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F9939-B49F-45B9-A19C-616A42570ECC}"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8190709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0036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5452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5028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2759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0" y="1189177"/>
            <a:ext cx="12192000" cy="566882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2" tIns="45722" rIns="45722" bIns="45722" anchor="ctr"/>
          <a:lstStyle/>
          <a:p>
            <a:pPr algn="ctr" defTabSz="914102" fontAlgn="base">
              <a:spcBef>
                <a:spcPct val="0"/>
              </a:spcBef>
              <a:spcAft>
                <a:spcPct val="0"/>
              </a:spcAft>
              <a:defRPr/>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Segoe UI" pitchFamily="34" charset="0"/>
                <a:cs typeface="Segoe UI" pitchFamily="34" charset="0"/>
              </a:defRPr>
            </a:lvl1pPr>
            <a:lvl2pPr marL="339726" indent="0">
              <a:buNone/>
              <a:defRPr>
                <a:gradFill>
                  <a:gsLst>
                    <a:gs pos="1250">
                      <a:srgbClr val="000000"/>
                    </a:gs>
                    <a:gs pos="100000">
                      <a:srgbClr val="000000"/>
                    </a:gs>
                  </a:gsLst>
                  <a:lin ang="5400000" scaled="0"/>
                </a:gradFill>
                <a:latin typeface="Segoe UI" pitchFamily="34" charset="0"/>
                <a:cs typeface="Segoe UI" pitchFamily="34" charset="0"/>
              </a:defRPr>
            </a:lvl2pPr>
            <a:lvl3pPr marL="573090" indent="0">
              <a:buNone/>
              <a:defRPr>
                <a:gradFill>
                  <a:gsLst>
                    <a:gs pos="1250">
                      <a:srgbClr val="000000"/>
                    </a:gs>
                    <a:gs pos="100000">
                      <a:srgbClr val="000000"/>
                    </a:gs>
                  </a:gsLst>
                  <a:lin ang="5400000" scaled="0"/>
                </a:gradFill>
                <a:latin typeface="Segoe UI" pitchFamily="34" charset="0"/>
                <a:cs typeface="Segoe UI" pitchFamily="34" charset="0"/>
              </a:defRPr>
            </a:lvl3pPr>
            <a:lvl4pPr marL="798516" indent="0">
              <a:buNone/>
              <a:defRPr>
                <a:gradFill>
                  <a:gsLst>
                    <a:gs pos="1250">
                      <a:srgbClr val="000000"/>
                    </a:gs>
                    <a:gs pos="100000">
                      <a:srgbClr val="000000"/>
                    </a:gs>
                  </a:gsLst>
                  <a:lin ang="5400000" scaled="0"/>
                </a:gradFill>
                <a:latin typeface="Segoe UI" pitchFamily="34" charset="0"/>
                <a:cs typeface="Segoe UI" pitchFamily="34" charset="0"/>
              </a:defRPr>
            </a:lvl4pPr>
            <a:lvl5pPr marL="103029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75579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prstGeom prst="rect">
            <a:avLst/>
          </a:prstGeom>
          <a:solidFill>
            <a:srgbClr val="FFFF99"/>
          </a:solidFill>
        </p:spPr>
        <p:txBody>
          <a:bodyPr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Click to edit Master text styles</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33470065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0"/>
            <a:ext cx="11151917" cy="60939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49" y="1447800"/>
            <a:ext cx="11151917" cy="20672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2164041"/>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8_Custom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9797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5812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amp; Non-Bulleted Text (5)">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17">
                <a:solidFill>
                  <a:schemeClr val="tx1"/>
                </a:solidFill>
              </a:defRPr>
            </a:lvl1pPr>
          </a:lstStyle>
          <a:p>
            <a:r>
              <a:rPr lang="en-US" dirty="0"/>
              <a:t>Click to edit Master title style</a:t>
            </a:r>
          </a:p>
        </p:txBody>
      </p:sp>
      <p:sp>
        <p:nvSpPr>
          <p:cNvPr id="5" name="Text Placeholder 3"/>
          <p:cNvSpPr>
            <a:spLocks noGrp="1"/>
          </p:cNvSpPr>
          <p:nvPr>
            <p:ph type="body" sz="quarter" idx="13"/>
          </p:nvPr>
        </p:nvSpPr>
        <p:spPr>
          <a:xfrm>
            <a:off x="269241" y="1783454"/>
            <a:ext cx="11655840" cy="2051245"/>
          </a:xfrm>
        </p:spPr>
        <p:txBody>
          <a:bodyPr/>
          <a:lstStyle>
            <a:lvl1pPr marL="0" indent="0">
              <a:buNone/>
              <a:defRPr>
                <a:solidFill>
                  <a:schemeClr val="tx1"/>
                </a:solidFill>
              </a:defRPr>
            </a:lvl1pPr>
            <a:lvl2pPr marL="27981" indent="0">
              <a:buNone/>
              <a:defRPr sz="1959">
                <a:solidFill>
                  <a:schemeClr val="tx1"/>
                </a:solidFill>
              </a:defRPr>
            </a:lvl2pPr>
            <a:lvl3pPr marL="219185" indent="0">
              <a:buNone/>
              <a:defRPr sz="1959">
                <a:solidFill>
                  <a:schemeClr val="tx1"/>
                </a:solidFill>
              </a:defRPr>
            </a:lvl3pPr>
            <a:lvl4pPr marL="466351" indent="0">
              <a:buNone/>
              <a:defRPr sz="1763">
                <a:solidFill>
                  <a:schemeClr val="tx1"/>
                </a:solidFill>
              </a:defRPr>
            </a:lvl4pPr>
            <a:lvl5pPr marL="724400" indent="0">
              <a:buNone/>
              <a:defRPr sz="176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2617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9F9939-B49F-45B9-A19C-616A42570ECC}"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26931402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mp; Non-Bulleted Text (4)">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17">
                <a:solidFill>
                  <a:schemeClr val="tx1"/>
                </a:solidFill>
              </a:defRPr>
            </a:lvl1pPr>
          </a:lstStyle>
          <a:p>
            <a:r>
              <a:rPr lang="en-US" dirty="0"/>
              <a:t>Click to edit Master title style</a:t>
            </a:r>
          </a:p>
        </p:txBody>
      </p:sp>
      <p:sp>
        <p:nvSpPr>
          <p:cNvPr id="5" name="Text Placeholder 3"/>
          <p:cNvSpPr>
            <a:spLocks noGrp="1"/>
          </p:cNvSpPr>
          <p:nvPr>
            <p:ph type="body" sz="quarter" idx="13"/>
          </p:nvPr>
        </p:nvSpPr>
        <p:spPr>
          <a:xfrm>
            <a:off x="269241" y="1783454"/>
            <a:ext cx="11655840" cy="2051245"/>
          </a:xfrm>
        </p:spPr>
        <p:txBody>
          <a:bodyPr/>
          <a:lstStyle>
            <a:lvl1pPr marL="0" indent="0">
              <a:buNone/>
              <a:defRPr>
                <a:solidFill>
                  <a:schemeClr val="tx1"/>
                </a:solidFill>
              </a:defRPr>
            </a:lvl1pPr>
            <a:lvl2pPr marL="27981" indent="0">
              <a:buNone/>
              <a:defRPr sz="1959">
                <a:solidFill>
                  <a:schemeClr val="tx1"/>
                </a:solidFill>
              </a:defRPr>
            </a:lvl2pPr>
            <a:lvl3pPr marL="219185" indent="0">
              <a:buNone/>
              <a:defRPr sz="1959">
                <a:solidFill>
                  <a:schemeClr val="tx1"/>
                </a:solidFill>
              </a:defRPr>
            </a:lvl3pPr>
            <a:lvl4pPr marL="466351" indent="0">
              <a:buNone/>
              <a:defRPr sz="1763">
                <a:solidFill>
                  <a:schemeClr val="tx1"/>
                </a:solidFill>
              </a:defRPr>
            </a:lvl4pPr>
            <a:lvl5pPr marL="724400" indent="0">
              <a:buNone/>
              <a:defRPr sz="176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10389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TextBox 8"/>
          <p:cNvSpPr txBox="1"/>
          <p:nvPr userDrawn="1"/>
        </p:nvSpPr>
        <p:spPr>
          <a:xfrm>
            <a:off x="212271" y="6188529"/>
            <a:ext cx="5299529" cy="461665"/>
          </a:xfrm>
          <a:prstGeom prst="rect">
            <a:avLst/>
          </a:prstGeom>
          <a:noFill/>
        </p:spPr>
        <p:txBody>
          <a:bodyPr wrap="square" rtlCol="0">
            <a:spAutoFit/>
          </a:bodyPr>
          <a:lstStyle/>
          <a:p>
            <a:r>
              <a:rPr lang="en-US" sz="2400" i="1" dirty="0">
                <a:solidFill>
                  <a:prstClr val="black">
                    <a:lumMod val="65000"/>
                    <a:lumOff val="35000"/>
                  </a:prstClr>
                </a:solidFill>
                <a:latin typeface="Segoe UI Black" panose="020B0A02040204020203" pitchFamily="34" charset="0"/>
                <a:ea typeface="Segoe UI Black" panose="020B0A02040204020203" pitchFamily="34" charset="0"/>
                <a:cs typeface="Segoe UI Black" panose="020B0A02040204020203" pitchFamily="34" charset="0"/>
              </a:rPr>
              <a:t>Customer </a:t>
            </a:r>
            <a:r>
              <a:rPr lang="en-US" sz="2400" i="1" dirty="0" err="1">
                <a:solidFill>
                  <a:prstClr val="black">
                    <a:lumMod val="65000"/>
                    <a:lumOff val="35000"/>
                  </a:prstClr>
                </a:solidFill>
                <a:latin typeface="Segoe UI Black" panose="020B0A02040204020203" pitchFamily="34" charset="0"/>
                <a:ea typeface="Segoe UI Black" panose="020B0A02040204020203" pitchFamily="34" charset="0"/>
                <a:cs typeface="Segoe UI Black" panose="020B0A02040204020203" pitchFamily="34" charset="0"/>
              </a:rPr>
              <a:t>eXperience</a:t>
            </a:r>
            <a:r>
              <a:rPr lang="en-US" sz="2400" i="1" dirty="0">
                <a:solidFill>
                  <a:prstClr val="black">
                    <a:lumMod val="65000"/>
                    <a:lumOff val="35000"/>
                  </a:prstClr>
                </a:solidFill>
                <a:latin typeface="Segoe UI Black" panose="020B0A02040204020203" pitchFamily="34" charset="0"/>
                <a:ea typeface="Segoe UI Black" panose="020B0A02040204020203" pitchFamily="34" charset="0"/>
                <a:cs typeface="Segoe UI Black" panose="020B0A02040204020203" pitchFamily="34" charset="0"/>
              </a:rPr>
              <a:t> Engineering</a:t>
            </a:r>
          </a:p>
        </p:txBody>
      </p:sp>
      <p:sp>
        <p:nvSpPr>
          <p:cNvPr id="10" name="TextBox 9"/>
          <p:cNvSpPr txBox="1"/>
          <p:nvPr userDrawn="1"/>
        </p:nvSpPr>
        <p:spPr>
          <a:xfrm>
            <a:off x="9258300" y="6188529"/>
            <a:ext cx="2808514" cy="461665"/>
          </a:xfrm>
          <a:prstGeom prst="rect">
            <a:avLst/>
          </a:prstGeom>
          <a:noFill/>
        </p:spPr>
        <p:txBody>
          <a:bodyPr wrap="square" rtlCol="0">
            <a:spAutoFit/>
          </a:bodyPr>
          <a:lstStyle/>
          <a:p>
            <a:r>
              <a:rPr lang="en-US" sz="2400" i="1" dirty="0">
                <a:solidFill>
                  <a:srgbClr val="69D8FF"/>
                </a:solidFill>
                <a:latin typeface="Segoe UI Black" panose="020B0A02040204020203" pitchFamily="34" charset="0"/>
                <a:ea typeface="Segoe UI Black" panose="020B0A02040204020203" pitchFamily="34" charset="0"/>
                <a:cs typeface="Segoe UI Black" panose="020B0A02040204020203" pitchFamily="34" charset="0"/>
              </a:rPr>
              <a:t>              KYP 2.0</a:t>
            </a:r>
          </a:p>
        </p:txBody>
      </p:sp>
    </p:spTree>
    <p:extLst>
      <p:ext uri="{BB962C8B-B14F-4D97-AF65-F5344CB8AC3E}">
        <p14:creationId xmlns:p14="http://schemas.microsoft.com/office/powerpoint/2010/main" val="4159457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B6957-5FCB-46DD-A64F-672C1D1372C5}" type="datetime1">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9134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C52FB-90E4-417B-AE19-9F203ED4188B}" type="datetime1">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0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26D74-E6D1-4BCB-B261-0030D612A484}" type="datetime1">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7680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5BBF79-D931-4627-92DC-9A97871E3D26}" type="datetime1">
              <a:rPr lang="en-US" smtClean="0">
                <a:solidFill>
                  <a:prstClr val="black">
                    <a:tint val="75000"/>
                  </a:prstClr>
                </a:solidFill>
              </a:rPr>
              <a:pPr/>
              <a:t>10/14/2016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8430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3BDAF-2D91-43AE-9B08-11A1846DE6E1}" type="datetime1">
              <a:rPr lang="en-US" smtClean="0">
                <a:solidFill>
                  <a:prstClr val="black">
                    <a:tint val="75000"/>
                  </a:prstClr>
                </a:solidFill>
              </a:rPr>
              <a:pPr/>
              <a:t>10/14/2016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447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6E9E7-7BB0-48BE-A13E-AF7B0DEEA0E0}" type="datetime1">
              <a:rPr lang="en-US" smtClean="0">
                <a:solidFill>
                  <a:prstClr val="black">
                    <a:tint val="75000"/>
                  </a:prstClr>
                </a:solidFill>
              </a:rPr>
              <a:pPr/>
              <a:t>10/14/2016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2599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B28F93-05C4-42D4-8F4D-8D848CA9D0CE}" type="datetime1">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9199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7D727-D2FA-46AA-AED7-0655053FE2A7}" type="datetime1">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84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9F9939-B49F-45B9-A19C-616A42570ECC}"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CF4DF-803C-46CF-93DF-D41677766C99}" type="slidenum">
              <a:rPr lang="en-US" smtClean="0"/>
              <a:t>‹#›</a:t>
            </a:fld>
            <a:endParaRPr lang="en-US"/>
          </a:p>
        </p:txBody>
      </p:sp>
    </p:spTree>
    <p:extLst>
      <p:ext uri="{BB962C8B-B14F-4D97-AF65-F5344CB8AC3E}">
        <p14:creationId xmlns:p14="http://schemas.microsoft.com/office/powerpoint/2010/main" val="26931090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8795B2-9E4F-4270-9DDA-C0CBBAE278C4}" type="datetime1">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8988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B797C-9393-4205-8B7B-926215A51669}" type="datetime1">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2614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185" y="461963"/>
            <a:ext cx="10951633" cy="1009650"/>
          </a:xfrm>
        </p:spPr>
        <p:txBody>
          <a:bodyPr/>
          <a:lstStyle/>
          <a:p>
            <a:r>
              <a:rPr lang="en-US"/>
              <a:t>Click to edit Master title style</a:t>
            </a:r>
          </a:p>
        </p:txBody>
      </p:sp>
      <p:sp>
        <p:nvSpPr>
          <p:cNvPr id="3" name="Text Placeholder 2"/>
          <p:cNvSpPr>
            <a:spLocks noGrp="1"/>
          </p:cNvSpPr>
          <p:nvPr>
            <p:ph type="body" sz="half" idx="1"/>
          </p:nvPr>
        </p:nvSpPr>
        <p:spPr>
          <a:xfrm>
            <a:off x="622301" y="1481138"/>
            <a:ext cx="5372100" cy="4900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481138"/>
            <a:ext cx="5374217" cy="4900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3742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TextBox 8"/>
          <p:cNvSpPr txBox="1"/>
          <p:nvPr userDrawn="1"/>
        </p:nvSpPr>
        <p:spPr>
          <a:xfrm>
            <a:off x="212271" y="6188529"/>
            <a:ext cx="5299529" cy="461665"/>
          </a:xfrm>
          <a:prstGeom prst="rect">
            <a:avLst/>
          </a:prstGeom>
          <a:noFill/>
        </p:spPr>
        <p:txBody>
          <a:bodyPr wrap="square" rtlCol="0">
            <a:spAutoFit/>
          </a:bodyPr>
          <a:lstStyle/>
          <a:p>
            <a:r>
              <a:rPr lang="en-US" sz="2400" i="1" dirty="0">
                <a:solidFill>
                  <a:prstClr val="black">
                    <a:lumMod val="65000"/>
                    <a:lumOff val="35000"/>
                  </a:prstClr>
                </a:solidFill>
                <a:latin typeface="Segoe UI Black" panose="020B0A02040204020203" pitchFamily="34" charset="0"/>
                <a:ea typeface="Segoe UI Black" panose="020B0A02040204020203" pitchFamily="34" charset="0"/>
                <a:cs typeface="Segoe UI Black" panose="020B0A02040204020203" pitchFamily="34" charset="0"/>
              </a:rPr>
              <a:t>Customer </a:t>
            </a:r>
            <a:r>
              <a:rPr lang="en-US" sz="2400" i="1" dirty="0" err="1">
                <a:solidFill>
                  <a:prstClr val="black">
                    <a:lumMod val="65000"/>
                    <a:lumOff val="35000"/>
                  </a:prstClr>
                </a:solidFill>
                <a:latin typeface="Segoe UI Black" panose="020B0A02040204020203" pitchFamily="34" charset="0"/>
                <a:ea typeface="Segoe UI Black" panose="020B0A02040204020203" pitchFamily="34" charset="0"/>
                <a:cs typeface="Segoe UI Black" panose="020B0A02040204020203" pitchFamily="34" charset="0"/>
              </a:rPr>
              <a:t>eXperience</a:t>
            </a:r>
            <a:r>
              <a:rPr lang="en-US" sz="2400" i="1" dirty="0">
                <a:solidFill>
                  <a:prstClr val="black">
                    <a:lumMod val="65000"/>
                    <a:lumOff val="35000"/>
                  </a:prstClr>
                </a:solidFill>
                <a:latin typeface="Segoe UI Black" panose="020B0A02040204020203" pitchFamily="34" charset="0"/>
                <a:ea typeface="Segoe UI Black" panose="020B0A02040204020203" pitchFamily="34" charset="0"/>
                <a:cs typeface="Segoe UI Black" panose="020B0A02040204020203" pitchFamily="34" charset="0"/>
              </a:rPr>
              <a:t> Engineering</a:t>
            </a:r>
          </a:p>
        </p:txBody>
      </p:sp>
      <p:sp>
        <p:nvSpPr>
          <p:cNvPr id="10" name="TextBox 9"/>
          <p:cNvSpPr txBox="1"/>
          <p:nvPr userDrawn="1"/>
        </p:nvSpPr>
        <p:spPr>
          <a:xfrm>
            <a:off x="9258300" y="6188529"/>
            <a:ext cx="2808514" cy="461665"/>
          </a:xfrm>
          <a:prstGeom prst="rect">
            <a:avLst/>
          </a:prstGeom>
          <a:noFill/>
        </p:spPr>
        <p:txBody>
          <a:bodyPr wrap="square" rtlCol="0">
            <a:spAutoFit/>
          </a:bodyPr>
          <a:lstStyle/>
          <a:p>
            <a:r>
              <a:rPr lang="en-US" sz="2400" i="1" dirty="0">
                <a:solidFill>
                  <a:srgbClr val="69D8FF"/>
                </a:solidFill>
                <a:latin typeface="Segoe UI Black" panose="020B0A02040204020203" pitchFamily="34" charset="0"/>
                <a:ea typeface="Segoe UI Black" panose="020B0A02040204020203" pitchFamily="34" charset="0"/>
                <a:cs typeface="Segoe UI Black" panose="020B0A02040204020203" pitchFamily="34" charset="0"/>
              </a:rPr>
              <a:t>              KYP 2.0</a:t>
            </a:r>
          </a:p>
        </p:txBody>
      </p:sp>
    </p:spTree>
    <p:extLst>
      <p:ext uri="{BB962C8B-B14F-4D97-AF65-F5344CB8AC3E}">
        <p14:creationId xmlns:p14="http://schemas.microsoft.com/office/powerpoint/2010/main" val="34774573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B6957-5FCB-46DD-A64F-672C1D1372C5}" type="datetime1">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5566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C52FB-90E4-417B-AE19-9F203ED4188B}" type="datetime1">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9427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26D74-E6D1-4BCB-B261-0030D612A484}" type="datetime1">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1527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5BBF79-D931-4627-92DC-9A97871E3D26}" type="datetime1">
              <a:rPr lang="en-US" smtClean="0">
                <a:solidFill>
                  <a:prstClr val="black">
                    <a:tint val="75000"/>
                  </a:prstClr>
                </a:solidFill>
              </a:rPr>
              <a:pPr/>
              <a:t>10/14/2016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3307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3BDAF-2D91-43AE-9B08-11A1846DE6E1}" type="datetime1">
              <a:rPr lang="en-US" smtClean="0">
                <a:solidFill>
                  <a:prstClr val="black">
                    <a:tint val="75000"/>
                  </a:prstClr>
                </a:solidFill>
              </a:rPr>
              <a:pPr/>
              <a:t>10/14/2016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135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6E9E7-7BB0-48BE-A13E-AF7B0DEEA0E0}" type="datetime1">
              <a:rPr lang="en-US" smtClean="0">
                <a:solidFill>
                  <a:prstClr val="black">
                    <a:tint val="75000"/>
                  </a:prstClr>
                </a:solidFill>
              </a:rPr>
              <a:pPr/>
              <a:t>10/14/2016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84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theme" Target="../theme/theme3.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4.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F9939-B49F-45B9-A19C-616A42570ECC}"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9877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CF4DF-803C-46CF-93DF-D41677766C99}" type="slidenum">
              <a:rPr lang="en-US" smtClean="0"/>
              <a:t>‹#›</a:t>
            </a:fld>
            <a:endParaRPr lang="en-US"/>
          </a:p>
        </p:txBody>
      </p:sp>
      <p:sp>
        <p:nvSpPr>
          <p:cNvPr id="8" name="TextBox 7"/>
          <p:cNvSpPr txBox="1"/>
          <p:nvPr userDrawn="1"/>
        </p:nvSpPr>
        <p:spPr>
          <a:xfrm>
            <a:off x="10502537" y="6356350"/>
            <a:ext cx="1619794" cy="369332"/>
          </a:xfrm>
          <a:prstGeom prst="rect">
            <a:avLst/>
          </a:prstGeom>
          <a:noFill/>
        </p:spPr>
        <p:txBody>
          <a:bodyPr wrap="square" rtlCol="0">
            <a:spAutoFit/>
          </a:bodyPr>
          <a:lstStyle/>
          <a:p>
            <a:r>
              <a:rPr lang="en-US" dirty="0"/>
              <a:t>@ITProGuru</a:t>
            </a:r>
          </a:p>
        </p:txBody>
      </p:sp>
    </p:spTree>
    <p:extLst>
      <p:ext uri="{BB962C8B-B14F-4D97-AF65-F5344CB8AC3E}">
        <p14:creationId xmlns:p14="http://schemas.microsoft.com/office/powerpoint/2010/main" val="424652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9"/>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32"/>
          <a:stretch>
            <a:fillRect/>
          </a:stretch>
        </p:blipFill>
        <p:spPr>
          <a:xfrm rot="5400000">
            <a:off x="9208748" y="2991033"/>
            <a:ext cx="6858623" cy="876557"/>
          </a:xfrm>
          <a:prstGeom prst="rect">
            <a:avLst/>
          </a:prstGeom>
        </p:spPr>
      </p:pic>
      <p:sp>
        <p:nvSpPr>
          <p:cNvPr id="5" name="TextBox 4"/>
          <p:cNvSpPr txBox="1"/>
          <p:nvPr userDrawn="1"/>
        </p:nvSpPr>
        <p:spPr>
          <a:xfrm>
            <a:off x="10502537" y="6356350"/>
            <a:ext cx="1619794" cy="369332"/>
          </a:xfrm>
          <a:prstGeom prst="rect">
            <a:avLst/>
          </a:prstGeom>
          <a:noFill/>
        </p:spPr>
        <p:txBody>
          <a:bodyPr wrap="square" rtlCol="0">
            <a:spAutoFit/>
          </a:bodyPr>
          <a:lstStyle/>
          <a:p>
            <a:r>
              <a:rPr lang="en-US" dirty="0"/>
              <a:t>@ITProGuru</a:t>
            </a:r>
          </a:p>
        </p:txBody>
      </p:sp>
    </p:spTree>
    <p:extLst>
      <p:ext uri="{BB962C8B-B14F-4D97-AF65-F5344CB8AC3E}">
        <p14:creationId xmlns:p14="http://schemas.microsoft.com/office/powerpoint/2010/main" val="62618073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1" r:id="rId29"/>
    <p:sldLayoutId id="2147483692" r:id="rId30"/>
  </p:sldLayoutIdLst>
  <p:transition>
    <p:fade/>
  </p:transition>
  <p:txStyles>
    <p:titleStyle>
      <a:lvl1pPr algn="l" defTabSz="914293"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18" marR="0" indent="-33611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46" marR="0" indent="-236528"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275"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3pPr>
      <a:lvl4pPr marL="1008354"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4pPr>
      <a:lvl5pPr marL="1232432" marR="0" indent="-224079"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93" rtl="0" eaLnBrk="1" latinLnBrk="0" hangingPunct="1">
        <a:defRPr sz="1765" kern="1200">
          <a:solidFill>
            <a:schemeClr val="tx1"/>
          </a:solidFill>
          <a:latin typeface="+mn-lt"/>
          <a:ea typeface="+mn-ea"/>
          <a:cs typeface="+mn-cs"/>
        </a:defRPr>
      </a:lvl1pPr>
      <a:lvl2pPr marL="457147" algn="l" defTabSz="914293" rtl="0" eaLnBrk="1" latinLnBrk="0" hangingPunct="1">
        <a:defRPr sz="1765" kern="1200">
          <a:solidFill>
            <a:schemeClr val="tx1"/>
          </a:solidFill>
          <a:latin typeface="+mn-lt"/>
          <a:ea typeface="+mn-ea"/>
          <a:cs typeface="+mn-cs"/>
        </a:defRPr>
      </a:lvl2pPr>
      <a:lvl3pPr marL="914293" algn="l" defTabSz="914293" rtl="0" eaLnBrk="1" latinLnBrk="0" hangingPunct="1">
        <a:defRPr sz="1765" kern="1200">
          <a:solidFill>
            <a:schemeClr val="tx1"/>
          </a:solidFill>
          <a:latin typeface="+mn-lt"/>
          <a:ea typeface="+mn-ea"/>
          <a:cs typeface="+mn-cs"/>
        </a:defRPr>
      </a:lvl3pPr>
      <a:lvl4pPr marL="1371441" algn="l" defTabSz="914293" rtl="0" eaLnBrk="1" latinLnBrk="0" hangingPunct="1">
        <a:defRPr sz="1765" kern="1200">
          <a:solidFill>
            <a:schemeClr val="tx1"/>
          </a:solidFill>
          <a:latin typeface="+mn-lt"/>
          <a:ea typeface="+mn-ea"/>
          <a:cs typeface="+mn-cs"/>
        </a:defRPr>
      </a:lvl4pPr>
      <a:lvl5pPr marL="1828587" algn="l" defTabSz="914293" rtl="0" eaLnBrk="1" latinLnBrk="0" hangingPunct="1">
        <a:defRPr sz="1765" kern="1200">
          <a:solidFill>
            <a:schemeClr val="tx1"/>
          </a:solidFill>
          <a:latin typeface="+mn-lt"/>
          <a:ea typeface="+mn-ea"/>
          <a:cs typeface="+mn-cs"/>
        </a:defRPr>
      </a:lvl5pPr>
      <a:lvl6pPr marL="2285736" algn="l" defTabSz="914293" rtl="0" eaLnBrk="1" latinLnBrk="0" hangingPunct="1">
        <a:defRPr sz="1765" kern="1200">
          <a:solidFill>
            <a:schemeClr val="tx1"/>
          </a:solidFill>
          <a:latin typeface="+mn-lt"/>
          <a:ea typeface="+mn-ea"/>
          <a:cs typeface="+mn-cs"/>
        </a:defRPr>
      </a:lvl6pPr>
      <a:lvl7pPr marL="2742881" algn="l" defTabSz="914293" rtl="0" eaLnBrk="1" latinLnBrk="0" hangingPunct="1">
        <a:defRPr sz="1765" kern="1200">
          <a:solidFill>
            <a:schemeClr val="tx1"/>
          </a:solidFill>
          <a:latin typeface="+mn-lt"/>
          <a:ea typeface="+mn-ea"/>
          <a:cs typeface="+mn-cs"/>
        </a:defRPr>
      </a:lvl7pPr>
      <a:lvl8pPr marL="3200029" algn="l" defTabSz="914293" rtl="0" eaLnBrk="1" latinLnBrk="0" hangingPunct="1">
        <a:defRPr sz="1765" kern="1200">
          <a:solidFill>
            <a:schemeClr val="tx1"/>
          </a:solidFill>
          <a:latin typeface="+mn-lt"/>
          <a:ea typeface="+mn-ea"/>
          <a:cs typeface="+mn-cs"/>
        </a:defRPr>
      </a:lvl8pPr>
      <a:lvl9pPr marL="3657176" algn="l" defTabSz="914293"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078"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39" y="1189177"/>
            <a:ext cx="11653523" cy="2051485"/>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21381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Lst>
  <p:transition>
    <p:fade/>
  </p:transition>
  <p:txStyles>
    <p:titleStyle>
      <a:lvl1pPr algn="l" defTabSz="913505" rtl="0" fontAlgn="base">
        <a:lnSpc>
          <a:spcPct val="90000"/>
        </a:lnSpc>
        <a:spcBef>
          <a:spcPct val="0"/>
        </a:spcBef>
        <a:spcAft>
          <a:spcPct val="0"/>
        </a:spcAft>
        <a:defRPr lang="en-US" sz="5294" kern="1200" spc="-100"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2pPr>
      <a:lvl3pPr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3pPr>
      <a:lvl4pPr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4pPr>
      <a:lvl5pPr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5pPr>
      <a:lvl6pPr marL="448193"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6pPr>
      <a:lvl7pPr marL="896386"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7pPr>
      <a:lvl8pPr marL="1344579"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8pPr>
      <a:lvl9pPr marL="1792773" algn="l" defTabSz="913505" rtl="0" fontAlgn="base">
        <a:lnSpc>
          <a:spcPct val="90000"/>
        </a:lnSpc>
        <a:spcBef>
          <a:spcPct val="0"/>
        </a:spcBef>
        <a:spcAft>
          <a:spcPct val="0"/>
        </a:spcAft>
        <a:defRPr sz="5294">
          <a:solidFill>
            <a:schemeClr val="tx1"/>
          </a:solidFill>
          <a:latin typeface="Segoe UI Light" pitchFamily="34" charset="0"/>
          <a:ea typeface="MS PGothic" pitchFamily="34" charset="-128"/>
        </a:defRPr>
      </a:lvl9pPr>
    </p:titleStyle>
    <p:bodyStyle>
      <a:lvl1pPr marL="336145" indent="-336145" algn="l" defTabSz="913505" rtl="0" fontAlgn="base">
        <a:lnSpc>
          <a:spcPct val="90000"/>
        </a:lnSpc>
        <a:spcBef>
          <a:spcPct val="20000"/>
        </a:spcBef>
        <a:spcAft>
          <a:spcPct val="0"/>
        </a:spcAft>
        <a:buSzPct val="90000"/>
        <a:buFont typeface="Arial" pitchFamily="34" charset="0"/>
        <a:buChar char="•"/>
        <a:defRPr sz="3921" kern="1200">
          <a:gradFill>
            <a:gsLst>
              <a:gs pos="1250">
                <a:schemeClr val="tx1"/>
              </a:gs>
              <a:gs pos="100000">
                <a:schemeClr val="tx1"/>
              </a:gs>
            </a:gsLst>
            <a:lin ang="5400000" scaled="0"/>
          </a:gradFill>
          <a:latin typeface="+mj-lt"/>
          <a:ea typeface="MS PGothic" pitchFamily="34" charset="-128"/>
          <a:cs typeface="+mn-cs"/>
        </a:defRPr>
      </a:lvl1pPr>
      <a:lvl2pPr marL="572691" indent="-236546" algn="l" defTabSz="913505" rtl="0" fontAlgn="base">
        <a:lnSpc>
          <a:spcPct val="90000"/>
        </a:lnSpc>
        <a:spcBef>
          <a:spcPct val="20000"/>
        </a:spcBef>
        <a:spcAft>
          <a:spcPct val="0"/>
        </a:spcAft>
        <a:buSzPct val="90000"/>
        <a:buFont typeface="Arial" pitchFamily="34" charset="0"/>
        <a:buChar char="•"/>
        <a:defRPr sz="2353" kern="1200">
          <a:gradFill>
            <a:gsLst>
              <a:gs pos="1250">
                <a:schemeClr val="tx1"/>
              </a:gs>
              <a:gs pos="100000">
                <a:schemeClr val="tx1"/>
              </a:gs>
            </a:gsLst>
            <a:lin ang="5400000" scaled="0"/>
          </a:gradFill>
          <a:latin typeface="+mn-lt"/>
          <a:ea typeface="MS PGothic" pitchFamily="34" charset="-128"/>
          <a:cs typeface="+mn-cs"/>
        </a:defRPr>
      </a:lvl2pPr>
      <a:lvl3pPr marL="784338" indent="-224097" algn="l" defTabSz="913505" rtl="0" fontAlgn="base">
        <a:lnSpc>
          <a:spcPct val="90000"/>
        </a:lnSpc>
        <a:spcBef>
          <a:spcPct val="20000"/>
        </a:spcBef>
        <a:spcAft>
          <a:spcPct val="0"/>
        </a:spcAft>
        <a:buSzPct val="90000"/>
        <a:buFont typeface="Arial" pitchFamily="34" charset="0"/>
        <a:buChar char="•"/>
        <a:defRPr sz="1961" kern="1200">
          <a:gradFill>
            <a:gsLst>
              <a:gs pos="1250">
                <a:schemeClr val="tx1"/>
              </a:gs>
              <a:gs pos="100000">
                <a:schemeClr val="tx1"/>
              </a:gs>
            </a:gsLst>
            <a:lin ang="5400000" scaled="0"/>
          </a:gradFill>
          <a:latin typeface="+mn-lt"/>
          <a:ea typeface="MS PGothic" pitchFamily="34" charset="-128"/>
          <a:cs typeface="+mn-cs"/>
        </a:defRPr>
      </a:lvl3pPr>
      <a:lvl4pPr marL="1008435" indent="-224097" algn="l" defTabSz="913505"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32531" indent="-224097" algn="l" defTabSz="913505"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EA154-8510-46B6-AF99-850B095E35BA}" type="datetime1">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63496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EA154-8510-46B6-AF99-850B095E35BA}" type="datetime1">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82C37-0FCC-42FB-9FD7-56D385AE8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45702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hyperlink" Target="http://aka.ms/70-534-book" TargetMode="External"/><Relationship Id="rId4" Type="http://schemas.openxmlformats.org/officeDocument/2006/relationships/image" Target="../media/image15.png"/><Relationship Id="rId9" Type="http://schemas.openxmlformats.org/officeDocument/2006/relationships/image" Target="../media/image19.jpeg"/></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Configuration_management" TargetMode="External"/><Relationship Id="rId13" Type="http://schemas.openxmlformats.org/officeDocument/2006/relationships/hyperlink" Target="http://www.neotys.com/blog/tips-for-testing-in-production/" TargetMode="External"/><Relationship Id="rId18" Type="http://schemas.openxmlformats.org/officeDocument/2006/relationships/image" Target="../media/image31.png"/><Relationship Id="rId3" Type="http://schemas.openxmlformats.org/officeDocument/2006/relationships/hyperlink" Target="http://www.microsoft.com/en-us/download/details.aspx?id=46403" TargetMode="External"/><Relationship Id="rId7" Type="http://schemas.openxmlformats.org/officeDocument/2006/relationships/hyperlink" Target="https://en.wikipedia.org/wiki/Release_management" TargetMode="External"/><Relationship Id="rId12" Type="http://schemas.openxmlformats.org/officeDocument/2006/relationships/hyperlink" Target="http://www.thoughtworks.com/insights/blog/how-implement-hypothesis-driven-development" TargetMode="External"/><Relationship Id="rId17" Type="http://schemas.openxmlformats.org/officeDocument/2006/relationships/image" Target="../media/image30.png"/><Relationship Id="rId2" Type="http://schemas.openxmlformats.org/officeDocument/2006/relationships/hyperlink" Target="http://itrevolution.com/the-three-ways-principles-underpinning-devops/" TargetMode="External"/><Relationship Id="rId16" Type="http://schemas.openxmlformats.org/officeDocument/2006/relationships/image" Target="../media/image29.png"/><Relationship Id="rId1" Type="http://schemas.openxmlformats.org/officeDocument/2006/relationships/slideLayout" Target="../slideLayouts/slideLayout21.xml"/><Relationship Id="rId6" Type="http://schemas.openxmlformats.org/officeDocument/2006/relationships/hyperlink" Target="https://en.wikipedia.org/wiki/Application_performance_management" TargetMode="External"/><Relationship Id="rId11" Type="http://schemas.openxmlformats.org/officeDocument/2006/relationships/hyperlink" Target="http://mattvsts.blogspot.com/2013/11/feature-flags-cornerstone-of-continuous.html" TargetMode="External"/><Relationship Id="rId5" Type="http://schemas.openxmlformats.org/officeDocument/2006/relationships/hyperlink" Target="https://en.wikipedia.org/wiki/Test_automation" TargetMode="External"/><Relationship Id="rId15" Type="http://schemas.openxmlformats.org/officeDocument/2006/relationships/hyperlink" Target="https://en.wikipedia.org/wiki/A/B_testing" TargetMode="External"/><Relationship Id="rId10" Type="http://schemas.openxmlformats.org/officeDocument/2006/relationships/hyperlink" Target="https://en.wikipedia.org/wiki/Capacity_management" TargetMode="External"/><Relationship Id="rId4" Type="http://schemas.openxmlformats.org/officeDocument/2006/relationships/hyperlink" Target="https://en.wikipedia.org/wiki/Continuous_integration" TargetMode="External"/><Relationship Id="rId9" Type="http://schemas.openxmlformats.org/officeDocument/2006/relationships/hyperlink" Target="https://en.wikipedia.org/wiki/Synthetic_monitoring" TargetMode="External"/><Relationship Id="rId14" Type="http://schemas.openxmlformats.org/officeDocument/2006/relationships/hyperlink" Target="https://en.wikipedia.org/wiki/Fault_injec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94.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9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Layout" Target="../diagrams/layout10.xml"/><Relationship Id="rId7" Type="http://schemas.openxmlformats.org/officeDocument/2006/relationships/image" Target="../media/image32.png"/><Relationship Id="rId12" Type="http://schemas.microsoft.com/office/2007/relationships/diagramDrawing" Target="../diagrams/drawing11.xml"/><Relationship Id="rId2" Type="http://schemas.openxmlformats.org/officeDocument/2006/relationships/diagramData" Target="../diagrams/data10.xml"/><Relationship Id="rId1" Type="http://schemas.openxmlformats.org/officeDocument/2006/relationships/slideLayout" Target="../slideLayouts/slideLayout94.xml"/><Relationship Id="rId6" Type="http://schemas.microsoft.com/office/2007/relationships/diagramDrawing" Target="../diagrams/drawing10.xml"/><Relationship Id="rId11" Type="http://schemas.openxmlformats.org/officeDocument/2006/relationships/diagramColors" Target="../diagrams/colors11.xml"/><Relationship Id="rId5" Type="http://schemas.openxmlformats.org/officeDocument/2006/relationships/diagramColors" Target="../diagrams/colors10.xml"/><Relationship Id="rId10" Type="http://schemas.openxmlformats.org/officeDocument/2006/relationships/diagramQuickStyle" Target="../diagrams/quickStyle11.xml"/><Relationship Id="rId4" Type="http://schemas.openxmlformats.org/officeDocument/2006/relationships/diagramQuickStyle" Target="../diagrams/quickStyle10.xml"/><Relationship Id="rId9"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33.jpeg"/><Relationship Id="rId18" Type="http://schemas.microsoft.com/office/2007/relationships/diagramDrawing" Target="../diagrams/drawing14.xml"/><Relationship Id="rId3" Type="http://schemas.openxmlformats.org/officeDocument/2006/relationships/diagramLayout" Target="../diagrams/layout12.xml"/><Relationship Id="rId7" Type="http://schemas.openxmlformats.org/officeDocument/2006/relationships/image" Target="../media/image32.png"/><Relationship Id="rId12" Type="http://schemas.microsoft.com/office/2007/relationships/diagramDrawing" Target="../diagrams/drawing13.xml"/><Relationship Id="rId17" Type="http://schemas.openxmlformats.org/officeDocument/2006/relationships/diagramColors" Target="../diagrams/colors14.xml"/><Relationship Id="rId2" Type="http://schemas.openxmlformats.org/officeDocument/2006/relationships/diagramData" Target="../diagrams/data12.xml"/><Relationship Id="rId16" Type="http://schemas.openxmlformats.org/officeDocument/2006/relationships/diagramQuickStyle" Target="../diagrams/quickStyle14.xml"/><Relationship Id="rId1" Type="http://schemas.openxmlformats.org/officeDocument/2006/relationships/slideLayout" Target="../slideLayouts/slideLayout94.xml"/><Relationship Id="rId6" Type="http://schemas.microsoft.com/office/2007/relationships/diagramDrawing" Target="../diagrams/drawing12.xml"/><Relationship Id="rId11" Type="http://schemas.openxmlformats.org/officeDocument/2006/relationships/diagramColors" Target="../diagrams/colors13.xml"/><Relationship Id="rId5" Type="http://schemas.openxmlformats.org/officeDocument/2006/relationships/diagramColors" Target="../diagrams/colors12.xml"/><Relationship Id="rId15" Type="http://schemas.openxmlformats.org/officeDocument/2006/relationships/diagramLayout" Target="../diagrams/layout14.xml"/><Relationship Id="rId10" Type="http://schemas.openxmlformats.org/officeDocument/2006/relationships/diagramQuickStyle" Target="../diagrams/quickStyle13.xml"/><Relationship Id="rId4" Type="http://schemas.openxmlformats.org/officeDocument/2006/relationships/diagramQuickStyle" Target="../diagrams/quickStyle12.xml"/><Relationship Id="rId9" Type="http://schemas.openxmlformats.org/officeDocument/2006/relationships/diagramLayout" Target="../diagrams/layout13.xml"/><Relationship Id="rId14"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hyperlink" Target="https://puppetlabs.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34.wmf"/><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notesSlide" Target="../notesSlides/notesSlide6.xml"/><Relationship Id="rId1" Type="http://schemas.openxmlformats.org/officeDocument/2006/relationships/slideLayout" Target="../slideLayouts/slideLayout104.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2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4.wmf"/><Relationship Id="rId7" Type="http://schemas.openxmlformats.org/officeDocument/2006/relationships/diagramColors" Target="../diagrams/colors19.xml"/><Relationship Id="rId2" Type="http://schemas.openxmlformats.org/officeDocument/2006/relationships/notesSlide" Target="../notesSlides/notesSlide7.xml"/><Relationship Id="rId1" Type="http://schemas.openxmlformats.org/officeDocument/2006/relationships/slideLayout" Target="../slideLayouts/slideLayout104.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4.wmf"/><Relationship Id="rId7" Type="http://schemas.openxmlformats.org/officeDocument/2006/relationships/diagramColors" Target="../diagrams/colors20.xml"/><Relationship Id="rId2" Type="http://schemas.openxmlformats.org/officeDocument/2006/relationships/notesSlide" Target="../notesSlides/notesSlide8.xml"/><Relationship Id="rId1" Type="http://schemas.openxmlformats.org/officeDocument/2006/relationships/slideLayout" Target="../slideLayouts/slideLayout104.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4.wmf"/><Relationship Id="rId7" Type="http://schemas.openxmlformats.org/officeDocument/2006/relationships/diagramColors" Target="../diagrams/colors21.xml"/><Relationship Id="rId2" Type="http://schemas.openxmlformats.org/officeDocument/2006/relationships/notesSlide" Target="../notesSlides/notesSlide9.xml"/><Relationship Id="rId1" Type="http://schemas.openxmlformats.org/officeDocument/2006/relationships/slideLayout" Target="../slideLayouts/slideLayout10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hyperlink" Target="http://www.itproguy.com/devops-practices/" TargetMode="External"/><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82.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82.xml"/><Relationship Id="rId5" Type="http://schemas.openxmlformats.org/officeDocument/2006/relationships/hyperlink" Target="https://azure.microsoft.com/en-us/documentation/articles/virtual-machines-windows-hero-tutorial/" TargetMode="External"/><Relationship Id="rId4" Type="http://schemas.openxmlformats.org/officeDocument/2006/relationships/hyperlink" Target="https://azure.microsoft.com/en-us/documentation/articles/automation-sec-configure-azure-runas-accoun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s>
</file>

<file path=ppt/slides/_rels/slide4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2.png"/><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4.png"/><Relationship Id="rId5" Type="http://schemas.microsoft.com/office/2007/relationships/hdphoto" Target="../media/hdphoto1.wdp"/><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62.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64.png"/><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8.jpeg"/><Relationship Id="rId39" Type="http://schemas.openxmlformats.org/officeDocument/2006/relationships/image" Target="../media/image101.png"/><Relationship Id="rId3" Type="http://schemas.openxmlformats.org/officeDocument/2006/relationships/image" Target="../media/image65.png"/><Relationship Id="rId21" Type="http://schemas.openxmlformats.org/officeDocument/2006/relationships/image" Target="../media/image83.png"/><Relationship Id="rId34" Type="http://schemas.openxmlformats.org/officeDocument/2006/relationships/image" Target="../media/image96.png"/><Relationship Id="rId42" Type="http://schemas.openxmlformats.org/officeDocument/2006/relationships/image" Target="../media/image104.jpg"/><Relationship Id="rId47" Type="http://schemas.openxmlformats.org/officeDocument/2006/relationships/image" Target="../media/image109.jpeg"/><Relationship Id="rId50" Type="http://schemas.openxmlformats.org/officeDocument/2006/relationships/image" Target="../media/image112.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33" Type="http://schemas.openxmlformats.org/officeDocument/2006/relationships/image" Target="../media/image95.png"/><Relationship Id="rId38" Type="http://schemas.openxmlformats.org/officeDocument/2006/relationships/image" Target="../media/image100.png"/><Relationship Id="rId46" Type="http://schemas.openxmlformats.org/officeDocument/2006/relationships/image" Target="../media/image108.png"/><Relationship Id="rId2" Type="http://schemas.openxmlformats.org/officeDocument/2006/relationships/notesSlide" Target="../notesSlides/notesSlide18.xml"/><Relationship Id="rId16" Type="http://schemas.openxmlformats.org/officeDocument/2006/relationships/image" Target="../media/image78.png"/><Relationship Id="rId20" Type="http://schemas.openxmlformats.org/officeDocument/2006/relationships/image" Target="../media/image82.jpeg"/><Relationship Id="rId29" Type="http://schemas.openxmlformats.org/officeDocument/2006/relationships/image" Target="../media/image91.png"/><Relationship Id="rId41" Type="http://schemas.openxmlformats.org/officeDocument/2006/relationships/image" Target="../media/image103.png"/><Relationship Id="rId1" Type="http://schemas.openxmlformats.org/officeDocument/2006/relationships/slideLayout" Target="../slideLayouts/slideLayout42.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6.jpeg"/><Relationship Id="rId32" Type="http://schemas.openxmlformats.org/officeDocument/2006/relationships/image" Target="../media/image94.png"/><Relationship Id="rId37" Type="http://schemas.openxmlformats.org/officeDocument/2006/relationships/image" Target="../media/image99.png"/><Relationship Id="rId40" Type="http://schemas.openxmlformats.org/officeDocument/2006/relationships/image" Target="../media/image102.png"/><Relationship Id="rId45" Type="http://schemas.openxmlformats.org/officeDocument/2006/relationships/image" Target="../media/image107.jp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png"/><Relationship Id="rId36" Type="http://schemas.openxmlformats.org/officeDocument/2006/relationships/image" Target="../media/image98.png"/><Relationship Id="rId49" Type="http://schemas.openxmlformats.org/officeDocument/2006/relationships/image" Target="../media/image111.png"/><Relationship Id="rId10" Type="http://schemas.openxmlformats.org/officeDocument/2006/relationships/image" Target="../media/image72.emf"/><Relationship Id="rId19" Type="http://schemas.openxmlformats.org/officeDocument/2006/relationships/image" Target="../media/image81.png"/><Relationship Id="rId31" Type="http://schemas.openxmlformats.org/officeDocument/2006/relationships/image" Target="../media/image93.png"/><Relationship Id="rId44" Type="http://schemas.openxmlformats.org/officeDocument/2006/relationships/image" Target="../media/image106.png"/><Relationship Id="rId52" Type="http://schemas.openxmlformats.org/officeDocument/2006/relationships/image" Target="../media/image114.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png"/><Relationship Id="rId35" Type="http://schemas.openxmlformats.org/officeDocument/2006/relationships/image" Target="../media/image97.png"/><Relationship Id="rId43" Type="http://schemas.openxmlformats.org/officeDocument/2006/relationships/image" Target="../media/image105.emf"/><Relationship Id="rId48" Type="http://schemas.openxmlformats.org/officeDocument/2006/relationships/image" Target="../media/image110.png"/><Relationship Id="rId8" Type="http://schemas.openxmlformats.org/officeDocument/2006/relationships/image" Target="../media/image70.png"/><Relationship Id="rId51" Type="http://schemas.openxmlformats.org/officeDocument/2006/relationships/image" Target="../media/image113.png"/></Relationships>
</file>

<file path=ppt/slides/_rels/slide49.xml.rels><?xml version="1.0" encoding="UTF-8" standalone="yes"?>
<Relationships xmlns="http://schemas.openxmlformats.org/package/2006/relationships"><Relationship Id="rId3" Type="http://schemas.openxmlformats.org/officeDocument/2006/relationships/hyperlink" Target="http://aka.ms/devops"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https://twitter.com/search?f=realtime&amp;q=#talkdevops&amp;src=savs" TargetMode="External"/><Relationship Id="rId5" Type="http://schemas.openxmlformats.org/officeDocument/2006/relationships/hyperlink" Target="http://aka.ms/devopsmva" TargetMode="External"/><Relationship Id="rId4" Type="http://schemas.openxmlformats.org/officeDocument/2006/relationships/hyperlink" Target="http://aka.ms/iac_tl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3" Type="http://schemas.openxmlformats.org/officeDocument/2006/relationships/hyperlink" Target="http://blogs.msdn.com/b/powershell/archive/tags/desired+state+configuration/" TargetMode="External"/><Relationship Id="rId2" Type="http://schemas.openxmlformats.org/officeDocument/2006/relationships/hyperlink" Target="http://sdmsoftware.com/group-policy-blog/group-policy/group-policy-vs-desired-state-configuration-vs/" TargetMode="Externa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http://itproguru.com/"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hyperlink" Target="http://aka.ms/windowscontainers" TargetMode="External"/><Relationship Id="rId4" Type="http://schemas.openxmlformats.org/officeDocument/2006/relationships/hyperlink" Target="https://msdn.microsoft.com/virtualization/windowscontai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zure.microsoft.com/downloads/" TargetMode="Externa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hyperlink" Target="http://www.powershellgallery.com/packages?q=Tags:%22DSCResourceKit%22" TargetMode="External"/><Relationship Id="rId2" Type="http://schemas.openxmlformats.org/officeDocument/2006/relationships/hyperlink" Target="http://www.powershellgallery.com/" TargetMode="External"/><Relationship Id="rId1" Type="http://schemas.openxmlformats.org/officeDocument/2006/relationships/slideLayout" Target="../slideLayouts/slideLayout60.xml"/><Relationship Id="rId4" Type="http://schemas.openxmlformats.org/officeDocument/2006/relationships/hyperlink" Target="https://www.microsoft.com/en-us/download/details.aspx?id=4872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co/fJXE92A" TargetMode="External"/><Relationship Id="rId2" Type="http://schemas.openxmlformats.org/officeDocument/2006/relationships/hyperlink" Target="https://www.amazon.com/Phoenix-Project-DevOps-Helping-Business-ebook/dp/B00AZRBLHO" TargetMode="External"/><Relationship Id="rId1" Type="http://schemas.openxmlformats.org/officeDocument/2006/relationships/slideLayout" Target="../slideLayouts/slideLayout15.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557" r="9205"/>
          <a:stretch/>
        </p:blipFill>
        <p:spPr>
          <a:xfrm>
            <a:off x="6914023" y="1066741"/>
            <a:ext cx="4961901" cy="4881292"/>
          </a:xfrm>
          <a:prstGeom prst="rect">
            <a:avLst/>
          </a:prstGeom>
        </p:spPr>
      </p:pic>
      <p:sp>
        <p:nvSpPr>
          <p:cNvPr id="4" name="TextBox 3"/>
          <p:cNvSpPr txBox="1"/>
          <p:nvPr/>
        </p:nvSpPr>
        <p:spPr>
          <a:xfrm>
            <a:off x="2128929" y="3920335"/>
            <a:ext cx="3799438" cy="2431435"/>
          </a:xfrm>
          <a:prstGeom prst="rect">
            <a:avLst/>
          </a:prstGeom>
          <a:noFill/>
        </p:spPr>
        <p:txBody>
          <a:bodyPr wrap="none" rtlCol="0">
            <a:spAutoFit/>
          </a:bodyPr>
          <a:lstStyle/>
          <a:p>
            <a:pPr>
              <a:defRPr/>
            </a:pPr>
            <a:r>
              <a:rPr kumimoji="0" lang="en-US" sz="32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Dan Stolts </a:t>
            </a:r>
            <a:r>
              <a:rPr kumimoji="0" lang="en-US" sz="2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(@ITProGuru)</a:t>
            </a:r>
            <a:br>
              <a:rPr kumimoji="0" lang="en-US" sz="2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br>
            <a:r>
              <a:rPr kumimoji="0" lang="en-US" sz="20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Chief Technology Strategist</a:t>
            </a:r>
            <a:br>
              <a:rPr kumimoji="0" lang="en-US" sz="20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br>
            <a:r>
              <a:rPr kumimoji="0" lang="en-US" sz="20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US DX North East – Audience</a:t>
            </a:r>
            <a:br>
              <a:rPr kumimoji="0" lang="en-US" sz="20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br>
            <a:r>
              <a:rPr lang="en-US" sz="2400" kern="0" dirty="0">
                <a:solidFill>
                  <a:schemeClr val="bg1"/>
                </a:solidFill>
                <a:latin typeface="Segoe UI Light" panose="020B0502040204020203" pitchFamily="34" charset="0"/>
                <a:cs typeface="Segoe UI Light" panose="020B0502040204020203" pitchFamily="34" charset="0"/>
              </a:rPr>
              <a:t>Blog: ITProGuru.com</a:t>
            </a:r>
            <a:r>
              <a:rPr lang="en-US" sz="2800" kern="0" dirty="0">
                <a:solidFill>
                  <a:schemeClr val="bg1"/>
                </a:solidFill>
                <a:latin typeface="Segoe UI Light" panose="020B0502040204020203" pitchFamily="34" charset="0"/>
                <a:cs typeface="Segoe UI Light" panose="020B0502040204020203" pitchFamily="34" charset="0"/>
              </a:rPr>
              <a:t> </a:t>
            </a:r>
            <a:endParaRPr lang="en-US" sz="2800" kern="0"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dstolts@Microsoft.com</a:t>
            </a:r>
            <a:r>
              <a:rPr lang="en-US" sz="2400" kern="0" dirty="0">
                <a:solidFill>
                  <a:schemeClr val="bg1"/>
                </a:solidFill>
                <a:latin typeface="Segoe UI Light" panose="020B0502040204020203" pitchFamily="34" charset="0"/>
                <a:cs typeface="Segoe UI Light" panose="020B0502040204020203" pitchFamily="34" charset="0"/>
              </a:rPr>
              <a:t> </a:t>
            </a:r>
            <a:endParaRPr kumimoji="0" lang="en-US" sz="2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a:p>
            <a:pPr lvl="0">
              <a:defRPr/>
            </a:pPr>
            <a:r>
              <a:rPr lang="en-US" sz="2000" kern="0" dirty="0">
                <a:solidFill>
                  <a:schemeClr val="bg1"/>
                </a:solidFill>
                <a:latin typeface="Segoe UI Light" panose="020B0502040204020203" pitchFamily="34" charset="0"/>
                <a:cs typeface="Segoe UI Light" panose="020B0502040204020203" pitchFamily="34" charset="0"/>
              </a:rPr>
              <a:t>www.linkedin.com/in/danstolts</a:t>
            </a:r>
            <a:r>
              <a:rPr lang="en-US" sz="2400" kern="0" dirty="0">
                <a:solidFill>
                  <a:srgbClr val="00B0F0"/>
                </a:solidFill>
                <a:latin typeface="Segoe UI Light" panose="020B0502040204020203" pitchFamily="34" charset="0"/>
                <a:cs typeface="Segoe UI Light" panose="020B0502040204020203" pitchFamily="34" charset="0"/>
              </a:rPr>
              <a:t> </a:t>
            </a:r>
            <a:endParaRPr kumimoji="0" lang="en-US" sz="2000" b="0" i="0" strike="noStrike" kern="0" cap="none" spc="0" normalizeH="0" baseline="0" noProof="0" dirty="0">
              <a:ln>
                <a:noFill/>
              </a:ln>
              <a:solidFill>
                <a:srgbClr val="00B0F0"/>
              </a:solidFill>
              <a:effectLst/>
              <a:uLnTx/>
              <a:uFillTx/>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382" y="248298"/>
            <a:ext cx="2469094" cy="530398"/>
          </a:xfrm>
          <a:prstGeom prst="rect">
            <a:avLst/>
          </a:prstGeom>
        </p:spPr>
      </p:pic>
      <p:sp>
        <p:nvSpPr>
          <p:cNvPr id="7" name="TextBox 6"/>
          <p:cNvSpPr txBox="1"/>
          <p:nvPr/>
        </p:nvSpPr>
        <p:spPr>
          <a:xfrm>
            <a:off x="114214" y="1006780"/>
            <a:ext cx="7327691" cy="2308324"/>
          </a:xfrm>
          <a:prstGeom prst="rect">
            <a:avLst/>
          </a:prstGeom>
          <a:noFill/>
        </p:spPr>
        <p:txBody>
          <a:bodyPr wrap="square" rtlCol="0">
            <a:spAutoFit/>
          </a:bodyPr>
          <a:lstStyle/>
          <a:p>
            <a:pPr lvl="0">
              <a:defRPr/>
            </a:pPr>
            <a:r>
              <a:rPr lang="en-US" sz="4800" dirty="0">
                <a:solidFill>
                  <a:srgbClr val="FFC000"/>
                </a:solidFill>
              </a:rPr>
              <a:t>PowerShell and DSC Empowers DevOps and the Cloud</a:t>
            </a:r>
            <a:endParaRPr kumimoji="0" lang="en-US" sz="4800" b="0" i="0" u="none" strike="noStrike" kern="0" cap="none" spc="0" normalizeH="0" baseline="0" noProof="0" dirty="0">
              <a:ln>
                <a:noFill/>
              </a:ln>
              <a:solidFill>
                <a:srgbClr val="FFC000"/>
              </a:solidFill>
              <a:effectLst/>
              <a:uLnTx/>
              <a:uFillTx/>
              <a:latin typeface="Segoe UI Light" panose="020B0502040204020203" pitchFamily="34" charset="0"/>
              <a:cs typeface="Segoe UI Light" panose="020B0502040204020203" pitchFamily="34" charset="0"/>
            </a:endParaRPr>
          </a:p>
        </p:txBody>
      </p:sp>
      <p:sp>
        <p:nvSpPr>
          <p:cNvPr id="9" name="Rectangle 8"/>
          <p:cNvSpPr/>
          <p:nvPr/>
        </p:nvSpPr>
        <p:spPr>
          <a:xfrm>
            <a:off x="10519576" y="6311264"/>
            <a:ext cx="1590261" cy="369332"/>
          </a:xfrm>
          <a:prstGeom prst="rect">
            <a:avLst/>
          </a:prstGeom>
        </p:spPr>
        <p:txBody>
          <a:bodyPr wrap="square">
            <a:spAutoFit/>
          </a:bodyPr>
          <a:lstStyle/>
          <a:p>
            <a:r>
              <a:rPr lang="en-US" kern="0" dirty="0">
                <a:solidFill>
                  <a:schemeClr val="bg1"/>
                </a:solidFill>
                <a:latin typeface="Segoe UI Light" panose="020B0502040204020203" pitchFamily="34" charset="0"/>
                <a:cs typeface="Segoe UI Light" panose="020B0502040204020203" pitchFamily="34" charset="0"/>
              </a:rPr>
              <a:t>@ITProGuru</a:t>
            </a:r>
            <a:endParaRPr lang="en-US" dirty="0"/>
          </a:p>
        </p:txBody>
      </p:sp>
      <p:sp>
        <p:nvSpPr>
          <p:cNvPr id="10" name="TextBox 9"/>
          <p:cNvSpPr txBox="1"/>
          <p:nvPr/>
        </p:nvSpPr>
        <p:spPr>
          <a:xfrm>
            <a:off x="6454202" y="5972710"/>
            <a:ext cx="5881545" cy="707886"/>
          </a:xfrm>
          <a:prstGeom prst="rect">
            <a:avLst/>
          </a:prstGeom>
          <a:noFill/>
        </p:spPr>
        <p:txBody>
          <a:bodyPr wrap="square" rtlCol="0">
            <a:spAutoFit/>
          </a:bodyPr>
          <a:lstStyle/>
          <a:p>
            <a:r>
              <a:rPr lang="en-US" sz="2000" dirty="0">
                <a:solidFill>
                  <a:schemeClr val="bg2"/>
                </a:solidFill>
              </a:rPr>
              <a:t>Specializations: </a:t>
            </a:r>
          </a:p>
          <a:p>
            <a:r>
              <a:rPr lang="en-US" sz="2000" dirty="0">
                <a:solidFill>
                  <a:schemeClr val="bg2"/>
                </a:solidFill>
              </a:rPr>
              <a:t>Cloud, Virtualization, Windows Server</a:t>
            </a:r>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47" y="4136246"/>
            <a:ext cx="1322736" cy="1628986"/>
          </a:xfrm>
          <a:prstGeom prst="rect">
            <a:avLst/>
          </a:prstGeom>
        </p:spPr>
      </p:pic>
      <p:pic>
        <p:nvPicPr>
          <p:cNvPr id="12" name="Picture 22" descr="http://www.steveor.com/images/stories/linkedin-bad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4965" y="5895951"/>
            <a:ext cx="379336" cy="3811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http://t2.gstatic.com/images?q=tbn:ANd9GcQ9lxPrdR4gJjCmZrMC122VeCdeKejTHxvjYK4EeaB6Jb_CwNbeq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4964" y="5473367"/>
            <a:ext cx="379337" cy="3811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9444" y="5074497"/>
            <a:ext cx="384857" cy="371985"/>
          </a:xfrm>
          <a:prstGeom prst="rect">
            <a:avLst/>
          </a:prstGeom>
        </p:spPr>
      </p:pic>
      <p:sp>
        <p:nvSpPr>
          <p:cNvPr id="8" name="TextBox 7"/>
          <p:cNvSpPr txBox="1"/>
          <p:nvPr/>
        </p:nvSpPr>
        <p:spPr>
          <a:xfrm>
            <a:off x="114214" y="5809534"/>
            <a:ext cx="1560336" cy="276999"/>
          </a:xfrm>
          <a:prstGeom prst="rect">
            <a:avLst/>
          </a:prstGeom>
          <a:noFill/>
        </p:spPr>
        <p:txBody>
          <a:bodyPr wrap="square" rtlCol="0">
            <a:spAutoFit/>
          </a:bodyPr>
          <a:lstStyle/>
          <a:p>
            <a:r>
              <a:rPr lang="en-US" sz="1200" dirty="0">
                <a:solidFill>
                  <a:schemeClr val="bg1"/>
                </a:solidFill>
              </a:rPr>
              <a:t>aka.ms/70-534-book</a:t>
            </a:r>
            <a:endParaRPr lang="en-US" sz="1600" dirty="0">
              <a:solidFill>
                <a:schemeClr val="bg1"/>
              </a:solidFill>
            </a:endParaRPr>
          </a:p>
        </p:txBody>
      </p:sp>
    </p:spTree>
    <p:extLst>
      <p:ext uri="{BB962C8B-B14F-4D97-AF65-F5344CB8AC3E}">
        <p14:creationId xmlns:p14="http://schemas.microsoft.com/office/powerpoint/2010/main" val="11955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922" y="185577"/>
            <a:ext cx="11655840" cy="899665"/>
          </a:xfrm>
        </p:spPr>
        <p:txBody>
          <a:bodyPr/>
          <a:lstStyle/>
          <a:p>
            <a:r>
              <a:rPr lang="en-US" dirty="0"/>
              <a:t>What is DevOps…</a:t>
            </a:r>
          </a:p>
        </p:txBody>
      </p:sp>
      <p:sp>
        <p:nvSpPr>
          <p:cNvPr id="5" name="Content Placeholder 4"/>
          <p:cNvSpPr>
            <a:spLocks noGrp="1"/>
          </p:cNvSpPr>
          <p:nvPr>
            <p:ph type="body" sz="quarter" idx="10"/>
          </p:nvPr>
        </p:nvSpPr>
        <p:spPr>
          <a:xfrm>
            <a:off x="336153" y="1103971"/>
            <a:ext cx="2998065" cy="5286062"/>
          </a:xfrm>
        </p:spPr>
        <p:txBody>
          <a:bodyPr/>
          <a:lstStyle/>
          <a:p>
            <a:r>
              <a:rPr lang="en-US" sz="1600" dirty="0">
                <a:hlinkClick r:id="rId2"/>
              </a:rPr>
              <a:t>Gene Kim’s “3 ways”</a:t>
            </a:r>
            <a:r>
              <a:rPr lang="en-US" sz="1600" dirty="0"/>
              <a:t>  </a:t>
            </a:r>
            <a:endParaRPr lang="en-US" sz="1100" b="1" dirty="0"/>
          </a:p>
          <a:p>
            <a:r>
              <a:rPr lang="en-US" sz="1100" b="1" dirty="0"/>
              <a:t>The First Way </a:t>
            </a:r>
            <a:r>
              <a:rPr lang="en-US" sz="1100" dirty="0"/>
              <a:t>emphasizes the </a:t>
            </a:r>
            <a:r>
              <a:rPr lang="en-US" sz="1600" b="1" dirty="0"/>
              <a:t>performance of the entire system</a:t>
            </a:r>
            <a:r>
              <a:rPr lang="en-US" sz="1100" dirty="0"/>
              <a:t>, as opposed to the performance of a specific silo of work or department — this as can be as large a division (e.g., Development or IT Operations) or as small as an individual contributor (e.g., a developer, system administrator).</a:t>
            </a:r>
          </a:p>
          <a:p>
            <a:r>
              <a:rPr lang="en-US" sz="1100" b="1" dirty="0"/>
              <a:t>The Second Way </a:t>
            </a:r>
            <a:r>
              <a:rPr lang="en-US" sz="1100" dirty="0"/>
              <a:t>is about creating the right to left feedback loops. The goal of almost any process improvement initiative is to </a:t>
            </a:r>
            <a:r>
              <a:rPr lang="en-US" sz="1600" b="1" dirty="0"/>
              <a:t>shorten and amplify feedback loops</a:t>
            </a:r>
            <a:r>
              <a:rPr lang="en-US" sz="1100" dirty="0"/>
              <a:t> so necessary corrections can be continually made</a:t>
            </a:r>
            <a:br>
              <a:rPr lang="en-US" sz="1100" dirty="0"/>
            </a:br>
            <a:endParaRPr lang="en-US" sz="1100" dirty="0"/>
          </a:p>
          <a:p>
            <a:r>
              <a:rPr lang="en-US" sz="1100" b="1" dirty="0"/>
              <a:t>The Third Way </a:t>
            </a:r>
            <a:r>
              <a:rPr lang="en-US" sz="1100" dirty="0"/>
              <a:t>is about creating a</a:t>
            </a:r>
            <a:r>
              <a:rPr lang="en-US" sz="1800" b="1" dirty="0"/>
              <a:t> culture </a:t>
            </a:r>
            <a:r>
              <a:rPr lang="en-US" sz="1100" dirty="0"/>
              <a:t>that fosters two things: </a:t>
            </a:r>
            <a:r>
              <a:rPr lang="en-US" sz="1800" b="1" dirty="0"/>
              <a:t>continual experimentation</a:t>
            </a:r>
            <a:r>
              <a:rPr lang="en-US" sz="1100" dirty="0"/>
              <a:t>, taking risks </a:t>
            </a:r>
            <a:r>
              <a:rPr lang="en-US" sz="1800" b="1" dirty="0"/>
              <a:t>and learning </a:t>
            </a:r>
            <a:r>
              <a:rPr lang="en-US" sz="1100" dirty="0"/>
              <a:t>from failure; and understanding that repetition and practice is the prerequisite to mastery.</a:t>
            </a:r>
          </a:p>
        </p:txBody>
      </p:sp>
      <p:sp>
        <p:nvSpPr>
          <p:cNvPr id="7" name="Text Placeholder 6"/>
          <p:cNvSpPr>
            <a:spLocks noGrp="1"/>
          </p:cNvSpPr>
          <p:nvPr>
            <p:ph type="body" sz="quarter" idx="11"/>
          </p:nvPr>
        </p:nvSpPr>
        <p:spPr>
          <a:xfrm>
            <a:off x="7640193" y="229326"/>
            <a:ext cx="4551807" cy="5904693"/>
          </a:xfrm>
        </p:spPr>
        <p:txBody>
          <a:bodyPr/>
          <a:lstStyle/>
          <a:p>
            <a:r>
              <a:rPr lang="en-US" sz="1600" dirty="0">
                <a:hlinkClick r:id="rId3"/>
              </a:rPr>
              <a:t>Infrastructure as Code (</a:t>
            </a:r>
            <a:r>
              <a:rPr lang="en-US" sz="1600" dirty="0" err="1">
                <a:hlinkClick r:id="rId3"/>
              </a:rPr>
              <a:t>IaC</a:t>
            </a:r>
            <a:r>
              <a:rPr lang="en-US" sz="1600" dirty="0">
                <a:hlinkClick r:id="rId3"/>
              </a:rPr>
              <a:t>)</a:t>
            </a:r>
            <a:r>
              <a:rPr lang="en-US" sz="1600" dirty="0"/>
              <a:t> </a:t>
            </a:r>
          </a:p>
          <a:p>
            <a:r>
              <a:rPr lang="en-US" sz="1600" dirty="0">
                <a:hlinkClick r:id="rId4"/>
              </a:rPr>
              <a:t>Continuous Integration (CI)</a:t>
            </a:r>
            <a:endParaRPr lang="en-US" sz="1600" dirty="0"/>
          </a:p>
          <a:p>
            <a:r>
              <a:rPr lang="en-US" sz="1600" dirty="0">
                <a:hlinkClick r:id="rId5"/>
              </a:rPr>
              <a:t>Automated Testing</a:t>
            </a:r>
            <a:endParaRPr lang="en-US" sz="1600" dirty="0"/>
          </a:p>
          <a:p>
            <a:r>
              <a:rPr lang="en-US" sz="1600" dirty="0">
                <a:hlinkClick r:id="rId6"/>
              </a:rPr>
              <a:t>Application Performance Monitoring/Management (APM)</a:t>
            </a:r>
            <a:endParaRPr lang="en-US" sz="1600" dirty="0"/>
          </a:p>
          <a:p>
            <a:r>
              <a:rPr lang="en-US" sz="1600" u="sng" dirty="0"/>
              <a:t>Continuous Deployment (CD)</a:t>
            </a:r>
            <a:r>
              <a:rPr lang="en-US" sz="1600" dirty="0"/>
              <a:t> </a:t>
            </a:r>
          </a:p>
          <a:p>
            <a:r>
              <a:rPr lang="en-US" sz="1600" dirty="0">
                <a:hlinkClick r:id="rId7"/>
              </a:rPr>
              <a:t>Release Management</a:t>
            </a:r>
            <a:endParaRPr lang="en-US" sz="1600" dirty="0"/>
          </a:p>
          <a:p>
            <a:r>
              <a:rPr lang="en-US" sz="1600" dirty="0">
                <a:hlinkClick r:id="rId8"/>
              </a:rPr>
              <a:t>Configuration Management</a:t>
            </a:r>
            <a:endParaRPr lang="en-US" sz="1600" dirty="0"/>
          </a:p>
          <a:p>
            <a:r>
              <a:rPr lang="en-US" sz="1600" dirty="0"/>
              <a:t>DevOps Fundamentals</a:t>
            </a:r>
          </a:p>
          <a:p>
            <a:pPr lvl="1">
              <a:buFont typeface="Arial" panose="020B0604020202020204" pitchFamily="34" charset="0"/>
              <a:buChar char="•"/>
            </a:pPr>
            <a:r>
              <a:rPr lang="en-US" sz="1100" dirty="0">
                <a:hlinkClick r:id="rId9"/>
              </a:rPr>
              <a:t>Advanced Monitoring</a:t>
            </a:r>
            <a:r>
              <a:rPr lang="en-US" sz="1100" dirty="0"/>
              <a:t> </a:t>
            </a:r>
          </a:p>
          <a:p>
            <a:pPr lvl="1">
              <a:buFont typeface="Arial" panose="020B0604020202020204" pitchFamily="34" charset="0"/>
              <a:buChar char="•"/>
            </a:pPr>
            <a:r>
              <a:rPr lang="en-US" sz="1100" dirty="0">
                <a:hlinkClick r:id="rId10"/>
              </a:rPr>
              <a:t>Capacity Management</a:t>
            </a:r>
            <a:endParaRPr lang="en-US" sz="1100" dirty="0"/>
          </a:p>
          <a:p>
            <a:pPr lvl="1">
              <a:buFont typeface="Arial" panose="020B0604020202020204" pitchFamily="34" charset="0"/>
              <a:buChar char="•"/>
            </a:pPr>
            <a:r>
              <a:rPr lang="en-US" sz="1100" dirty="0">
                <a:hlinkClick r:id="rId11"/>
              </a:rPr>
              <a:t>Feature Flags</a:t>
            </a:r>
            <a:endParaRPr lang="en-US" sz="1100" dirty="0"/>
          </a:p>
          <a:p>
            <a:pPr lvl="1">
              <a:buFont typeface="Arial" panose="020B0604020202020204" pitchFamily="34" charset="0"/>
              <a:buChar char="•"/>
            </a:pPr>
            <a:r>
              <a:rPr lang="en-US" sz="1100" dirty="0"/>
              <a:t>Self-Service Environments</a:t>
            </a:r>
          </a:p>
          <a:p>
            <a:pPr>
              <a:buFont typeface="Arial" panose="020B0604020202020204" pitchFamily="34" charset="0"/>
              <a:buChar char="•"/>
            </a:pPr>
            <a:r>
              <a:rPr lang="en-US" sz="1600" dirty="0"/>
              <a:t>Automated Recovery (Rollback &amp; Roll-Forward)</a:t>
            </a:r>
          </a:p>
          <a:p>
            <a:pPr>
              <a:buFont typeface="Arial" panose="020B0604020202020204" pitchFamily="34" charset="0"/>
              <a:buChar char="•"/>
            </a:pPr>
            <a:r>
              <a:rPr lang="en-US" sz="1600" dirty="0">
                <a:hlinkClick r:id="rId12"/>
              </a:rPr>
              <a:t>Hypothesis Driven Development</a:t>
            </a:r>
            <a:r>
              <a:rPr lang="en-US" sz="1600" dirty="0"/>
              <a:t> </a:t>
            </a:r>
          </a:p>
          <a:p>
            <a:pPr marL="742950" lvl="1" indent="-285750">
              <a:buFont typeface="Arial" panose="020B0604020202020204" pitchFamily="34" charset="0"/>
              <a:buChar char="•"/>
            </a:pPr>
            <a:r>
              <a:rPr lang="en-US" sz="1100" dirty="0">
                <a:hlinkClick r:id="rId13"/>
              </a:rPr>
              <a:t>Testing in Production</a:t>
            </a:r>
            <a:r>
              <a:rPr lang="en-US" sz="1100" dirty="0"/>
              <a:t> – partial user base</a:t>
            </a:r>
          </a:p>
          <a:p>
            <a:pPr marL="742950" lvl="1" indent="-285750">
              <a:buFont typeface="Arial" panose="020B0604020202020204" pitchFamily="34" charset="0"/>
              <a:buChar char="•"/>
            </a:pPr>
            <a:r>
              <a:rPr lang="en-US" sz="1100" dirty="0">
                <a:hlinkClick r:id="rId14"/>
              </a:rPr>
              <a:t>Fault Injection</a:t>
            </a:r>
            <a:r>
              <a:rPr lang="en-US" sz="1100" dirty="0"/>
              <a:t> </a:t>
            </a:r>
          </a:p>
          <a:p>
            <a:pPr marL="742950" lvl="1" indent="-285750">
              <a:buFont typeface="Arial" panose="020B0604020202020204" pitchFamily="34" charset="0"/>
              <a:buChar char="•"/>
            </a:pPr>
            <a:r>
              <a:rPr lang="en-US" sz="1100" dirty="0"/>
              <a:t>Usage Monitoring/Telemetry</a:t>
            </a:r>
          </a:p>
          <a:p>
            <a:pPr marL="742950" lvl="1" indent="-285750">
              <a:buFont typeface="Arial" panose="020B0604020202020204" pitchFamily="34" charset="0"/>
              <a:buChar char="•"/>
            </a:pPr>
            <a:r>
              <a:rPr lang="en-US" sz="1100" dirty="0">
                <a:hlinkClick r:id="rId15"/>
              </a:rPr>
              <a:t>A/B Testing</a:t>
            </a:r>
            <a:r>
              <a:rPr lang="en-US" sz="1100" dirty="0"/>
              <a:t> (aka canary testing)</a:t>
            </a:r>
          </a:p>
        </p:txBody>
      </p:sp>
      <p:sp>
        <p:nvSpPr>
          <p:cNvPr id="8" name="Rectangle 7"/>
          <p:cNvSpPr/>
          <p:nvPr/>
        </p:nvSpPr>
        <p:spPr>
          <a:xfrm>
            <a:off x="113122" y="6317864"/>
            <a:ext cx="781539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rPr>
              <a:t>http://itrevolution.com/the-three-ways-principles-underpinning-devops/</a:t>
            </a:r>
            <a:r>
              <a:rPr kumimoji="0" lang="en-US" sz="1800" b="0" i="0" u="none" strike="noStrike" kern="0" cap="none" spc="0" normalizeH="0" baseline="0" noProof="0" dirty="0">
                <a:ln>
                  <a:noFill/>
                </a:ln>
                <a:solidFill>
                  <a:sysClr val="windowText" lastClr="000000"/>
                </a:solidFill>
                <a:effectLst/>
                <a:uLnTx/>
                <a:uFillTx/>
              </a:rPr>
              <a:t> </a:t>
            </a:r>
          </a:p>
        </p:txBody>
      </p:sp>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24925" y="1311838"/>
            <a:ext cx="3798389" cy="1475967"/>
          </a:xfrm>
          <a:prstGeom prst="rect">
            <a:avLst/>
          </a:prstGeom>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13314" y="3138419"/>
            <a:ext cx="3810000" cy="1188825"/>
          </a:xfrm>
          <a:prstGeom prst="rect">
            <a:avLst/>
          </a:prstGeom>
        </p:spPr>
      </p:pic>
      <p:pic>
        <p:nvPicPr>
          <p:cNvPr id="12" name="Picture 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13314" y="4774114"/>
            <a:ext cx="3810000" cy="1162774"/>
          </a:xfrm>
          <a:prstGeom prst="rect">
            <a:avLst/>
          </a:prstGeom>
        </p:spPr>
      </p:pic>
      <p:sp>
        <p:nvSpPr>
          <p:cNvPr id="3" name="Rectangle 2"/>
          <p:cNvSpPr/>
          <p:nvPr/>
        </p:nvSpPr>
        <p:spPr>
          <a:xfrm>
            <a:off x="7370955" y="5949353"/>
            <a:ext cx="4620496" cy="369332"/>
          </a:xfrm>
          <a:prstGeom prst="rect">
            <a:avLst/>
          </a:prstGeom>
        </p:spPr>
        <p:txBody>
          <a:bodyPr wrap="none">
            <a:spAutoFit/>
          </a:bodyPr>
          <a:lstStyle/>
          <a:p>
            <a:r>
              <a:rPr lang="en-US" dirty="0">
                <a:solidFill>
                  <a:srgbClr val="FFFF00"/>
                </a:solidFill>
              </a:rPr>
              <a:t>http://www.itproguy.com/devops-practices/</a:t>
            </a:r>
          </a:p>
        </p:txBody>
      </p:sp>
    </p:spTree>
    <p:extLst>
      <p:ext uri="{BB962C8B-B14F-4D97-AF65-F5344CB8AC3E}">
        <p14:creationId xmlns:p14="http://schemas.microsoft.com/office/powerpoint/2010/main" val="4131335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895"/>
            <a:ext cx="11201400" cy="615553"/>
          </a:xfrm>
        </p:spPr>
        <p:txBody>
          <a:bodyPr/>
          <a:lstStyle/>
          <a:p>
            <a:r>
              <a:rPr lang="en-US" dirty="0">
                <a:solidFill>
                  <a:srgbClr val="FFFF00"/>
                </a:solidFill>
              </a:rPr>
              <a:t>Traditional vs modern dev-ops</a:t>
            </a:r>
          </a:p>
        </p:txBody>
      </p:sp>
      <p:graphicFrame>
        <p:nvGraphicFramePr>
          <p:cNvPr id="4" name="Table 3"/>
          <p:cNvGraphicFramePr>
            <a:graphicFrameLocks noGrp="1"/>
          </p:cNvGraphicFramePr>
          <p:nvPr>
            <p:extLst>
              <p:ext uri="{D42A27DB-BD31-4B8C-83A1-F6EECF244321}">
                <p14:modId xmlns:p14="http://schemas.microsoft.com/office/powerpoint/2010/main" val="1137153573"/>
              </p:ext>
            </p:extLst>
          </p:nvPr>
        </p:nvGraphicFramePr>
        <p:xfrm>
          <a:off x="568047" y="1157220"/>
          <a:ext cx="10906502" cy="5451696"/>
        </p:xfrm>
        <a:graphic>
          <a:graphicData uri="http://schemas.openxmlformats.org/drawingml/2006/table">
            <a:tbl>
              <a:tblPr firstRow="1" firstCol="1" bandRow="1">
                <a:tableStyleId>{21E4AEA4-8DFA-4A89-87EB-49C32662AFE0}</a:tableStyleId>
              </a:tblPr>
              <a:tblGrid>
                <a:gridCol w="3634586">
                  <a:extLst>
                    <a:ext uri="{9D8B030D-6E8A-4147-A177-3AD203B41FA5}">
                      <a16:colId xmlns:a16="http://schemas.microsoft.com/office/drawing/2014/main" val="20000"/>
                    </a:ext>
                  </a:extLst>
                </a:gridCol>
                <a:gridCol w="3635958">
                  <a:extLst>
                    <a:ext uri="{9D8B030D-6E8A-4147-A177-3AD203B41FA5}">
                      <a16:colId xmlns:a16="http://schemas.microsoft.com/office/drawing/2014/main" val="20001"/>
                    </a:ext>
                  </a:extLst>
                </a:gridCol>
                <a:gridCol w="3635958">
                  <a:extLst>
                    <a:ext uri="{9D8B030D-6E8A-4147-A177-3AD203B41FA5}">
                      <a16:colId xmlns:a16="http://schemas.microsoft.com/office/drawing/2014/main" val="20002"/>
                    </a:ext>
                  </a:extLst>
                </a:gridCol>
              </a:tblGrid>
              <a:tr h="842825">
                <a:tc>
                  <a:txBody>
                    <a:bodyPr/>
                    <a:lstStyle/>
                    <a:p>
                      <a:pPr marL="0" marR="0">
                        <a:lnSpc>
                          <a:spcPts val="1200"/>
                        </a:lnSpc>
                        <a:spcBef>
                          <a:spcPts val="0"/>
                        </a:spcBef>
                        <a:spcAft>
                          <a:spcPts val="600"/>
                        </a:spcAft>
                      </a:pPr>
                      <a:r>
                        <a:rPr lang="en-US" sz="1800" dirty="0">
                          <a:effectLst/>
                        </a:rPr>
                        <a:t>Category</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Traditional</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Modern DevOps</a:t>
                      </a:r>
                      <a:endParaRPr lang="en-US" sz="1800" dirty="0">
                        <a:solidFill>
                          <a:srgbClr val="000000"/>
                        </a:solidFill>
                        <a:effectLst/>
                        <a:latin typeface="Times New Roman" charset="0"/>
                        <a:ea typeface="SimSun" charset="-122"/>
                      </a:endParaRPr>
                    </a:p>
                  </a:txBody>
                  <a:tcPr marL="67232" marR="67232" marT="0" marB="0" anchor="ctr"/>
                </a:tc>
                <a:extLst>
                  <a:ext uri="{0D108BD9-81ED-4DB2-BD59-A6C34878D82A}">
                    <a16:rowId xmlns:a16="http://schemas.microsoft.com/office/drawing/2014/main" val="10000"/>
                  </a:ext>
                </a:extLst>
              </a:tr>
              <a:tr h="512097">
                <a:tc>
                  <a:txBody>
                    <a:bodyPr/>
                    <a:lstStyle/>
                    <a:p>
                      <a:pPr marL="0" marR="0">
                        <a:lnSpc>
                          <a:spcPts val="1200"/>
                        </a:lnSpc>
                        <a:spcBef>
                          <a:spcPts val="0"/>
                        </a:spcBef>
                        <a:spcAft>
                          <a:spcPts val="600"/>
                        </a:spcAft>
                      </a:pPr>
                      <a:r>
                        <a:rPr lang="en-US" sz="1800" dirty="0">
                          <a:effectLst/>
                        </a:rPr>
                        <a:t>Quality of code check-ins</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Unknown</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Validated through unit tests</a:t>
                      </a:r>
                      <a:endParaRPr lang="en-US" sz="1800" dirty="0">
                        <a:solidFill>
                          <a:srgbClr val="000000"/>
                        </a:solidFill>
                        <a:effectLst/>
                        <a:latin typeface="Times New Roman" charset="0"/>
                        <a:ea typeface="SimSun" charset="-122"/>
                      </a:endParaRPr>
                    </a:p>
                  </a:txBody>
                  <a:tcPr marL="67232" marR="67232" marT="0" marB="0" anchor="ctr"/>
                </a:tc>
                <a:extLst>
                  <a:ext uri="{0D108BD9-81ED-4DB2-BD59-A6C34878D82A}">
                    <a16:rowId xmlns:a16="http://schemas.microsoft.com/office/drawing/2014/main" val="10001"/>
                  </a:ext>
                </a:extLst>
              </a:tr>
              <a:tr h="512097">
                <a:tc>
                  <a:txBody>
                    <a:bodyPr/>
                    <a:lstStyle/>
                    <a:p>
                      <a:pPr marL="0" marR="0">
                        <a:lnSpc>
                          <a:spcPts val="1200"/>
                        </a:lnSpc>
                        <a:spcBef>
                          <a:spcPts val="0"/>
                        </a:spcBef>
                        <a:spcAft>
                          <a:spcPts val="600"/>
                        </a:spcAft>
                      </a:pPr>
                      <a:r>
                        <a:rPr lang="en-US" sz="1800" dirty="0">
                          <a:effectLst/>
                        </a:rPr>
                        <a:t>Environment Creation/Configuration</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a:effectLst/>
                        </a:rPr>
                        <a:t>Manual </a:t>
                      </a:r>
                      <a:endParaRPr lang="en-US" sz="180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Automated</a:t>
                      </a:r>
                    </a:p>
                  </a:txBody>
                  <a:tcPr marL="67232" marR="67232" marT="0" marB="0" anchor="ctr"/>
                </a:tc>
                <a:extLst>
                  <a:ext uri="{0D108BD9-81ED-4DB2-BD59-A6C34878D82A}">
                    <a16:rowId xmlns:a16="http://schemas.microsoft.com/office/drawing/2014/main" val="10002"/>
                  </a:ext>
                </a:extLst>
              </a:tr>
              <a:tr h="1024193">
                <a:tc>
                  <a:txBody>
                    <a:bodyPr/>
                    <a:lstStyle/>
                    <a:p>
                      <a:pPr marL="0" marR="0">
                        <a:lnSpc>
                          <a:spcPts val="1200"/>
                        </a:lnSpc>
                        <a:spcBef>
                          <a:spcPts val="0"/>
                        </a:spcBef>
                        <a:spcAft>
                          <a:spcPts val="600"/>
                        </a:spcAft>
                      </a:pPr>
                      <a:r>
                        <a:rPr lang="en-US" sz="1800" dirty="0">
                          <a:effectLst/>
                        </a:rPr>
                        <a:t>Deployment Frequency</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1-2 months (or less frequent)</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Deploy whenever needed, including several per day</a:t>
                      </a:r>
                      <a:endParaRPr lang="en-US" sz="1800" dirty="0">
                        <a:solidFill>
                          <a:srgbClr val="000000"/>
                        </a:solidFill>
                        <a:effectLst/>
                        <a:latin typeface="Times New Roman" charset="0"/>
                        <a:ea typeface="SimSun" charset="-122"/>
                      </a:endParaRPr>
                    </a:p>
                  </a:txBody>
                  <a:tcPr marL="67232" marR="67232" marT="0" marB="0" anchor="ctr"/>
                </a:tc>
                <a:extLst>
                  <a:ext uri="{0D108BD9-81ED-4DB2-BD59-A6C34878D82A}">
                    <a16:rowId xmlns:a16="http://schemas.microsoft.com/office/drawing/2014/main" val="10003"/>
                  </a:ext>
                </a:extLst>
              </a:tr>
              <a:tr h="512097">
                <a:tc>
                  <a:txBody>
                    <a:bodyPr/>
                    <a:lstStyle/>
                    <a:p>
                      <a:pPr marL="0" marR="0">
                        <a:lnSpc>
                          <a:spcPts val="1200"/>
                        </a:lnSpc>
                        <a:spcBef>
                          <a:spcPts val="0"/>
                        </a:spcBef>
                        <a:spcAft>
                          <a:spcPts val="600"/>
                        </a:spcAft>
                      </a:pPr>
                      <a:r>
                        <a:rPr lang="en-US" sz="1800" dirty="0">
                          <a:effectLst/>
                        </a:rPr>
                        <a:t>App Deployment Process</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Requires meetings and planning </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a:effectLst/>
                        </a:rPr>
                        <a:t>Push-button deployment</a:t>
                      </a:r>
                      <a:endParaRPr lang="en-US" sz="1800">
                        <a:solidFill>
                          <a:srgbClr val="000000"/>
                        </a:solidFill>
                        <a:effectLst/>
                        <a:latin typeface="Times New Roman" charset="0"/>
                        <a:ea typeface="SimSun" charset="-122"/>
                      </a:endParaRPr>
                    </a:p>
                  </a:txBody>
                  <a:tcPr marL="67232" marR="67232" marT="0" marB="0" anchor="ctr"/>
                </a:tc>
                <a:extLst>
                  <a:ext uri="{0D108BD9-81ED-4DB2-BD59-A6C34878D82A}">
                    <a16:rowId xmlns:a16="http://schemas.microsoft.com/office/drawing/2014/main" val="10004"/>
                  </a:ext>
                </a:extLst>
              </a:tr>
              <a:tr h="512097">
                <a:tc>
                  <a:txBody>
                    <a:bodyPr/>
                    <a:lstStyle/>
                    <a:p>
                      <a:pPr marL="0" marR="0">
                        <a:lnSpc>
                          <a:spcPts val="1200"/>
                        </a:lnSpc>
                        <a:spcBef>
                          <a:spcPts val="0"/>
                        </a:spcBef>
                        <a:spcAft>
                          <a:spcPts val="600"/>
                        </a:spcAft>
                      </a:pPr>
                      <a:r>
                        <a:rPr lang="en-US" sz="1800" dirty="0">
                          <a:effectLst/>
                        </a:rPr>
                        <a:t>Deployment validation</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Manual</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a:effectLst/>
                        </a:rPr>
                        <a:t>Automated</a:t>
                      </a:r>
                      <a:endParaRPr lang="en-US" sz="1800">
                        <a:solidFill>
                          <a:srgbClr val="000000"/>
                        </a:solidFill>
                        <a:effectLst/>
                        <a:latin typeface="Times New Roman" charset="0"/>
                        <a:ea typeface="SimSun" charset="-122"/>
                      </a:endParaRPr>
                    </a:p>
                  </a:txBody>
                  <a:tcPr marL="67232" marR="67232" marT="0" marB="0" anchor="ctr"/>
                </a:tc>
                <a:extLst>
                  <a:ext uri="{0D108BD9-81ED-4DB2-BD59-A6C34878D82A}">
                    <a16:rowId xmlns:a16="http://schemas.microsoft.com/office/drawing/2014/main" val="10005"/>
                  </a:ext>
                </a:extLst>
              </a:tr>
              <a:tr h="1024193">
                <a:tc>
                  <a:txBody>
                    <a:bodyPr/>
                    <a:lstStyle/>
                    <a:p>
                      <a:pPr marL="0" marR="0">
                        <a:lnSpc>
                          <a:spcPts val="1200"/>
                        </a:lnSpc>
                        <a:spcBef>
                          <a:spcPts val="0"/>
                        </a:spcBef>
                        <a:spcAft>
                          <a:spcPts val="600"/>
                        </a:spcAft>
                      </a:pPr>
                      <a:r>
                        <a:rPr lang="en-US" sz="1800" dirty="0">
                          <a:effectLst/>
                        </a:rPr>
                        <a:t>Monitoring</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Minimal to none</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a:effectLst/>
                        </a:rPr>
                        <a:t>Health and Performance monitoring</a:t>
                      </a:r>
                      <a:endParaRPr lang="en-US" sz="1800">
                        <a:solidFill>
                          <a:srgbClr val="000000"/>
                        </a:solidFill>
                        <a:effectLst/>
                        <a:latin typeface="Times New Roman" charset="0"/>
                        <a:ea typeface="SimSun" charset="-122"/>
                      </a:endParaRPr>
                    </a:p>
                  </a:txBody>
                  <a:tcPr marL="67232" marR="67232" marT="0" marB="0" anchor="ctr"/>
                </a:tc>
                <a:extLst>
                  <a:ext uri="{0D108BD9-81ED-4DB2-BD59-A6C34878D82A}">
                    <a16:rowId xmlns:a16="http://schemas.microsoft.com/office/drawing/2014/main" val="10006"/>
                  </a:ext>
                </a:extLst>
              </a:tr>
              <a:tr h="512097">
                <a:tc>
                  <a:txBody>
                    <a:bodyPr/>
                    <a:lstStyle/>
                    <a:p>
                      <a:pPr marL="0" marR="0">
                        <a:lnSpc>
                          <a:spcPts val="1200"/>
                        </a:lnSpc>
                        <a:spcBef>
                          <a:spcPts val="0"/>
                        </a:spcBef>
                        <a:spcAft>
                          <a:spcPts val="600"/>
                        </a:spcAft>
                      </a:pPr>
                      <a:r>
                        <a:rPr lang="en-US" sz="1800" dirty="0">
                          <a:effectLst/>
                        </a:rPr>
                        <a:t>Dev and Ops relationship</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Blame culture</a:t>
                      </a:r>
                      <a:endParaRPr lang="en-US" sz="1800" dirty="0">
                        <a:solidFill>
                          <a:srgbClr val="000000"/>
                        </a:solidFill>
                        <a:effectLst/>
                        <a:latin typeface="Times New Roman" charset="0"/>
                        <a:ea typeface="SimSun" charset="-122"/>
                      </a:endParaRPr>
                    </a:p>
                  </a:txBody>
                  <a:tcPr marL="67232" marR="67232" marT="0" marB="0" anchor="ctr"/>
                </a:tc>
                <a:tc>
                  <a:txBody>
                    <a:bodyPr/>
                    <a:lstStyle/>
                    <a:p>
                      <a:pPr marL="0" marR="0">
                        <a:lnSpc>
                          <a:spcPts val="1200"/>
                        </a:lnSpc>
                        <a:spcBef>
                          <a:spcPts val="0"/>
                        </a:spcBef>
                        <a:spcAft>
                          <a:spcPts val="600"/>
                        </a:spcAft>
                      </a:pPr>
                      <a:r>
                        <a:rPr lang="en-US" sz="1800" dirty="0">
                          <a:effectLst/>
                        </a:rPr>
                        <a:t>Culture of trust</a:t>
                      </a:r>
                      <a:endParaRPr lang="en-US" sz="1800" dirty="0">
                        <a:solidFill>
                          <a:srgbClr val="000000"/>
                        </a:solidFill>
                        <a:effectLst/>
                        <a:latin typeface="Times New Roman" charset="0"/>
                        <a:ea typeface="SimSun" charset="-122"/>
                      </a:endParaRPr>
                    </a:p>
                  </a:txBody>
                  <a:tcPr marL="67232" marR="67232"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396617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6605"/>
            <a:ext cx="10515600" cy="1325563"/>
          </a:xfrm>
        </p:spPr>
        <p:txBody>
          <a:bodyPr/>
          <a:lstStyle/>
          <a:p>
            <a:r>
              <a:rPr lang="en-US" dirty="0">
                <a:solidFill>
                  <a:srgbClr val="69D8FF"/>
                </a:solidFill>
                <a:latin typeface="Segoe UI Light" panose="020B0502040204020203" pitchFamily="34" charset="0"/>
                <a:cs typeface="Segoe UI Light" panose="020B0502040204020203" pitchFamily="34" charset="0"/>
              </a:rPr>
              <a:t>DSC – Definition</a:t>
            </a:r>
            <a:endParaRPr lang="en-US" dirty="0">
              <a:solidFill>
                <a:srgbClr val="7030A0"/>
              </a:solidFill>
              <a:latin typeface="Segoe UI Light" panose="020B0502040204020203" pitchFamily="34" charset="0"/>
              <a:cs typeface="Segoe UI Light" panose="020B0502040204020203" pitchFamily="34" charset="0"/>
            </a:endParaRPr>
          </a:p>
        </p:txBody>
      </p:sp>
      <p:graphicFrame>
        <p:nvGraphicFramePr>
          <p:cNvPr id="13" name="Diagram 12"/>
          <p:cNvGraphicFramePr/>
          <p:nvPr>
            <p:extLst/>
          </p:nvPr>
        </p:nvGraphicFramePr>
        <p:xfrm>
          <a:off x="9342135" y="4138830"/>
          <a:ext cx="2568280" cy="1552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4"/>
          <p:cNvGraphicFramePr>
            <a:graphicFrameLocks noGrp="1"/>
          </p:cNvGraphicFramePr>
          <p:nvPr>
            <p:ph idx="1"/>
            <p:extLst/>
          </p:nvPr>
        </p:nvGraphicFramePr>
        <p:xfrm>
          <a:off x="614363" y="3573194"/>
          <a:ext cx="10344369" cy="23704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685800" y="1662168"/>
            <a:ext cx="10272932" cy="133425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400" i="1" dirty="0">
                <a:solidFill>
                  <a:prstClr val="white"/>
                </a:solidFill>
                <a:latin typeface="Segoe UI Light" panose="020B0502040204020203" pitchFamily="34" charset="0"/>
              </a:rPr>
              <a:t>“Standard Space management to manage heterogeneous networks containing different types of </a:t>
            </a:r>
            <a:r>
              <a:rPr lang="en-US" sz="2400" i="1" u="sng" dirty="0">
                <a:solidFill>
                  <a:prstClr val="white"/>
                </a:solidFill>
                <a:latin typeface="Segoe UI Light" panose="020B0502040204020203" pitchFamily="34" charset="0"/>
              </a:rPr>
              <a:t>Servers</a:t>
            </a:r>
            <a:r>
              <a:rPr lang="en-US" sz="2400" i="1" dirty="0">
                <a:solidFill>
                  <a:prstClr val="white"/>
                </a:solidFill>
                <a:latin typeface="Segoe UI Light" panose="020B0502040204020203" pitchFamily="34" charset="0"/>
              </a:rPr>
              <a:t> connected with </a:t>
            </a:r>
            <a:r>
              <a:rPr lang="en-US" sz="2400" i="1" u="sng" dirty="0">
                <a:solidFill>
                  <a:prstClr val="white"/>
                </a:solidFill>
                <a:latin typeface="Segoe UI Light" panose="020B0502040204020203" pitchFamily="34" charset="0"/>
              </a:rPr>
              <a:t>Clients</a:t>
            </a:r>
            <a:r>
              <a:rPr lang="en-US" sz="2400" i="1" dirty="0">
                <a:solidFill>
                  <a:prstClr val="white"/>
                </a:solidFill>
                <a:latin typeface="Segoe UI Light" panose="020B0502040204020203" pitchFamily="34" charset="0"/>
              </a:rPr>
              <a:t> of different </a:t>
            </a:r>
            <a:r>
              <a:rPr lang="en-US" sz="2400" i="1" u="sng" dirty="0">
                <a:solidFill>
                  <a:prstClr val="white"/>
                </a:solidFill>
                <a:latin typeface="Segoe UI Light" panose="020B0502040204020203" pitchFamily="34" charset="0"/>
              </a:rPr>
              <a:t>form factors</a:t>
            </a:r>
            <a:r>
              <a:rPr lang="en-US" sz="2400" i="1" dirty="0">
                <a:solidFill>
                  <a:prstClr val="white"/>
                </a:solidFill>
                <a:latin typeface="Segoe UI Light" panose="020B0502040204020203" pitchFamily="34" charset="0"/>
              </a:rPr>
              <a:t>.”</a:t>
            </a:r>
            <a:endParaRPr lang="en-IN" sz="2400" i="1" dirty="0">
              <a:solidFill>
                <a:prstClr val="white"/>
              </a:solidFill>
            </a:endParaRPr>
          </a:p>
        </p:txBody>
      </p:sp>
    </p:spTree>
    <p:extLst>
      <p:ext uri="{BB962C8B-B14F-4D97-AF65-F5344CB8AC3E}">
        <p14:creationId xmlns:p14="http://schemas.microsoft.com/office/powerpoint/2010/main" val="37283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725"/>
            <a:ext cx="10515600" cy="1325563"/>
          </a:xfrm>
        </p:spPr>
        <p:txBody>
          <a:bodyPr/>
          <a:lstStyle/>
          <a:p>
            <a:r>
              <a:rPr lang="en-US" dirty="0">
                <a:solidFill>
                  <a:srgbClr val="69D8FF"/>
                </a:solidFill>
                <a:latin typeface="Segoe UI Light" panose="020B0502040204020203" pitchFamily="34" charset="0"/>
                <a:cs typeface="Segoe UI Light" panose="020B0502040204020203" pitchFamily="34" charset="0"/>
              </a:rPr>
              <a:t>Why DSC?</a:t>
            </a:r>
            <a:endParaRPr lang="en-US" dirty="0"/>
          </a:p>
        </p:txBody>
      </p:sp>
      <p:graphicFrame>
        <p:nvGraphicFramePr>
          <p:cNvPr id="3" name="Diagram 2"/>
          <p:cNvGraphicFramePr/>
          <p:nvPr>
            <p:extLst/>
          </p:nvPr>
        </p:nvGraphicFramePr>
        <p:xfrm>
          <a:off x="2032000" y="3396345"/>
          <a:ext cx="2703286" cy="2807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nvPr>
        </p:nvGraphicFramePr>
        <p:xfrm>
          <a:off x="3468927" y="1023253"/>
          <a:ext cx="2703286" cy="2807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nvPr>
        </p:nvGraphicFramePr>
        <p:xfrm>
          <a:off x="6506023" y="968824"/>
          <a:ext cx="2703286" cy="28073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 5"/>
          <p:cNvGraphicFramePr/>
          <p:nvPr>
            <p:extLst/>
          </p:nvPr>
        </p:nvGraphicFramePr>
        <p:xfrm>
          <a:off x="4971143" y="3374568"/>
          <a:ext cx="2703286" cy="280730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7" name="Diagram 6"/>
          <p:cNvGraphicFramePr/>
          <p:nvPr>
            <p:extLst/>
          </p:nvPr>
        </p:nvGraphicFramePr>
        <p:xfrm>
          <a:off x="7964712" y="3385452"/>
          <a:ext cx="2703286" cy="280730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cxnSp>
        <p:nvCxnSpPr>
          <p:cNvPr id="9" name="Straight Connector 8"/>
          <p:cNvCxnSpPr/>
          <p:nvPr/>
        </p:nvCxnSpPr>
        <p:spPr>
          <a:xfrm flipV="1">
            <a:off x="283029" y="3690259"/>
            <a:ext cx="11168742" cy="1088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301" y="3193366"/>
            <a:ext cx="2124221" cy="461665"/>
          </a:xfrm>
          <a:prstGeom prst="rect">
            <a:avLst/>
          </a:prstGeom>
          <a:noFill/>
        </p:spPr>
        <p:txBody>
          <a:bodyPr wrap="square" rtlCol="0">
            <a:spAutoFit/>
          </a:bodyPr>
          <a:lstStyle/>
          <a:p>
            <a:r>
              <a:rPr lang="en-US" sz="2400" b="1" dirty="0">
                <a:solidFill>
                  <a:srgbClr val="70AD47">
                    <a:lumMod val="50000"/>
                  </a:srgbClr>
                </a:solidFill>
                <a:latin typeface="Segoe UI Light" panose="020B0502040204020203" pitchFamily="34" charset="0"/>
                <a:cs typeface="Segoe UI Light" panose="020B0502040204020203" pitchFamily="34" charset="0"/>
              </a:rPr>
              <a:t>Requirement</a:t>
            </a:r>
          </a:p>
        </p:txBody>
      </p:sp>
      <p:sp>
        <p:nvSpPr>
          <p:cNvPr id="12" name="TextBox 11"/>
          <p:cNvSpPr txBox="1"/>
          <p:nvPr/>
        </p:nvSpPr>
        <p:spPr>
          <a:xfrm>
            <a:off x="478300" y="3701145"/>
            <a:ext cx="2124221" cy="461665"/>
          </a:xfrm>
          <a:prstGeom prst="rect">
            <a:avLst/>
          </a:prstGeom>
          <a:noFill/>
        </p:spPr>
        <p:txBody>
          <a:bodyPr wrap="square" rtlCol="0">
            <a:spAutoFit/>
          </a:bodyPr>
          <a:lstStyle/>
          <a:p>
            <a:r>
              <a:rPr lang="en-US" sz="2400" b="1" dirty="0">
                <a:solidFill>
                  <a:srgbClr val="7030A0"/>
                </a:solidFill>
                <a:latin typeface="Segoe UI Light" panose="020B0502040204020203" pitchFamily="34" charset="0"/>
                <a:cs typeface="Segoe UI Light" panose="020B0502040204020203" pitchFamily="34" charset="0"/>
              </a:rPr>
              <a:t>Need</a:t>
            </a:r>
          </a:p>
        </p:txBody>
      </p:sp>
    </p:spTree>
    <p:extLst>
      <p:ext uri="{BB962C8B-B14F-4D97-AF65-F5344CB8AC3E}">
        <p14:creationId xmlns:p14="http://schemas.microsoft.com/office/powerpoint/2010/main" val="155879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Graphic spid="6" grpId="0">
        <p:bldAsOne/>
      </p:bldGraphic>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D8FF"/>
                </a:solidFill>
                <a:latin typeface="Segoe UI Light" panose="020B0502040204020203" pitchFamily="34" charset="0"/>
                <a:cs typeface="Segoe UI Light" panose="020B0502040204020203" pitchFamily="34" charset="0"/>
              </a:rPr>
              <a:t>What is “Make it so”?</a:t>
            </a:r>
            <a:endParaRPr lang="en-US"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p:txBody>
          <a:bodyPr>
            <a:normAutofit/>
          </a:bodyPr>
          <a:lstStyle/>
          <a:p>
            <a:pPr fontAlgn="base"/>
            <a:r>
              <a:rPr lang="en-US" dirty="0">
                <a:latin typeface="Segoe UI Light" panose="020B0502040204020203" pitchFamily="34" charset="0"/>
              </a:rPr>
              <a:t>With DSC we just define in configuration –</a:t>
            </a:r>
          </a:p>
          <a:p>
            <a:pPr marL="0" indent="0" fontAlgn="base">
              <a:buNone/>
            </a:pPr>
            <a:r>
              <a:rPr lang="en-US" i="1" dirty="0">
                <a:solidFill>
                  <a:srgbClr val="7030A0"/>
                </a:solidFill>
                <a:latin typeface="Segoe UI Light" panose="020B0502040204020203" pitchFamily="34" charset="0"/>
              </a:rPr>
              <a:t>      “Hey, you are a web browser, this is what you should look like. </a:t>
            </a:r>
          </a:p>
          <a:p>
            <a:pPr marL="0" indent="0" fontAlgn="base">
              <a:buNone/>
            </a:pPr>
            <a:r>
              <a:rPr lang="en-US" i="1" dirty="0">
                <a:solidFill>
                  <a:srgbClr val="7030A0"/>
                </a:solidFill>
                <a:latin typeface="Segoe UI Light" panose="020B0502040204020203" pitchFamily="34" charset="0"/>
              </a:rPr>
              <a:t>	Get to it, stay that way.”</a:t>
            </a:r>
          </a:p>
          <a:p>
            <a:pPr marL="0" indent="0" fontAlgn="base">
              <a:buNone/>
            </a:pPr>
            <a:endParaRPr lang="en-US" dirty="0">
              <a:latin typeface="Segoe UI Light" panose="020B0502040204020203" pitchFamily="34" charset="0"/>
            </a:endParaRPr>
          </a:p>
          <a:p>
            <a:pPr fontAlgn="base"/>
            <a:r>
              <a:rPr lang="en-US" dirty="0">
                <a:latin typeface="Segoe UI Light" panose="020B0502040204020203" pitchFamily="34" charset="0"/>
              </a:rPr>
              <a:t>Logic of making configuration in that way lies with ‘Local Configuration Manager’ on Client Machines.</a:t>
            </a:r>
          </a:p>
          <a:p>
            <a:pPr lvl="1" fontAlgn="base"/>
            <a:r>
              <a:rPr lang="en-US" dirty="0">
                <a:latin typeface="Segoe UI Light" panose="020B0502040204020203" pitchFamily="34" charset="0"/>
              </a:rPr>
              <a:t>Making logic on client side enable us to control device specific behavior implementation</a:t>
            </a:r>
          </a:p>
          <a:p>
            <a:pPr marL="0" indent="0" fontAlgn="base">
              <a:buNone/>
            </a:pPr>
            <a:endParaRPr lang="en-US" dirty="0">
              <a:latin typeface="Segoe UI Light" panose="020B0502040204020203" pitchFamily="34" charset="0"/>
            </a:endParaRPr>
          </a:p>
        </p:txBody>
      </p:sp>
    </p:spTree>
    <p:extLst>
      <p:ext uri="{BB962C8B-B14F-4D97-AF65-F5344CB8AC3E}">
        <p14:creationId xmlns:p14="http://schemas.microsoft.com/office/powerpoint/2010/main" val="14806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725"/>
            <a:ext cx="10515600" cy="1325563"/>
          </a:xfrm>
        </p:spPr>
        <p:txBody>
          <a:bodyPr/>
          <a:lstStyle/>
          <a:p>
            <a:r>
              <a:rPr lang="en-US" dirty="0">
                <a:solidFill>
                  <a:srgbClr val="69D8FF"/>
                </a:solidFill>
                <a:latin typeface="Segoe UI Light" panose="020B0502040204020203" pitchFamily="34" charset="0"/>
                <a:cs typeface="Segoe UI Light" panose="020B0502040204020203" pitchFamily="34" charset="0"/>
              </a:rPr>
              <a:t>How DSC help?</a:t>
            </a:r>
            <a:endParaRPr lang="en-US" dirty="0"/>
          </a:p>
        </p:txBody>
      </p:sp>
      <p:graphicFrame>
        <p:nvGraphicFramePr>
          <p:cNvPr id="5" name="Diagram 4"/>
          <p:cNvGraphicFramePr/>
          <p:nvPr>
            <p:extLst/>
          </p:nvPr>
        </p:nvGraphicFramePr>
        <p:xfrm>
          <a:off x="685800" y="1634066"/>
          <a:ext cx="10883900" cy="4665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p:cNvGraphicFramePr>
            <a:graphicFrameLocks noGrp="1"/>
          </p:cNvGraphicFramePr>
          <p:nvPr>
            <p:ph idx="1"/>
            <p:extLst/>
          </p:nvPr>
        </p:nvGraphicFramePr>
        <p:xfrm>
          <a:off x="827315" y="3004451"/>
          <a:ext cx="3069771" cy="2802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0134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725"/>
            <a:ext cx="10515600" cy="1325563"/>
          </a:xfrm>
        </p:spPr>
        <p:txBody>
          <a:bodyPr/>
          <a:lstStyle/>
          <a:p>
            <a:r>
              <a:rPr lang="en-US" dirty="0">
                <a:solidFill>
                  <a:srgbClr val="69D8FF"/>
                </a:solidFill>
                <a:latin typeface="Segoe UI Light" panose="020B0502040204020203" pitchFamily="34" charset="0"/>
                <a:cs typeface="Segoe UI Light" panose="020B0502040204020203" pitchFamily="34" charset="0"/>
              </a:rPr>
              <a:t>How DSC help?</a:t>
            </a:r>
            <a:endParaRPr lang="en-US" dirty="0"/>
          </a:p>
        </p:txBody>
      </p:sp>
      <p:graphicFrame>
        <p:nvGraphicFramePr>
          <p:cNvPr id="5" name="Diagram 4"/>
          <p:cNvGraphicFramePr/>
          <p:nvPr>
            <p:extLst/>
          </p:nvPr>
        </p:nvGraphicFramePr>
        <p:xfrm>
          <a:off x="685800" y="1634066"/>
          <a:ext cx="10883900" cy="4665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a:stretch>
            <a:fillRect/>
          </a:stretch>
        </p:blipFill>
        <p:spPr>
          <a:xfrm>
            <a:off x="4705350" y="2913968"/>
            <a:ext cx="2787650" cy="2976686"/>
          </a:xfrm>
          <a:prstGeom prst="rect">
            <a:avLst/>
          </a:prstGeom>
        </p:spPr>
      </p:pic>
      <p:graphicFrame>
        <p:nvGraphicFramePr>
          <p:cNvPr id="6" name="Content Placeholder 3"/>
          <p:cNvGraphicFramePr>
            <a:graphicFrameLocks noGrp="1"/>
          </p:cNvGraphicFramePr>
          <p:nvPr>
            <p:ph idx="1"/>
            <p:extLst/>
          </p:nvPr>
        </p:nvGraphicFramePr>
        <p:xfrm>
          <a:off x="827315" y="3004451"/>
          <a:ext cx="3069771" cy="28023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480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725"/>
            <a:ext cx="10515600" cy="1325563"/>
          </a:xfrm>
        </p:spPr>
        <p:txBody>
          <a:bodyPr/>
          <a:lstStyle/>
          <a:p>
            <a:r>
              <a:rPr lang="en-US" dirty="0">
                <a:solidFill>
                  <a:srgbClr val="69D8FF"/>
                </a:solidFill>
                <a:latin typeface="Segoe UI Light" panose="020B0502040204020203" pitchFamily="34" charset="0"/>
                <a:cs typeface="Segoe UI Light" panose="020B0502040204020203" pitchFamily="34" charset="0"/>
              </a:rPr>
              <a:t>How DSC help?</a:t>
            </a:r>
            <a:endParaRPr lang="en-US" dirty="0"/>
          </a:p>
        </p:txBody>
      </p:sp>
      <p:graphicFrame>
        <p:nvGraphicFramePr>
          <p:cNvPr id="5" name="Diagram 4"/>
          <p:cNvGraphicFramePr/>
          <p:nvPr>
            <p:extLst/>
          </p:nvPr>
        </p:nvGraphicFramePr>
        <p:xfrm>
          <a:off x="685800" y="1634066"/>
          <a:ext cx="10883900" cy="4665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a:stretch>
            <a:fillRect/>
          </a:stretch>
        </p:blipFill>
        <p:spPr>
          <a:xfrm>
            <a:off x="4705350" y="2913968"/>
            <a:ext cx="2787650" cy="2976686"/>
          </a:xfrm>
          <a:prstGeom prst="rect">
            <a:avLst/>
          </a:prstGeom>
        </p:spPr>
      </p:pic>
      <p:graphicFrame>
        <p:nvGraphicFramePr>
          <p:cNvPr id="6" name="Content Placeholder 3"/>
          <p:cNvGraphicFramePr>
            <a:graphicFrameLocks noGrp="1"/>
          </p:cNvGraphicFramePr>
          <p:nvPr>
            <p:ph idx="1"/>
            <p:extLst/>
          </p:nvPr>
        </p:nvGraphicFramePr>
        <p:xfrm>
          <a:off x="827315" y="3004451"/>
          <a:ext cx="3069771" cy="28023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http://ts1.mm.bing.net/th?id=H.4577461423247376&amp;w=216&amp;h=188&amp;c=7&amp;rs=1&amp;pid=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74090" y="2848653"/>
            <a:ext cx="1127722" cy="11603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nvPr>
        </p:nvGraphicFramePr>
        <p:xfrm>
          <a:off x="8225971" y="3483250"/>
          <a:ext cx="2986314" cy="262224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71412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D8FF"/>
                </a:solidFill>
                <a:latin typeface="Segoe UI Light" panose="020B0502040204020203" pitchFamily="34" charset="0"/>
                <a:cs typeface="Segoe UI Light" panose="020B0502040204020203" pitchFamily="34" charset="0"/>
              </a:rPr>
              <a:t>Where DSC can be used?</a:t>
            </a:r>
            <a:endParaRPr lang="en-US"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p:txBody>
          <a:bodyPr>
            <a:normAutofit/>
          </a:bodyPr>
          <a:lstStyle/>
          <a:p>
            <a:pPr marL="0" indent="0" fontAlgn="base">
              <a:buNone/>
            </a:pPr>
            <a:endParaRPr lang="en-US" dirty="0"/>
          </a:p>
        </p:txBody>
      </p:sp>
      <p:graphicFrame>
        <p:nvGraphicFramePr>
          <p:cNvPr id="12" name="Diagram 11"/>
          <p:cNvGraphicFramePr/>
          <p:nvPr>
            <p:extLst/>
          </p:nvPr>
        </p:nvGraphicFramePr>
        <p:xfrm>
          <a:off x="1001485" y="1447800"/>
          <a:ext cx="9993086" cy="5008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437539" y="1594792"/>
            <a:ext cx="4467225" cy="368617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prstClr val="white"/>
                </a:solidFill>
              </a:rPr>
              <a:t>Already Supported in GP</a:t>
            </a:r>
          </a:p>
        </p:txBody>
      </p:sp>
    </p:spTree>
    <p:extLst>
      <p:ext uri="{BB962C8B-B14F-4D97-AF65-F5344CB8AC3E}">
        <p14:creationId xmlns:p14="http://schemas.microsoft.com/office/powerpoint/2010/main" val="85937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D8FF"/>
                </a:solidFill>
                <a:latin typeface="Segoe UI Light" panose="020B0502040204020203" pitchFamily="34" charset="0"/>
                <a:cs typeface="Segoe UI Light" panose="020B0502040204020203" pitchFamily="34" charset="0"/>
              </a:rPr>
              <a:t>How DSC works?</a:t>
            </a:r>
            <a:endParaRPr lang="en-US"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a:xfrm>
            <a:off x="838200" y="1381125"/>
            <a:ext cx="10515600" cy="4351338"/>
          </a:xfrm>
        </p:spPr>
        <p:txBody>
          <a:bodyPr>
            <a:normAutofit/>
          </a:bodyPr>
          <a:lstStyle/>
          <a:p>
            <a:pPr marL="0" lvl="0" indent="0">
              <a:buNone/>
            </a:pPr>
            <a:r>
              <a:rPr lang="en-US" u="sng" dirty="0">
                <a:latin typeface="Segoe UI Light" panose="020B0502040204020203" pitchFamily="34" charset="0"/>
                <a:cs typeface="Segoe UI Light" panose="020B0502040204020203" pitchFamily="34" charset="0"/>
              </a:rPr>
              <a:t>3 Phase Model</a:t>
            </a:r>
          </a:p>
          <a:p>
            <a:pPr marL="0" lvl="0" indent="0">
              <a:buNone/>
            </a:pPr>
            <a:endParaRPr lang="en-US" dirty="0">
              <a:latin typeface="Segoe UI Light" panose="020B0502040204020203" pitchFamily="34" charset="0"/>
              <a:cs typeface="Segoe UI Light" panose="020B0502040204020203" pitchFamily="34" charset="0"/>
            </a:endParaRPr>
          </a:p>
        </p:txBody>
      </p:sp>
      <p:graphicFrame>
        <p:nvGraphicFramePr>
          <p:cNvPr id="4" name="Diagram 3"/>
          <p:cNvGraphicFramePr/>
          <p:nvPr>
            <p:extLst/>
          </p:nvPr>
        </p:nvGraphicFramePr>
        <p:xfrm>
          <a:off x="2015958" y="108863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22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1250">
                      <a:schemeClr val="tx2"/>
                    </a:gs>
                    <a:gs pos="100000">
                      <a:schemeClr val="tx2"/>
                    </a:gs>
                  </a:gsLst>
                  <a:lin ang="5400000" scaled="0"/>
                </a:gradFill>
              </a:rPr>
              <a:t>DevOps Benefits </a:t>
            </a:r>
          </a:p>
        </p:txBody>
      </p:sp>
      <p:sp>
        <p:nvSpPr>
          <p:cNvPr id="3" name="TextBox 2"/>
          <p:cNvSpPr txBox="1"/>
          <p:nvPr/>
        </p:nvSpPr>
        <p:spPr>
          <a:xfrm>
            <a:off x="141180" y="6225950"/>
            <a:ext cx="2084375" cy="425393"/>
          </a:xfrm>
          <a:prstGeom prst="rect">
            <a:avLst/>
          </a:prstGeom>
          <a:noFill/>
        </p:spPr>
        <p:txBody>
          <a:bodyPr wrap="none" lIns="179259" tIns="143407" rIns="179259" bIns="143407" rtlCol="0">
            <a:spAutoFit/>
          </a:bodyPr>
          <a:lstStyle/>
          <a:p>
            <a:pPr defTabSz="914192">
              <a:lnSpc>
                <a:spcPct val="90000"/>
              </a:lnSpc>
              <a:spcAft>
                <a:spcPts val="588"/>
              </a:spcAft>
            </a:pPr>
            <a:r>
              <a:rPr lang="en-US" sz="980" i="1" dirty="0">
                <a:gradFill>
                  <a:gsLst>
                    <a:gs pos="2917">
                      <a:schemeClr val="tx1"/>
                    </a:gs>
                    <a:gs pos="30000">
                      <a:schemeClr val="tx1"/>
                    </a:gs>
                  </a:gsLst>
                  <a:lin ang="5400000" scaled="0"/>
                </a:gradFill>
                <a:latin typeface="Segoe UI"/>
              </a:rPr>
              <a:t>Source: </a:t>
            </a:r>
            <a:r>
              <a:rPr lang="en-US" sz="980" i="1" dirty="0">
                <a:gradFill>
                  <a:gsLst>
                    <a:gs pos="2917">
                      <a:schemeClr val="tx1"/>
                    </a:gs>
                    <a:gs pos="30000">
                      <a:schemeClr val="tx1"/>
                    </a:gs>
                  </a:gsLst>
                  <a:lin ang="5400000" scaled="0"/>
                </a:gradFill>
                <a:latin typeface="Segoe UI"/>
                <a:hlinkClick r:id="rId3"/>
              </a:rPr>
              <a:t>https://puppetlabs.com/</a:t>
            </a:r>
            <a:endParaRPr lang="en-US" sz="980" i="1" dirty="0">
              <a:gradFill>
                <a:gsLst>
                  <a:gs pos="2917">
                    <a:schemeClr val="tx1"/>
                  </a:gs>
                  <a:gs pos="30000">
                    <a:schemeClr val="tx1"/>
                  </a:gs>
                </a:gsLst>
                <a:lin ang="5400000" scaled="0"/>
              </a:gradFill>
              <a:latin typeface="Segoe UI"/>
            </a:endParaRPr>
          </a:p>
        </p:txBody>
      </p:sp>
      <p:sp>
        <p:nvSpPr>
          <p:cNvPr id="24" name="Oval 23"/>
          <p:cNvSpPr/>
          <p:nvPr/>
        </p:nvSpPr>
        <p:spPr bwMode="auto">
          <a:xfrm>
            <a:off x="3436296" y="1663808"/>
            <a:ext cx="4503467" cy="4503467"/>
          </a:xfrm>
          <a:prstGeom prst="ellipse">
            <a:avLst/>
          </a:prstGeom>
          <a:noFill/>
          <a:ln w="571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a:blip r:embed="rId4"/>
          <a:stretch>
            <a:fillRect/>
          </a:stretch>
        </p:blipFill>
        <p:spPr>
          <a:xfrm>
            <a:off x="3657966" y="1885478"/>
            <a:ext cx="4060127" cy="4060127"/>
          </a:xfrm>
          <a:prstGeom prst="flowChartConnector">
            <a:avLst/>
          </a:prstGeom>
        </p:spPr>
      </p:pic>
      <p:sp>
        <p:nvSpPr>
          <p:cNvPr id="28" name="Oval 27"/>
          <p:cNvSpPr/>
          <p:nvPr/>
        </p:nvSpPr>
        <p:spPr bwMode="auto">
          <a:xfrm>
            <a:off x="7338568" y="2410784"/>
            <a:ext cx="298808" cy="29880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Oval 28"/>
          <p:cNvSpPr/>
          <p:nvPr/>
        </p:nvSpPr>
        <p:spPr bwMode="auto">
          <a:xfrm>
            <a:off x="4131677" y="1962037"/>
            <a:ext cx="298808" cy="29880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Oval 29"/>
          <p:cNvSpPr/>
          <p:nvPr/>
        </p:nvSpPr>
        <p:spPr bwMode="auto">
          <a:xfrm>
            <a:off x="7679524" y="4446734"/>
            <a:ext cx="298808" cy="29880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Oval 30"/>
          <p:cNvSpPr/>
          <p:nvPr/>
        </p:nvSpPr>
        <p:spPr bwMode="auto">
          <a:xfrm>
            <a:off x="3469992" y="4696023"/>
            <a:ext cx="298808" cy="29880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a:xfrm>
            <a:off x="7817403" y="2213203"/>
            <a:ext cx="3012983" cy="693970"/>
          </a:xfrm>
          <a:prstGeom prst="rect">
            <a:avLst/>
          </a:prstGeom>
        </p:spPr>
        <p:txBody>
          <a:bodyPr wrap="square">
            <a:spAutoFit/>
          </a:bodyPr>
          <a:lstStyle/>
          <a:p>
            <a:pPr defTabSz="913927" fontAlgn="base">
              <a:spcBef>
                <a:spcPct val="0"/>
              </a:spcBef>
              <a:spcAft>
                <a:spcPct val="0"/>
              </a:spcAft>
            </a:pPr>
            <a:r>
              <a:rPr lang="en-US" sz="1961" dirty="0">
                <a:gradFill>
                  <a:gsLst>
                    <a:gs pos="0">
                      <a:srgbClr val="008272"/>
                    </a:gs>
                    <a:gs pos="100000">
                      <a:srgbClr val="008272"/>
                    </a:gs>
                  </a:gsLst>
                  <a:lin ang="5400000" scaled="0"/>
                </a:gradFill>
                <a:latin typeface="Segoe UI Light"/>
                <a:ea typeface="Segoe UI" pitchFamily="34" charset="0"/>
                <a:cs typeface="Segoe UI" pitchFamily="34" charset="0"/>
              </a:rPr>
              <a:t>200x more frequent deployments</a:t>
            </a:r>
          </a:p>
        </p:txBody>
      </p:sp>
      <p:sp>
        <p:nvSpPr>
          <p:cNvPr id="33" name="Rectangle 32"/>
          <p:cNvSpPr/>
          <p:nvPr/>
        </p:nvSpPr>
        <p:spPr>
          <a:xfrm>
            <a:off x="7978333" y="2937016"/>
            <a:ext cx="2341052" cy="633625"/>
          </a:xfrm>
          <a:prstGeom prst="rect">
            <a:avLst/>
          </a:prstGeom>
        </p:spPr>
        <p:txBody>
          <a:bodyPr wrap="square">
            <a:spAutoFit/>
          </a:bodyPr>
          <a:lstStyle/>
          <a:p>
            <a:pPr defTabSz="913927" fontAlgn="base">
              <a:spcBef>
                <a:spcPts val="588"/>
              </a:spcBef>
              <a:spcAft>
                <a:spcPct val="0"/>
              </a:spcAft>
            </a:pPr>
            <a:r>
              <a:rPr lang="en-US" sz="1176" spc="-49" dirty="0">
                <a:gradFill>
                  <a:gsLst>
                    <a:gs pos="0">
                      <a:srgbClr val="76736D"/>
                    </a:gs>
                    <a:gs pos="100000">
                      <a:srgbClr val="76736D"/>
                    </a:gs>
                  </a:gsLst>
                  <a:lin ang="5400000" scaled="0"/>
                </a:gradFill>
                <a:ea typeface="Segoe UI" pitchFamily="34" charset="0"/>
                <a:cs typeface="Segoe UI" pitchFamily="34" charset="0"/>
              </a:rPr>
              <a:t>and with </a:t>
            </a:r>
            <a:r>
              <a:rPr lang="en-US" sz="1176" b="1" spc="-49" dirty="0">
                <a:gradFill>
                  <a:gsLst>
                    <a:gs pos="0">
                      <a:srgbClr val="76736D"/>
                    </a:gs>
                    <a:gs pos="100000">
                      <a:srgbClr val="76736D"/>
                    </a:gs>
                  </a:gsLst>
                  <a:lin ang="5400000" scaled="0"/>
                </a:gradFill>
                <a:ea typeface="Segoe UI" pitchFamily="34" charset="0"/>
                <a:cs typeface="Segoe UI" pitchFamily="34" charset="0"/>
              </a:rPr>
              <a:t>2,555x</a:t>
            </a:r>
            <a:br>
              <a:rPr lang="en-US" sz="1176" b="1" spc="-49" dirty="0">
                <a:gradFill>
                  <a:gsLst>
                    <a:gs pos="0">
                      <a:srgbClr val="76736D"/>
                    </a:gs>
                    <a:gs pos="100000">
                      <a:srgbClr val="76736D"/>
                    </a:gs>
                  </a:gsLst>
                  <a:lin ang="5400000" scaled="0"/>
                </a:gradFill>
                <a:ea typeface="Segoe UI" pitchFamily="34" charset="0"/>
                <a:cs typeface="Segoe UI" pitchFamily="34" charset="0"/>
              </a:rPr>
            </a:br>
            <a:r>
              <a:rPr lang="en-US" sz="1176" b="1" spc="-49" dirty="0">
                <a:gradFill>
                  <a:gsLst>
                    <a:gs pos="0">
                      <a:srgbClr val="76736D"/>
                    </a:gs>
                    <a:gs pos="100000">
                      <a:srgbClr val="76736D"/>
                    </a:gs>
                  </a:gsLst>
                  <a:lin ang="5400000" scaled="0"/>
                </a:gradFill>
                <a:ea typeface="Segoe UI" pitchFamily="34" charset="0"/>
                <a:cs typeface="Segoe UI" pitchFamily="34" charset="0"/>
              </a:rPr>
              <a:t>shorter lead time </a:t>
            </a:r>
            <a:r>
              <a:rPr lang="en-US" sz="1176" spc="-49" dirty="0">
                <a:gradFill>
                  <a:gsLst>
                    <a:gs pos="0">
                      <a:srgbClr val="76736D"/>
                    </a:gs>
                    <a:gs pos="100000">
                      <a:srgbClr val="76736D"/>
                    </a:gs>
                  </a:gsLst>
                  <a:lin ang="5400000" scaled="0"/>
                </a:gradFill>
                <a:ea typeface="Segoe UI" pitchFamily="34" charset="0"/>
                <a:cs typeface="Segoe UI" pitchFamily="34" charset="0"/>
              </a:rPr>
              <a:t>as compared to their lower-performing peers</a:t>
            </a:r>
          </a:p>
        </p:txBody>
      </p:sp>
      <p:sp>
        <p:nvSpPr>
          <p:cNvPr id="34" name="Rectangle 33"/>
          <p:cNvSpPr/>
          <p:nvPr/>
        </p:nvSpPr>
        <p:spPr>
          <a:xfrm>
            <a:off x="884458" y="4384929"/>
            <a:ext cx="2474699" cy="995697"/>
          </a:xfrm>
          <a:prstGeom prst="rect">
            <a:avLst/>
          </a:prstGeom>
        </p:spPr>
        <p:txBody>
          <a:bodyPr wrap="square">
            <a:spAutoFit/>
          </a:bodyPr>
          <a:lstStyle/>
          <a:p>
            <a:pPr algn="r" defTabSz="913927" fontAlgn="base">
              <a:spcBef>
                <a:spcPct val="0"/>
              </a:spcBef>
              <a:spcAft>
                <a:spcPct val="0"/>
              </a:spcAft>
            </a:pPr>
            <a:r>
              <a:rPr lang="en-US" sz="1961" dirty="0">
                <a:gradFill>
                  <a:gsLst>
                    <a:gs pos="0">
                      <a:schemeClr val="tx2"/>
                    </a:gs>
                    <a:gs pos="100000">
                      <a:schemeClr val="tx2"/>
                    </a:gs>
                  </a:gsLst>
                  <a:lin ang="5400000" scaled="0"/>
                </a:gradFill>
                <a:latin typeface="+mj-lt"/>
                <a:ea typeface="Segoe UI" pitchFamily="34" charset="0"/>
                <a:cs typeface="Segoe UI" pitchFamily="34" charset="0"/>
              </a:rPr>
              <a:t>DevOps Practices </a:t>
            </a:r>
            <a:br>
              <a:rPr lang="en-US" sz="1961" dirty="0">
                <a:gradFill>
                  <a:gsLst>
                    <a:gs pos="0">
                      <a:schemeClr val="tx2"/>
                    </a:gs>
                    <a:gs pos="100000">
                      <a:schemeClr val="tx2"/>
                    </a:gs>
                  </a:gsLst>
                  <a:lin ang="5400000" scaled="0"/>
                </a:gradFill>
                <a:latin typeface="+mj-lt"/>
                <a:ea typeface="Segoe UI" pitchFamily="34" charset="0"/>
                <a:cs typeface="Segoe UI" pitchFamily="34" charset="0"/>
              </a:rPr>
            </a:br>
            <a:r>
              <a:rPr lang="en-US" sz="1961" dirty="0">
                <a:gradFill>
                  <a:gsLst>
                    <a:gs pos="0">
                      <a:schemeClr val="tx2"/>
                    </a:gs>
                    <a:gs pos="100000">
                      <a:schemeClr val="tx2"/>
                    </a:gs>
                  </a:gsLst>
                  <a:lin ang="5400000" scaled="0"/>
                </a:gradFill>
                <a:latin typeface="+mj-lt"/>
                <a:ea typeface="Segoe UI" pitchFamily="34" charset="0"/>
                <a:cs typeface="Segoe UI" pitchFamily="34" charset="0"/>
              </a:rPr>
              <a:t>improve IT </a:t>
            </a:r>
            <a:br>
              <a:rPr lang="en-US" sz="1961" dirty="0">
                <a:gradFill>
                  <a:gsLst>
                    <a:gs pos="0">
                      <a:schemeClr val="tx2"/>
                    </a:gs>
                    <a:gs pos="100000">
                      <a:schemeClr val="tx2"/>
                    </a:gs>
                  </a:gsLst>
                  <a:lin ang="5400000" scaled="0"/>
                </a:gradFill>
                <a:latin typeface="+mj-lt"/>
                <a:ea typeface="Segoe UI" pitchFamily="34" charset="0"/>
                <a:cs typeface="Segoe UI" pitchFamily="34" charset="0"/>
              </a:rPr>
            </a:br>
            <a:r>
              <a:rPr lang="en-US" sz="1961" dirty="0">
                <a:gradFill>
                  <a:gsLst>
                    <a:gs pos="0">
                      <a:schemeClr val="tx2"/>
                    </a:gs>
                    <a:gs pos="100000">
                      <a:schemeClr val="tx2"/>
                    </a:gs>
                  </a:gsLst>
                  <a:lin ang="5400000" scaled="0"/>
                </a:gradFill>
                <a:latin typeface="+mj-lt"/>
                <a:ea typeface="Segoe UI" pitchFamily="34" charset="0"/>
                <a:cs typeface="Segoe UI" pitchFamily="34" charset="0"/>
              </a:rPr>
              <a:t>performance</a:t>
            </a:r>
          </a:p>
        </p:txBody>
      </p:sp>
      <p:sp>
        <p:nvSpPr>
          <p:cNvPr id="35" name="Rectangle 34"/>
          <p:cNvSpPr/>
          <p:nvPr/>
        </p:nvSpPr>
        <p:spPr>
          <a:xfrm>
            <a:off x="1001690" y="1716813"/>
            <a:ext cx="2767110" cy="693970"/>
          </a:xfrm>
          <a:prstGeom prst="rect">
            <a:avLst/>
          </a:prstGeom>
        </p:spPr>
        <p:txBody>
          <a:bodyPr wrap="square">
            <a:spAutoFit/>
          </a:bodyPr>
          <a:lstStyle/>
          <a:p>
            <a:pPr algn="r" defTabSz="913927" fontAlgn="base">
              <a:spcBef>
                <a:spcPct val="0"/>
              </a:spcBef>
              <a:spcAft>
                <a:spcPct val="0"/>
              </a:spcAft>
            </a:pPr>
            <a:r>
              <a:rPr lang="en-US" sz="1961" dirty="0">
                <a:gradFill>
                  <a:gsLst>
                    <a:gs pos="0">
                      <a:srgbClr val="008272"/>
                    </a:gs>
                    <a:gs pos="100000">
                      <a:srgbClr val="008272"/>
                    </a:gs>
                  </a:gsLst>
                  <a:lin ang="5400000" scaled="0"/>
                </a:gradFill>
                <a:latin typeface="Segoe UI Light"/>
                <a:ea typeface="Segoe UI" pitchFamily="34" charset="0"/>
                <a:cs typeface="Segoe UI" pitchFamily="34" charset="0"/>
              </a:rPr>
              <a:t>Strong IT Performance is </a:t>
            </a:r>
            <a:br>
              <a:rPr lang="en-US" sz="1961" dirty="0">
                <a:gradFill>
                  <a:gsLst>
                    <a:gs pos="0">
                      <a:srgbClr val="008272"/>
                    </a:gs>
                    <a:gs pos="100000">
                      <a:srgbClr val="008272"/>
                    </a:gs>
                  </a:gsLst>
                  <a:lin ang="5400000" scaled="0"/>
                </a:gradFill>
                <a:latin typeface="Segoe UI Light"/>
                <a:ea typeface="Segoe UI" pitchFamily="34" charset="0"/>
                <a:cs typeface="Segoe UI" pitchFamily="34" charset="0"/>
              </a:rPr>
            </a:br>
            <a:r>
              <a:rPr lang="en-US" sz="1961" dirty="0">
                <a:gradFill>
                  <a:gsLst>
                    <a:gs pos="0">
                      <a:srgbClr val="008272"/>
                    </a:gs>
                    <a:gs pos="100000">
                      <a:srgbClr val="008272"/>
                    </a:gs>
                  </a:gsLst>
                  <a:lin ang="5400000" scaled="0"/>
                </a:gradFill>
                <a:latin typeface="Segoe UI Light"/>
                <a:ea typeface="Segoe UI" pitchFamily="34" charset="0"/>
                <a:cs typeface="Segoe UI" pitchFamily="34" charset="0"/>
              </a:rPr>
              <a:t>a competitive advantage</a:t>
            </a:r>
          </a:p>
        </p:txBody>
      </p:sp>
      <p:sp>
        <p:nvSpPr>
          <p:cNvPr id="36" name="Rectangle 35"/>
          <p:cNvSpPr/>
          <p:nvPr/>
        </p:nvSpPr>
        <p:spPr>
          <a:xfrm>
            <a:off x="1220120" y="2357325"/>
            <a:ext cx="2308121" cy="814661"/>
          </a:xfrm>
          <a:prstGeom prst="rect">
            <a:avLst/>
          </a:prstGeom>
        </p:spPr>
        <p:txBody>
          <a:bodyPr wrap="square">
            <a:spAutoFit/>
          </a:bodyPr>
          <a:lstStyle/>
          <a:p>
            <a:pPr algn="r" defTabSz="913927" fontAlgn="base">
              <a:spcBef>
                <a:spcPts val="588"/>
              </a:spcBef>
              <a:spcAft>
                <a:spcPct val="0"/>
              </a:spcAft>
            </a:pPr>
            <a:r>
              <a:rPr lang="en-US" sz="1176" spc="-49" dirty="0">
                <a:gradFill>
                  <a:gsLst>
                    <a:gs pos="0">
                      <a:srgbClr val="76736D"/>
                    </a:gs>
                    <a:gs pos="100000">
                      <a:srgbClr val="76736D"/>
                    </a:gs>
                  </a:gsLst>
                  <a:lin ang="5400000" scaled="0"/>
                </a:gradFill>
                <a:ea typeface="Segoe UI" pitchFamily="34" charset="0"/>
                <a:cs typeface="Segoe UI" pitchFamily="34" charset="0"/>
              </a:rPr>
              <a:t>Firms with high-performing </a:t>
            </a:r>
            <a:br>
              <a:rPr lang="en-US" sz="1176" spc="-49" dirty="0">
                <a:gradFill>
                  <a:gsLst>
                    <a:gs pos="0">
                      <a:srgbClr val="76736D"/>
                    </a:gs>
                    <a:gs pos="100000">
                      <a:srgbClr val="76736D"/>
                    </a:gs>
                  </a:gsLst>
                  <a:lin ang="5400000" scaled="0"/>
                </a:gradFill>
                <a:ea typeface="Segoe UI" pitchFamily="34" charset="0"/>
                <a:cs typeface="Segoe UI" pitchFamily="34" charset="0"/>
              </a:rPr>
            </a:br>
            <a:r>
              <a:rPr lang="en-US" sz="1176" spc="-49" dirty="0">
                <a:gradFill>
                  <a:gsLst>
                    <a:gs pos="0">
                      <a:srgbClr val="76736D"/>
                    </a:gs>
                    <a:gs pos="100000">
                      <a:srgbClr val="76736D"/>
                    </a:gs>
                  </a:gsLst>
                  <a:lin ang="5400000" scaled="0"/>
                </a:gradFill>
                <a:ea typeface="Segoe UI" pitchFamily="34" charset="0"/>
                <a:cs typeface="Segoe UI" pitchFamily="34" charset="0"/>
              </a:rPr>
              <a:t>IT organizations were 2x as likely </a:t>
            </a:r>
            <a:br>
              <a:rPr lang="en-US" sz="1176" spc="-49" dirty="0">
                <a:gradFill>
                  <a:gsLst>
                    <a:gs pos="0">
                      <a:srgbClr val="76736D"/>
                    </a:gs>
                    <a:gs pos="100000">
                      <a:srgbClr val="76736D"/>
                    </a:gs>
                  </a:gsLst>
                  <a:lin ang="5400000" scaled="0"/>
                </a:gradFill>
                <a:ea typeface="Segoe UI" pitchFamily="34" charset="0"/>
                <a:cs typeface="Segoe UI" pitchFamily="34" charset="0"/>
              </a:rPr>
            </a:br>
            <a:r>
              <a:rPr lang="en-US" sz="1176" spc="-49" dirty="0">
                <a:gradFill>
                  <a:gsLst>
                    <a:gs pos="0">
                      <a:srgbClr val="76736D"/>
                    </a:gs>
                    <a:gs pos="100000">
                      <a:srgbClr val="76736D"/>
                    </a:gs>
                  </a:gsLst>
                  <a:lin ang="5400000" scaled="0"/>
                </a:gradFill>
                <a:ea typeface="Segoe UI" pitchFamily="34" charset="0"/>
                <a:cs typeface="Segoe UI" pitchFamily="34" charset="0"/>
              </a:rPr>
              <a:t>to exceed their profitability, market share, and productivity goals</a:t>
            </a:r>
          </a:p>
        </p:txBody>
      </p:sp>
      <p:sp>
        <p:nvSpPr>
          <p:cNvPr id="37" name="Rectangle 36"/>
          <p:cNvSpPr/>
          <p:nvPr/>
        </p:nvSpPr>
        <p:spPr>
          <a:xfrm>
            <a:off x="8125920" y="4188808"/>
            <a:ext cx="2193464" cy="693970"/>
          </a:xfrm>
          <a:prstGeom prst="rect">
            <a:avLst/>
          </a:prstGeom>
        </p:spPr>
        <p:txBody>
          <a:bodyPr wrap="square">
            <a:spAutoFit/>
          </a:bodyPr>
          <a:lstStyle/>
          <a:p>
            <a:pPr defTabSz="913927" fontAlgn="base">
              <a:spcBef>
                <a:spcPct val="0"/>
              </a:spcBef>
              <a:spcAft>
                <a:spcPct val="0"/>
              </a:spcAft>
            </a:pPr>
            <a:r>
              <a:rPr lang="en-US" sz="1961" dirty="0">
                <a:gradFill>
                  <a:gsLst>
                    <a:gs pos="0">
                      <a:schemeClr val="tx2"/>
                    </a:gs>
                    <a:gs pos="100000">
                      <a:schemeClr val="tx2"/>
                    </a:gs>
                  </a:gsLst>
                  <a:lin ang="5400000" scaled="0"/>
                </a:gradFill>
                <a:latin typeface="+mj-lt"/>
                <a:ea typeface="Segoe UI" pitchFamily="34" charset="0"/>
                <a:cs typeface="Segoe UI" pitchFamily="34" charset="0"/>
              </a:rPr>
              <a:t>Recover 24x faster from failures</a:t>
            </a:r>
          </a:p>
        </p:txBody>
      </p:sp>
      <p:sp>
        <p:nvSpPr>
          <p:cNvPr id="38" name="Rectangle 37"/>
          <p:cNvSpPr/>
          <p:nvPr/>
        </p:nvSpPr>
        <p:spPr>
          <a:xfrm>
            <a:off x="8125920" y="4882778"/>
            <a:ext cx="2029573" cy="633625"/>
          </a:xfrm>
          <a:prstGeom prst="rect">
            <a:avLst/>
          </a:prstGeom>
        </p:spPr>
        <p:txBody>
          <a:bodyPr wrap="square">
            <a:spAutoFit/>
          </a:bodyPr>
          <a:lstStyle/>
          <a:p>
            <a:pPr defTabSz="913927" fontAlgn="base">
              <a:spcBef>
                <a:spcPts val="588"/>
              </a:spcBef>
              <a:spcAft>
                <a:spcPct val="0"/>
              </a:spcAft>
            </a:pPr>
            <a:r>
              <a:rPr lang="en-US" sz="1176" spc="-49" dirty="0">
                <a:gradFill>
                  <a:gsLst>
                    <a:gs pos="0">
                      <a:srgbClr val="76736D"/>
                    </a:gs>
                    <a:gs pos="100000">
                      <a:srgbClr val="76736D"/>
                    </a:gs>
                  </a:gsLst>
                  <a:lin ang="5400000" scaled="0"/>
                </a:gradFill>
                <a:ea typeface="Segoe UI" pitchFamily="34" charset="0"/>
                <a:cs typeface="Segoe UI" pitchFamily="34" charset="0"/>
              </a:rPr>
              <a:t>and have a </a:t>
            </a:r>
            <a:r>
              <a:rPr lang="en-US" sz="1176" b="1" spc="-49" dirty="0">
                <a:gradFill>
                  <a:gsLst>
                    <a:gs pos="0">
                      <a:srgbClr val="76736D"/>
                    </a:gs>
                    <a:gs pos="100000">
                      <a:srgbClr val="76736D"/>
                    </a:gs>
                  </a:gsLst>
                  <a:lin ang="5400000" scaled="0"/>
                </a:gradFill>
                <a:ea typeface="Segoe UI" pitchFamily="34" charset="0"/>
                <a:cs typeface="Segoe UI" pitchFamily="34" charset="0"/>
              </a:rPr>
              <a:t>3x lower change failure rate</a:t>
            </a:r>
            <a:r>
              <a:rPr lang="en-US" sz="1176" spc="-49" dirty="0">
                <a:gradFill>
                  <a:gsLst>
                    <a:gs pos="0">
                      <a:srgbClr val="76736D"/>
                    </a:gs>
                    <a:gs pos="100000">
                      <a:srgbClr val="76736D"/>
                    </a:gs>
                  </a:gsLst>
                  <a:lin ang="5400000" scaled="0"/>
                </a:gradFill>
                <a:ea typeface="Segoe UI" pitchFamily="34" charset="0"/>
                <a:cs typeface="Segoe UI" pitchFamily="34" charset="0"/>
              </a:rPr>
              <a:t> as compared to their lower-performing peers</a:t>
            </a:r>
          </a:p>
        </p:txBody>
      </p:sp>
    </p:spTree>
    <p:extLst>
      <p:ext uri="{BB962C8B-B14F-4D97-AF65-F5344CB8AC3E}">
        <p14:creationId xmlns:p14="http://schemas.microsoft.com/office/powerpoint/2010/main" val="239519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23"/>
                                        </p:tgtEl>
                                        <p:attrNameLst>
                                          <p:attrName>style.visibility</p:attrName>
                                        </p:attrNameLst>
                                      </p:cBhvr>
                                      <p:to>
                                        <p:strVal val="visible"/>
                                      </p:to>
                                    </p:set>
                                  </p:childTnLst>
                                </p:cTn>
                              </p:par>
                              <p:par>
                                <p:cTn id="7" presetID="6" presetClass="emph" presetSubtype="0" accel="100000" autoRev="1" fill="hold" nodeType="withEffect">
                                  <p:stCondLst>
                                    <p:cond delay="0"/>
                                  </p:stCondLst>
                                  <p:childTnLst>
                                    <p:animScale>
                                      <p:cBhvr>
                                        <p:cTn id="8" dur="250" fill="hold"/>
                                        <p:tgtEl>
                                          <p:spTgt spid="23"/>
                                        </p:tgtEl>
                                      </p:cBhvr>
                                      <p:by x="0" y="0"/>
                                    </p:animScale>
                                  </p:childTnLst>
                                </p:cTn>
                              </p:par>
                              <p:par>
                                <p:cTn id="9" presetID="1" presetClass="entr" presetSubtype="0"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childTnLst>
                                </p:cTn>
                              </p:par>
                              <p:par>
                                <p:cTn id="11" presetID="6" presetClass="emph" presetSubtype="0" accel="100000" autoRev="1" fill="hold" grpId="1" nodeType="withEffect">
                                  <p:stCondLst>
                                    <p:cond delay="0"/>
                                  </p:stCondLst>
                                  <p:childTnLst>
                                    <p:animScale>
                                      <p:cBhvr>
                                        <p:cTn id="12" dur="500" fill="hold"/>
                                        <p:tgtEl>
                                          <p:spTgt spid="24"/>
                                        </p:tgtEl>
                                      </p:cBhvr>
                                      <p:by x="0" y="0"/>
                                    </p:animScale>
                                  </p:childTnLst>
                                </p:cTn>
                              </p:par>
                            </p:childTnLst>
                          </p:cTn>
                        </p:par>
                        <p:par>
                          <p:cTn id="13" fill="hold">
                            <p:stCondLst>
                              <p:cond delay="1000"/>
                            </p:stCondLst>
                            <p:childTnLst>
                              <p:par>
                                <p:cTn id="14" presetID="10" presetClass="entr" presetSubtype="0" fill="hold" grpId="0" nodeType="after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childTnLst>
                                </p:cTn>
                              </p:par>
                              <p:par>
                                <p:cTn id="17" presetID="37" presetClass="path" presetSubtype="0" decel="100000" fill="hold" grpId="1" nodeType="withEffect">
                                  <p:stCondLst>
                                    <p:cond delay="300"/>
                                  </p:stCondLst>
                                  <p:childTnLst>
                                    <p:animMotion origin="layout" path="M -3.36227E-6 -2.14253E-6 C -0.02463 -0.02973 -0.06191 -0.05833 -0.09688 -0.06423 " pathEditMode="relative" rAng="0" ptsTypes="AA">
                                      <p:cBhvr>
                                        <p:cTn id="18" dur="750" spd="-100000" fill="hold"/>
                                        <p:tgtEl>
                                          <p:spTgt spid="28"/>
                                        </p:tgtEl>
                                        <p:attrNameLst>
                                          <p:attrName>ppt_x</p:attrName>
                                          <p:attrName>ppt_y</p:attrName>
                                        </p:attrNameLst>
                                      </p:cBhvr>
                                      <p:rCtr x="-4851" y="-3223"/>
                                    </p:animMotion>
                                  </p:childTnLst>
                                </p:cTn>
                              </p:par>
                              <p:par>
                                <p:cTn id="19" presetID="10" presetClass="entr" presetSubtype="0" fill="hold" grpId="0" nodeType="withEffect">
                                  <p:stCondLst>
                                    <p:cond delay="3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750"/>
                                        <p:tgtEl>
                                          <p:spTgt spid="30"/>
                                        </p:tgtEl>
                                      </p:cBhvr>
                                    </p:animEffect>
                                  </p:childTnLst>
                                </p:cTn>
                              </p:par>
                              <p:par>
                                <p:cTn id="22" presetID="37" presetClass="path" presetSubtype="0" decel="100000" fill="hold" grpId="1" nodeType="withEffect">
                                  <p:stCondLst>
                                    <p:cond delay="300"/>
                                  </p:stCondLst>
                                  <p:childTnLst>
                                    <p:animMotion origin="layout" path="M -0.00012 -2.42397E-6 C 0.00817 -0.05061 0.01341 -0.09691 0.00396 -0.18724 " pathEditMode="relative" rAng="0" ptsTypes="AA">
                                      <p:cBhvr>
                                        <p:cTn id="23" dur="750" spd="-100000" fill="hold"/>
                                        <p:tgtEl>
                                          <p:spTgt spid="30"/>
                                        </p:tgtEl>
                                        <p:attrNameLst>
                                          <p:attrName>ppt_x</p:attrName>
                                          <p:attrName>ppt_y</p:attrName>
                                        </p:attrNameLst>
                                      </p:cBhvr>
                                      <p:rCtr x="460" y="-9374"/>
                                    </p:animMotion>
                                  </p:childTnLst>
                                </p:cTn>
                              </p:par>
                              <p:par>
                                <p:cTn id="24" presetID="10" presetClass="entr" presetSubtype="0" fill="hold" grpId="0" nodeType="withEffect">
                                  <p:stCondLst>
                                    <p:cond delay="3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750"/>
                                        <p:tgtEl>
                                          <p:spTgt spid="31"/>
                                        </p:tgtEl>
                                      </p:cBhvr>
                                    </p:animEffect>
                                  </p:childTnLst>
                                </p:cTn>
                              </p:par>
                              <p:par>
                                <p:cTn id="27" presetID="37" presetClass="path" presetSubtype="0" decel="100000" fill="hold" grpId="1" nodeType="withEffect">
                                  <p:stCondLst>
                                    <p:cond delay="300"/>
                                  </p:stCondLst>
                                  <p:childTnLst>
                                    <p:animMotion origin="layout" path="M -0.00013 3.45892E-6 C 0.01557 0.05333 0.03268 0.09396 0.0711 0.14344 " pathEditMode="relative" rAng="0" ptsTypes="AA">
                                      <p:cBhvr>
                                        <p:cTn id="28" dur="750" spd="-100000" fill="hold"/>
                                        <p:tgtEl>
                                          <p:spTgt spid="31"/>
                                        </p:tgtEl>
                                        <p:attrNameLst>
                                          <p:attrName>ppt_x</p:attrName>
                                          <p:attrName>ppt_y</p:attrName>
                                        </p:attrNameLst>
                                      </p:cBhvr>
                                      <p:rCtr x="3561" y="7172"/>
                                    </p:animMotion>
                                  </p:childTnLst>
                                </p:cTn>
                              </p:par>
                              <p:par>
                                <p:cTn id="29" presetID="10" presetClass="entr" presetSubtype="0" fill="hold" grpId="0" nodeType="withEffect">
                                  <p:stCondLst>
                                    <p:cond delay="3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750"/>
                                        <p:tgtEl>
                                          <p:spTgt spid="29"/>
                                        </p:tgtEl>
                                      </p:cBhvr>
                                    </p:animEffect>
                                  </p:childTnLst>
                                </p:cTn>
                              </p:par>
                              <p:par>
                                <p:cTn id="32" presetID="37" presetClass="path" presetSubtype="0" decel="100000" fill="hold" grpId="1" nodeType="withEffect">
                                  <p:stCondLst>
                                    <p:cond delay="300"/>
                                  </p:stCondLst>
                                  <p:childTnLst>
                                    <p:animMotion origin="layout" path="M -0.00012 -2.33318E-6 C -0.02655 0.05357 -0.04021 0.10418 -0.05093 0.18271 " pathEditMode="relative" rAng="0" ptsTypes="AA">
                                      <p:cBhvr>
                                        <p:cTn id="33" dur="750" spd="-100000" fill="hold"/>
                                        <p:tgtEl>
                                          <p:spTgt spid="29"/>
                                        </p:tgtEl>
                                        <p:attrNameLst>
                                          <p:attrName>ppt_x</p:attrName>
                                          <p:attrName>ppt_y</p:attrName>
                                        </p:attrNameLst>
                                      </p:cBhvr>
                                      <p:rCtr x="-2540" y="9124"/>
                                    </p:animMotion>
                                  </p:childTnLst>
                                </p:cTn>
                              </p:par>
                            </p:childTnLst>
                          </p:cTn>
                        </p:par>
                        <p:par>
                          <p:cTn id="34" fill="hold">
                            <p:stCondLst>
                              <p:cond delay="2050"/>
                            </p:stCondLst>
                            <p:childTnLst>
                              <p:par>
                                <p:cTn id="35" presetID="22" presetClass="entr" presetSubtype="8"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right)">
                                      <p:cBhvr>
                                        <p:cTn id="43" dur="500"/>
                                        <p:tgtEl>
                                          <p:spTgt spid="35"/>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500"/>
                                        <p:tgtEl>
                                          <p:spTgt spid="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right)">
                                      <p:cBhvr>
                                        <p:cTn id="55" dur="500"/>
                                        <p:tgtEl>
                                          <p:spTgt spid="36"/>
                                        </p:tgtEl>
                                      </p:cBhvr>
                                    </p:animEffect>
                                  </p:childTnLst>
                                </p:cTn>
                              </p:par>
                            </p:childTnLst>
                          </p:cTn>
                        </p:par>
                        <p:par>
                          <p:cTn id="56" fill="hold">
                            <p:stCondLst>
                              <p:cond delay="2550"/>
                            </p:stCondLst>
                            <p:childTnLst>
                              <p:par>
                                <p:cTn id="57" presetID="10" presetClass="entr" presetSubtype="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animBg="1"/>
      <p:bldP spid="24" grpId="1" animBg="1"/>
      <p:bldP spid="28" grpId="0" animBg="1"/>
      <p:bldP spid="28" grpId="1" animBg="1"/>
      <p:bldP spid="29" grpId="0" animBg="1"/>
      <p:bldP spid="29" grpId="1" animBg="1"/>
      <p:bldP spid="30" grpId="0" animBg="1"/>
      <p:bldP spid="30" grpId="1" animBg="1"/>
      <p:bldP spid="31" grpId="0" animBg="1"/>
      <p:bldP spid="31" grpId="1" animBg="1"/>
      <p:bldP spid="32" grpId="0"/>
      <p:bldP spid="33"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6" name="Shape 14543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676400" y="2039484"/>
            <a:ext cx="1358900" cy="1457325"/>
          </a:xfrm>
          <a:noFill/>
        </p:spPr>
      </p:pic>
      <p:sp>
        <p:nvSpPr>
          <p:cNvPr id="7" name="Title 6"/>
          <p:cNvSpPr>
            <a:spLocks noGrp="1"/>
          </p:cNvSpPr>
          <p:nvPr>
            <p:ph type="title"/>
          </p:nvPr>
        </p:nvSpPr>
        <p:spPr>
          <a:xfrm>
            <a:off x="442383" y="124388"/>
            <a:ext cx="10951633" cy="1009650"/>
          </a:xfrm>
        </p:spPr>
        <p:txBody>
          <a:bodyPr/>
          <a:lstStyle/>
          <a:p>
            <a:r>
              <a:rPr lang="en-US" dirty="0">
                <a:solidFill>
                  <a:srgbClr val="69D8FF"/>
                </a:solidFill>
                <a:latin typeface="Segoe UI Light" panose="020B0502040204020203" pitchFamily="34" charset="0"/>
                <a:cs typeface="Segoe UI Light" panose="020B0502040204020203" pitchFamily="34" charset="0"/>
              </a:rPr>
              <a:t>How DSC works?</a:t>
            </a:r>
            <a:endParaRPr lang="en-US" dirty="0"/>
          </a:p>
        </p:txBody>
      </p:sp>
      <p:graphicFrame>
        <p:nvGraphicFramePr>
          <p:cNvPr id="10" name="Diagram 9"/>
          <p:cNvGraphicFramePr/>
          <p:nvPr>
            <p:extLst/>
          </p:nvPr>
        </p:nvGraphicFramePr>
        <p:xfrm>
          <a:off x="750888" y="4051301"/>
          <a:ext cx="3317081" cy="2245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nvPr>
        </p:nvGraphicFramePr>
        <p:xfrm>
          <a:off x="4788452" y="4828674"/>
          <a:ext cx="6986453" cy="14951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1023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30726"/>
                                        </p:tgtEl>
                                      </p:cBhvr>
                                    </p:animEffect>
                                    <p:animScale>
                                      <p:cBhvr>
                                        <p:cTn id="7" dur="250" autoRev="1" fill="hold"/>
                                        <p:tgtEl>
                                          <p:spTgt spid="307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6" name="Shape 14543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676400" y="2039484"/>
            <a:ext cx="1358900" cy="1457325"/>
          </a:xfrm>
          <a:noFill/>
        </p:spPr>
      </p:pic>
      <p:sp>
        <p:nvSpPr>
          <p:cNvPr id="30733" name="Flowchart: Magnetic Disk 145419"/>
          <p:cNvSpPr>
            <a:spLocks noChangeArrowheads="1"/>
          </p:cNvSpPr>
          <p:nvPr/>
        </p:nvSpPr>
        <p:spPr bwMode="auto">
          <a:xfrm>
            <a:off x="4675188" y="964742"/>
            <a:ext cx="1866900" cy="1447800"/>
          </a:xfrm>
          <a:prstGeom prst="flowChartMagneticDisk">
            <a:avLst/>
          </a:prstGeom>
          <a:solidFill>
            <a:srgbClr val="66FF66"/>
          </a:solidFill>
          <a:ln>
            <a:solidFill>
              <a:srgbClr val="7030A0"/>
            </a:solidFill>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defTabSz="889000">
              <a:lnSpc>
                <a:spcPct val="90000"/>
              </a:lnSpc>
              <a:spcBef>
                <a:spcPct val="0"/>
              </a:spcBef>
              <a:spcAft>
                <a:spcPct val="35000"/>
              </a:spcAft>
            </a:pPr>
            <a:r>
              <a:rPr lang="en-US" altLang="zh-TW" sz="1600" dirty="0">
                <a:solidFill>
                  <a:srgbClr val="E7E6E6">
                    <a:lumMod val="25000"/>
                  </a:srgbClr>
                </a:solidFill>
              </a:rPr>
              <a:t>DC /</a:t>
            </a:r>
          </a:p>
          <a:p>
            <a:pPr algn="ctr" defTabSz="889000">
              <a:lnSpc>
                <a:spcPct val="90000"/>
              </a:lnSpc>
              <a:spcBef>
                <a:spcPct val="0"/>
              </a:spcBef>
              <a:spcAft>
                <a:spcPct val="35000"/>
              </a:spcAft>
            </a:pPr>
            <a:r>
              <a:rPr lang="en-US" altLang="zh-TW" sz="1600" dirty="0">
                <a:solidFill>
                  <a:srgbClr val="E7E6E6">
                    <a:lumMod val="25000"/>
                  </a:srgbClr>
                </a:solidFill>
              </a:rPr>
              <a:t>Pull Server</a:t>
            </a:r>
          </a:p>
        </p:txBody>
      </p:sp>
      <p:sp>
        <p:nvSpPr>
          <p:cNvPr id="7" name="Title 6"/>
          <p:cNvSpPr>
            <a:spLocks noGrp="1"/>
          </p:cNvSpPr>
          <p:nvPr>
            <p:ph type="title"/>
          </p:nvPr>
        </p:nvSpPr>
        <p:spPr>
          <a:xfrm>
            <a:off x="442383" y="124388"/>
            <a:ext cx="10951633" cy="1009650"/>
          </a:xfrm>
        </p:spPr>
        <p:txBody>
          <a:bodyPr/>
          <a:lstStyle/>
          <a:p>
            <a:r>
              <a:rPr lang="en-US" dirty="0">
                <a:solidFill>
                  <a:srgbClr val="69D8FF"/>
                </a:solidFill>
                <a:latin typeface="Segoe UI Light" panose="020B0502040204020203" pitchFamily="34" charset="0"/>
                <a:cs typeface="Segoe UI Light" panose="020B0502040204020203" pitchFamily="34" charset="0"/>
              </a:rPr>
              <a:t>How DSC works?</a:t>
            </a:r>
            <a:endParaRPr lang="en-US" dirty="0"/>
          </a:p>
        </p:txBody>
      </p:sp>
      <p:graphicFrame>
        <p:nvGraphicFramePr>
          <p:cNvPr id="10" name="Diagram 9"/>
          <p:cNvGraphicFramePr/>
          <p:nvPr>
            <p:extLst/>
          </p:nvPr>
        </p:nvGraphicFramePr>
        <p:xfrm>
          <a:off x="750888" y="4051301"/>
          <a:ext cx="3317081" cy="2245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ight Arrow 11"/>
          <p:cNvSpPr/>
          <p:nvPr/>
        </p:nvSpPr>
        <p:spPr>
          <a:xfrm rot="19845028">
            <a:off x="2957195" y="1686114"/>
            <a:ext cx="1462727" cy="720135"/>
          </a:xfrm>
          <a:prstGeom prst="rightArrow">
            <a:avLst/>
          </a:prstGeom>
          <a:solidFill>
            <a:srgbClr val="66FF6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4675188" y="4847442"/>
            <a:ext cx="6986453" cy="1462399"/>
            <a:chOff x="0" y="32789"/>
            <a:chExt cx="6986453" cy="1462399"/>
          </a:xfrm>
          <a:solidFill>
            <a:srgbClr val="66FF66"/>
          </a:solidFill>
        </p:grpSpPr>
        <p:sp>
          <p:nvSpPr>
            <p:cNvPr id="22" name="Rounded Rectangle 21"/>
            <p:cNvSpPr/>
            <p:nvPr/>
          </p:nvSpPr>
          <p:spPr>
            <a:xfrm>
              <a:off x="0" y="32789"/>
              <a:ext cx="6986453" cy="1462399"/>
            </a:xfrm>
            <a:prstGeom prst="roundRect">
              <a:avLst>
                <a:gd name="adj" fmla="val 10000"/>
              </a:avLst>
            </a:prstGeom>
            <a:grpFill/>
          </p:spPr>
          <p:style>
            <a:lnRef idx="0">
              <a:schemeClr val="accent6"/>
            </a:lnRef>
            <a:fillRef idx="3">
              <a:schemeClr val="accent6"/>
            </a:fillRef>
            <a:effectRef idx="3">
              <a:schemeClr val="accent6"/>
            </a:effectRef>
            <a:fontRef idx="minor">
              <a:schemeClr val="lt1"/>
            </a:fontRef>
          </p:style>
        </p:sp>
        <p:sp>
          <p:nvSpPr>
            <p:cNvPr id="23" name="Rounded Rectangle 4"/>
            <p:cNvSpPr/>
            <p:nvPr/>
          </p:nvSpPr>
          <p:spPr>
            <a:xfrm>
              <a:off x="42832" y="75621"/>
              <a:ext cx="6900789" cy="13767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defTabSz="889000">
                <a:lnSpc>
                  <a:spcPct val="90000"/>
                </a:lnSpc>
                <a:spcBef>
                  <a:spcPct val="0"/>
                </a:spcBef>
                <a:spcAft>
                  <a:spcPct val="35000"/>
                </a:spcAft>
              </a:pPr>
              <a:r>
                <a:rPr lang="en-US" sz="2000" dirty="0">
                  <a:solidFill>
                    <a:srgbClr val="E7E6E6">
                      <a:lumMod val="25000"/>
                    </a:srgbClr>
                  </a:solidFill>
                </a:rPr>
                <a:t>In this phase DSC data (MOF files) is staged for Deployment –</a:t>
              </a:r>
            </a:p>
            <a:p>
              <a:pPr marL="342900" indent="-342900" defTabSz="889000">
                <a:lnSpc>
                  <a:spcPct val="90000"/>
                </a:lnSpc>
                <a:spcBef>
                  <a:spcPct val="0"/>
                </a:spcBef>
                <a:spcAft>
                  <a:spcPct val="35000"/>
                </a:spcAft>
                <a:buFont typeface="Arial" panose="020B0604020202020204" pitchFamily="34" charset="0"/>
                <a:buChar char="•"/>
              </a:pPr>
              <a:r>
                <a:rPr lang="en-US" sz="2000" dirty="0">
                  <a:solidFill>
                    <a:srgbClr val="E7E6E6">
                      <a:lumMod val="25000"/>
                    </a:srgbClr>
                  </a:solidFill>
                </a:rPr>
                <a:t>Push Model – On DC</a:t>
              </a:r>
            </a:p>
            <a:p>
              <a:pPr marL="342900" indent="-342900" defTabSz="889000">
                <a:lnSpc>
                  <a:spcPct val="90000"/>
                </a:lnSpc>
                <a:spcBef>
                  <a:spcPct val="0"/>
                </a:spcBef>
                <a:spcAft>
                  <a:spcPct val="35000"/>
                </a:spcAft>
                <a:buFont typeface="Arial" panose="020B0604020202020204" pitchFamily="34" charset="0"/>
                <a:buChar char="•"/>
              </a:pPr>
              <a:r>
                <a:rPr lang="en-US" sz="2000" dirty="0">
                  <a:solidFill>
                    <a:srgbClr val="E7E6E6">
                      <a:lumMod val="25000"/>
                    </a:srgbClr>
                  </a:solidFill>
                </a:rPr>
                <a:t>Pull Model – Dedicated Web Server (IIS) </a:t>
              </a:r>
              <a:endParaRPr lang="en-US" sz="2000" b="1" dirty="0">
                <a:solidFill>
                  <a:srgbClr val="E7E6E6">
                    <a:lumMod val="25000"/>
                  </a:srgbClr>
                </a:solidFill>
              </a:endParaRPr>
            </a:p>
          </p:txBody>
        </p:sp>
      </p:grpSp>
    </p:spTree>
    <p:extLst>
      <p:ext uri="{BB962C8B-B14F-4D97-AF65-F5344CB8AC3E}">
        <p14:creationId xmlns:p14="http://schemas.microsoft.com/office/powerpoint/2010/main" val="329870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Oval 3"/>
          <p:cNvSpPr/>
          <p:nvPr/>
        </p:nvSpPr>
        <p:spPr>
          <a:xfrm>
            <a:off x="4715641" y="2409109"/>
            <a:ext cx="4973792" cy="322027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pic>
        <p:nvPicPr>
          <p:cNvPr id="30726" name="Shape 14543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676400" y="2039484"/>
            <a:ext cx="1358900" cy="1457325"/>
          </a:xfrm>
          <a:noFill/>
        </p:spPr>
      </p:pic>
      <p:pic>
        <p:nvPicPr>
          <p:cNvPr id="30727" name="Rectangle 1454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876" y="4404582"/>
            <a:ext cx="976313"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Rectangle 145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4672" y="2681802"/>
            <a:ext cx="97631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Flowchart: Magnetic Disk 145419"/>
          <p:cNvSpPr>
            <a:spLocks noChangeArrowheads="1"/>
          </p:cNvSpPr>
          <p:nvPr/>
        </p:nvSpPr>
        <p:spPr bwMode="auto">
          <a:xfrm>
            <a:off x="4675188" y="964742"/>
            <a:ext cx="1866900" cy="1447800"/>
          </a:xfrm>
          <a:prstGeom prst="flowChartMagneticDisk">
            <a:avLst/>
          </a:prstGeom>
          <a:solidFill>
            <a:srgbClr val="66FF66"/>
          </a:solidFill>
          <a:ln>
            <a:solidFill>
              <a:srgbClr val="7030A0"/>
            </a:solidFill>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defTabSz="889000">
              <a:lnSpc>
                <a:spcPct val="90000"/>
              </a:lnSpc>
              <a:spcBef>
                <a:spcPct val="0"/>
              </a:spcBef>
              <a:spcAft>
                <a:spcPct val="35000"/>
              </a:spcAft>
            </a:pPr>
            <a:r>
              <a:rPr lang="en-US" altLang="zh-TW" sz="1400" dirty="0">
                <a:solidFill>
                  <a:srgbClr val="E7E6E6">
                    <a:lumMod val="25000"/>
                  </a:srgbClr>
                </a:solidFill>
              </a:rPr>
              <a:t>DC /</a:t>
            </a:r>
          </a:p>
          <a:p>
            <a:pPr algn="ctr" defTabSz="889000">
              <a:lnSpc>
                <a:spcPct val="90000"/>
              </a:lnSpc>
              <a:spcBef>
                <a:spcPct val="0"/>
              </a:spcBef>
              <a:spcAft>
                <a:spcPct val="35000"/>
              </a:spcAft>
            </a:pPr>
            <a:r>
              <a:rPr lang="en-US" altLang="zh-TW" sz="1400" dirty="0">
                <a:solidFill>
                  <a:srgbClr val="E7E6E6">
                    <a:lumMod val="25000"/>
                  </a:srgbClr>
                </a:solidFill>
              </a:rPr>
              <a:t>Pull Server</a:t>
            </a:r>
          </a:p>
        </p:txBody>
      </p:sp>
      <p:sp>
        <p:nvSpPr>
          <p:cNvPr id="145424" name="Shape 145423"/>
          <p:cNvSpPr>
            <a:spLocks noEditPoints="1" noChangeArrowheads="1"/>
          </p:cNvSpPr>
          <p:nvPr/>
        </p:nvSpPr>
        <p:spPr bwMode="auto">
          <a:xfrm>
            <a:off x="5065925" y="1160446"/>
            <a:ext cx="511175" cy="62547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ln>
            <a:solidFill>
              <a:schemeClr val="bg2">
                <a:lumMod val="2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prstClr val="black"/>
              </a:solidFill>
              <a:latin typeface="Rockwell" pitchFamily="18" charset="0"/>
            </a:endParaRPr>
          </a:p>
        </p:txBody>
      </p:sp>
      <p:sp>
        <p:nvSpPr>
          <p:cNvPr id="145426" name="Shape 145425"/>
          <p:cNvSpPr>
            <a:spLocks noEditPoints="1" noChangeArrowheads="1"/>
          </p:cNvSpPr>
          <p:nvPr/>
        </p:nvSpPr>
        <p:spPr bwMode="auto">
          <a:xfrm>
            <a:off x="7568472" y="2930279"/>
            <a:ext cx="409575" cy="5365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solidFill>
              <a:schemeClr val="bg2">
                <a:lumMod val="2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prstClr val="black"/>
              </a:solidFill>
              <a:latin typeface="Rockwell" pitchFamily="18" charset="0"/>
            </a:endParaRPr>
          </a:p>
        </p:txBody>
      </p:sp>
      <p:sp>
        <p:nvSpPr>
          <p:cNvPr id="145427" name="Shape 145426"/>
          <p:cNvSpPr>
            <a:spLocks noEditPoints="1" noChangeArrowheads="1"/>
          </p:cNvSpPr>
          <p:nvPr/>
        </p:nvSpPr>
        <p:spPr bwMode="auto">
          <a:xfrm>
            <a:off x="7889839" y="3566383"/>
            <a:ext cx="409575" cy="5365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solidFill>
              <a:schemeClr val="bg2">
                <a:lumMod val="2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prstClr val="black"/>
              </a:solidFill>
              <a:latin typeface="Rockwell" pitchFamily="18" charset="0"/>
            </a:endParaRPr>
          </a:p>
        </p:txBody>
      </p:sp>
      <p:grpSp>
        <p:nvGrpSpPr>
          <p:cNvPr id="3" name="Group 20"/>
          <p:cNvGrpSpPr>
            <a:grpSpLocks/>
          </p:cNvGrpSpPr>
          <p:nvPr/>
        </p:nvGrpSpPr>
        <p:grpSpPr bwMode="auto">
          <a:xfrm>
            <a:off x="6746838" y="3413982"/>
            <a:ext cx="1143000" cy="1219200"/>
            <a:chOff x="624" y="1776"/>
            <a:chExt cx="720" cy="768"/>
          </a:xfrm>
        </p:grpSpPr>
        <p:sp>
          <p:nvSpPr>
            <p:cNvPr id="30774" name="Curved Right Arrow 145428"/>
            <p:cNvSpPr>
              <a:spLocks noChangeArrowheads="1"/>
            </p:cNvSpPr>
            <p:nvPr/>
          </p:nvSpPr>
          <p:spPr bwMode="auto">
            <a:xfrm>
              <a:off x="624" y="1872"/>
              <a:ext cx="336" cy="672"/>
            </a:xfrm>
            <a:prstGeom prst="curvedRightArrow">
              <a:avLst>
                <a:gd name="adj1" fmla="val 40000"/>
                <a:gd name="adj2" fmla="val 80000"/>
                <a:gd name="adj3" fmla="val 33333"/>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solidFill>
                  <a:prstClr val="white"/>
                </a:solidFill>
                <a:latin typeface="Rockwell" pitchFamily="18" charset="0"/>
              </a:endParaRPr>
            </a:p>
          </p:txBody>
        </p:sp>
        <p:sp>
          <p:nvSpPr>
            <p:cNvPr id="30775" name="Curved Right Arrow 145429"/>
            <p:cNvSpPr>
              <a:spLocks noChangeArrowheads="1"/>
            </p:cNvSpPr>
            <p:nvPr/>
          </p:nvSpPr>
          <p:spPr bwMode="auto">
            <a:xfrm flipH="1" flipV="1">
              <a:off x="1056" y="1776"/>
              <a:ext cx="288" cy="720"/>
            </a:xfrm>
            <a:prstGeom prst="curvedRightArrow">
              <a:avLst>
                <a:gd name="adj1" fmla="val 50000"/>
                <a:gd name="adj2" fmla="val 100000"/>
                <a:gd name="adj3" fmla="val 33333"/>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solidFill>
                  <a:prstClr val="white"/>
                </a:solidFill>
                <a:latin typeface="Rockwell" pitchFamily="18" charset="0"/>
              </a:endParaRPr>
            </a:p>
          </p:txBody>
        </p:sp>
      </p:grpSp>
      <p:sp>
        <p:nvSpPr>
          <p:cNvPr id="145432" name="Rounded Rectangular Callout 145431"/>
          <p:cNvSpPr>
            <a:spLocks noChangeArrowheads="1"/>
          </p:cNvSpPr>
          <p:nvPr/>
        </p:nvSpPr>
        <p:spPr bwMode="auto">
          <a:xfrm>
            <a:off x="8651838" y="4023582"/>
            <a:ext cx="457200" cy="457200"/>
          </a:xfrm>
          <a:prstGeom prst="wedgeRoundRectCallout">
            <a:avLst>
              <a:gd name="adj1" fmla="val 50000"/>
              <a:gd name="adj2" fmla="val 29167"/>
              <a:gd name="adj3" fmla="val 16667"/>
            </a:avLst>
          </a:prstGeom>
          <a:solidFill>
            <a:schemeClr val="bg1"/>
          </a:solidFill>
          <a:ln w="9525" algn="ctr">
            <a:solidFill>
              <a:schemeClr val="tx1"/>
            </a:solidFill>
            <a:miter lim="800000"/>
            <a:headEnd/>
            <a:tailEnd/>
          </a:ln>
        </p:spPr>
        <p:txBody>
          <a:bodyPr/>
          <a:lstStyle/>
          <a:p>
            <a:pPr algn="ctr"/>
            <a:endParaRPr kumimoji="1" lang="en-US">
              <a:solidFill>
                <a:prstClr val="black"/>
              </a:solidFill>
              <a:ea typeface="新細明體" pitchFamily="18" charset="-120"/>
            </a:endParaRPr>
          </a:p>
        </p:txBody>
      </p:sp>
      <p:sp>
        <p:nvSpPr>
          <p:cNvPr id="145433" name="Rounded Rectangular Callout 145432"/>
          <p:cNvSpPr>
            <a:spLocks noChangeArrowheads="1"/>
          </p:cNvSpPr>
          <p:nvPr/>
        </p:nvSpPr>
        <p:spPr bwMode="auto">
          <a:xfrm>
            <a:off x="8194638" y="2651982"/>
            <a:ext cx="457200" cy="457200"/>
          </a:xfrm>
          <a:prstGeom prst="wedgeRoundRectCallout">
            <a:avLst>
              <a:gd name="adj1" fmla="val 47569"/>
              <a:gd name="adj2" fmla="val 31597"/>
              <a:gd name="adj3" fmla="val 16667"/>
            </a:avLst>
          </a:prstGeom>
          <a:solidFill>
            <a:schemeClr val="bg1"/>
          </a:solidFill>
          <a:ln w="9525" algn="ctr">
            <a:solidFill>
              <a:schemeClr val="tx1"/>
            </a:solidFill>
            <a:miter lim="800000"/>
            <a:headEnd/>
            <a:tailEnd/>
          </a:ln>
        </p:spPr>
        <p:txBody>
          <a:bodyPr/>
          <a:lstStyle/>
          <a:p>
            <a:pPr algn="ctr"/>
            <a:endParaRPr kumimoji="1" lang="en-US">
              <a:solidFill>
                <a:prstClr val="black"/>
              </a:solidFill>
              <a:ea typeface="新細明體" pitchFamily="18" charset="-120"/>
            </a:endParaRPr>
          </a:p>
        </p:txBody>
      </p:sp>
      <p:sp>
        <p:nvSpPr>
          <p:cNvPr id="7" name="Title 6"/>
          <p:cNvSpPr>
            <a:spLocks noGrp="1"/>
          </p:cNvSpPr>
          <p:nvPr>
            <p:ph type="title"/>
          </p:nvPr>
        </p:nvSpPr>
        <p:spPr>
          <a:xfrm>
            <a:off x="442383" y="124388"/>
            <a:ext cx="10951633" cy="1009650"/>
          </a:xfrm>
        </p:spPr>
        <p:txBody>
          <a:bodyPr/>
          <a:lstStyle/>
          <a:p>
            <a:r>
              <a:rPr lang="en-US" dirty="0">
                <a:solidFill>
                  <a:srgbClr val="69D8FF"/>
                </a:solidFill>
                <a:latin typeface="Segoe UI Light" panose="020B0502040204020203" pitchFamily="34" charset="0"/>
                <a:cs typeface="Segoe UI Light" panose="020B0502040204020203" pitchFamily="34" charset="0"/>
              </a:rPr>
              <a:t>How DSC works?</a:t>
            </a:r>
            <a:endParaRPr lang="en-US" dirty="0"/>
          </a:p>
        </p:txBody>
      </p:sp>
      <p:graphicFrame>
        <p:nvGraphicFramePr>
          <p:cNvPr id="10" name="Diagram 9"/>
          <p:cNvGraphicFramePr/>
          <p:nvPr>
            <p:extLst/>
          </p:nvPr>
        </p:nvGraphicFramePr>
        <p:xfrm>
          <a:off x="750888" y="4051301"/>
          <a:ext cx="3317081" cy="2245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ight Arrow 11"/>
          <p:cNvSpPr/>
          <p:nvPr/>
        </p:nvSpPr>
        <p:spPr>
          <a:xfrm rot="19845028">
            <a:off x="2957195" y="1445484"/>
            <a:ext cx="1462727" cy="720135"/>
          </a:xfrm>
          <a:prstGeom prst="rightArrow">
            <a:avLst/>
          </a:prstGeom>
          <a:solidFill>
            <a:srgbClr val="66FF6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23" name="Rounded Rectangle 4"/>
          <p:cNvSpPr/>
          <p:nvPr/>
        </p:nvSpPr>
        <p:spPr>
          <a:xfrm>
            <a:off x="8996744" y="0"/>
            <a:ext cx="3202523" cy="1959429"/>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38100" tIns="25400" rIns="38100" bIns="25400" numCol="1" spcCol="1270" anchor="ctr" anchorCtr="0">
            <a:noAutofit/>
          </a:bodyPr>
          <a:lstStyle/>
          <a:p>
            <a:pPr defTabSz="889000">
              <a:lnSpc>
                <a:spcPct val="90000"/>
              </a:lnSpc>
              <a:spcBef>
                <a:spcPct val="0"/>
              </a:spcBef>
              <a:spcAft>
                <a:spcPct val="35000"/>
              </a:spcAft>
            </a:pPr>
            <a:endParaRPr lang="en-US" sz="2000" dirty="0">
              <a:solidFill>
                <a:prstClr val="white"/>
              </a:solidFill>
            </a:endParaRPr>
          </a:p>
          <a:p>
            <a:pPr defTabSz="889000">
              <a:lnSpc>
                <a:spcPct val="90000"/>
              </a:lnSpc>
              <a:spcBef>
                <a:spcPct val="0"/>
              </a:spcBef>
              <a:spcAft>
                <a:spcPct val="35000"/>
              </a:spcAft>
            </a:pPr>
            <a:r>
              <a:rPr lang="en-US" sz="2000" dirty="0">
                <a:solidFill>
                  <a:prstClr val="white"/>
                </a:solidFill>
              </a:rPr>
              <a:t>DSC data is either pulled or pushed to the </a:t>
            </a:r>
            <a:r>
              <a:rPr lang="en-US" sz="2000" i="1" dirty="0">
                <a:solidFill>
                  <a:prstClr val="white"/>
                </a:solidFill>
              </a:rPr>
              <a:t>“Local Configuration Store” </a:t>
            </a:r>
            <a:r>
              <a:rPr lang="en-US" sz="2000" dirty="0">
                <a:solidFill>
                  <a:prstClr val="white"/>
                </a:solidFill>
              </a:rPr>
              <a:t>and contains the current, previous and the desired (DSC) state configuration. </a:t>
            </a:r>
            <a:br>
              <a:rPr lang="en-US" sz="2000" i="1" dirty="0">
                <a:solidFill>
                  <a:prstClr val="white"/>
                </a:solidFill>
              </a:rPr>
            </a:br>
            <a:endParaRPr lang="en-US" sz="2000" b="1" dirty="0">
              <a:solidFill>
                <a:srgbClr val="E7E6E6">
                  <a:lumMod val="25000"/>
                </a:srgbClr>
              </a:solidFill>
            </a:endParaRPr>
          </a:p>
        </p:txBody>
      </p:sp>
      <p:sp>
        <p:nvSpPr>
          <p:cNvPr id="2" name="TextBox 1"/>
          <p:cNvSpPr txBox="1"/>
          <p:nvPr/>
        </p:nvSpPr>
        <p:spPr>
          <a:xfrm>
            <a:off x="5965918" y="5673321"/>
            <a:ext cx="1143455" cy="369332"/>
          </a:xfrm>
          <a:prstGeom prst="rect">
            <a:avLst/>
          </a:prstGeom>
          <a:noFill/>
        </p:spPr>
        <p:txBody>
          <a:bodyPr wrap="none" rtlCol="0">
            <a:spAutoFit/>
          </a:bodyPr>
          <a:lstStyle/>
          <a:p>
            <a:r>
              <a:rPr lang="en-US" dirty="0">
                <a:solidFill>
                  <a:prstClr val="black"/>
                </a:solidFill>
              </a:rPr>
              <a:t>Enterprise</a:t>
            </a:r>
          </a:p>
        </p:txBody>
      </p:sp>
      <p:sp>
        <p:nvSpPr>
          <p:cNvPr id="24" name="Rounded Rectangle 4"/>
          <p:cNvSpPr/>
          <p:nvPr/>
        </p:nvSpPr>
        <p:spPr>
          <a:xfrm>
            <a:off x="8996744" y="5192487"/>
            <a:ext cx="3202523" cy="1665514"/>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38100" tIns="25400" rIns="38100" bIns="25400" numCol="1" spcCol="1270" anchor="ctr" anchorCtr="0">
            <a:noAutofit/>
          </a:bodyPr>
          <a:lstStyle/>
          <a:p>
            <a:pPr defTabSz="889000">
              <a:lnSpc>
                <a:spcPct val="90000"/>
              </a:lnSpc>
              <a:spcBef>
                <a:spcPct val="0"/>
              </a:spcBef>
              <a:spcAft>
                <a:spcPct val="35000"/>
              </a:spcAft>
            </a:pPr>
            <a:endParaRPr lang="en-US" sz="2000" dirty="0">
              <a:solidFill>
                <a:prstClr val="white"/>
              </a:solidFill>
            </a:endParaRPr>
          </a:p>
          <a:p>
            <a:pPr defTabSz="889000">
              <a:lnSpc>
                <a:spcPct val="90000"/>
              </a:lnSpc>
              <a:spcBef>
                <a:spcPct val="0"/>
              </a:spcBef>
              <a:spcAft>
                <a:spcPct val="35000"/>
              </a:spcAft>
            </a:pPr>
            <a:r>
              <a:rPr lang="en-US" sz="2000" dirty="0">
                <a:solidFill>
                  <a:prstClr val="white"/>
                </a:solidFill>
              </a:rPr>
              <a:t>The configuration then gets parsed and the relevant (WMI) provider implements the change and </a:t>
            </a:r>
            <a:r>
              <a:rPr lang="en-US" sz="2000" i="1" dirty="0">
                <a:solidFill>
                  <a:prstClr val="white"/>
                </a:solidFill>
              </a:rPr>
              <a:t>“makes it so”. </a:t>
            </a:r>
            <a:br>
              <a:rPr lang="en-US" sz="2000" i="1" dirty="0">
                <a:solidFill>
                  <a:prstClr val="white"/>
                </a:solidFill>
              </a:rPr>
            </a:br>
            <a:endParaRPr lang="en-US" sz="2000" b="1" dirty="0">
              <a:solidFill>
                <a:srgbClr val="E7E6E6">
                  <a:lumMod val="2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9031" y="3389691"/>
            <a:ext cx="941770" cy="137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5425" name="Shape 145424"/>
          <p:cNvSpPr>
            <a:spLocks noEditPoints="1" noChangeArrowheads="1"/>
          </p:cNvSpPr>
          <p:nvPr/>
        </p:nvSpPr>
        <p:spPr bwMode="auto">
          <a:xfrm>
            <a:off x="7280239" y="3413983"/>
            <a:ext cx="409575" cy="5365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solidFill>
              <a:schemeClr val="bg2">
                <a:lumMod val="2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prstClr val="black"/>
              </a:solidFill>
              <a:latin typeface="Rockwell" pitchFamily="18" charset="0"/>
            </a:endParaRPr>
          </a:p>
        </p:txBody>
      </p:sp>
      <p:sp>
        <p:nvSpPr>
          <p:cNvPr id="145431" name="Rounded Rectangular Callout 145430"/>
          <p:cNvSpPr>
            <a:spLocks noChangeArrowheads="1"/>
          </p:cNvSpPr>
          <p:nvPr/>
        </p:nvSpPr>
        <p:spPr bwMode="auto">
          <a:xfrm flipH="1">
            <a:off x="5680038" y="3185382"/>
            <a:ext cx="457200" cy="457200"/>
          </a:xfrm>
          <a:prstGeom prst="wedgeRoundRectCallout">
            <a:avLst>
              <a:gd name="adj1" fmla="val -41667"/>
              <a:gd name="adj2" fmla="val 29167"/>
              <a:gd name="adj3" fmla="val 16667"/>
            </a:avLst>
          </a:prstGeom>
          <a:solidFill>
            <a:schemeClr val="bg1"/>
          </a:solidFill>
          <a:ln w="9525" algn="ctr">
            <a:solidFill>
              <a:schemeClr val="tx1"/>
            </a:solidFill>
            <a:miter lim="800000"/>
            <a:headEnd/>
            <a:tailEnd/>
          </a:ln>
        </p:spPr>
        <p:txBody>
          <a:bodyPr/>
          <a:lstStyle/>
          <a:p>
            <a:pPr algn="ctr"/>
            <a:endParaRPr kumimoji="1" lang="en-US">
              <a:solidFill>
                <a:prstClr val="black"/>
              </a:solidFill>
              <a:ea typeface="新細明體" pitchFamily="18" charset="-120"/>
            </a:endParaRPr>
          </a:p>
        </p:txBody>
      </p:sp>
    </p:spTree>
    <p:extLst>
      <p:ext uri="{BB962C8B-B14F-4D97-AF65-F5344CB8AC3E}">
        <p14:creationId xmlns:p14="http://schemas.microsoft.com/office/powerpoint/2010/main" val="42302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53" presetClass="entr" presetSubtype="0" fill="hold" grpId="0" nodeType="withEffect">
                                  <p:stCondLst>
                                    <p:cond delay="0"/>
                                  </p:stCondLst>
                                  <p:childTnLst>
                                    <p:set>
                                      <p:cBhvr>
                                        <p:cTn id="8" dur="1" fill="hold">
                                          <p:stCondLst>
                                            <p:cond delay="0"/>
                                          </p:stCondLst>
                                        </p:cTn>
                                        <p:tgtEl>
                                          <p:spTgt spid="145424"/>
                                        </p:tgtEl>
                                        <p:attrNameLst>
                                          <p:attrName>style.visibility</p:attrName>
                                        </p:attrNameLst>
                                      </p:cBhvr>
                                      <p:to>
                                        <p:strVal val="visible"/>
                                      </p:to>
                                    </p:set>
                                    <p:anim calcmode="lin" valueType="num">
                                      <p:cBhvr>
                                        <p:cTn id="9" dur="500" fill="hold"/>
                                        <p:tgtEl>
                                          <p:spTgt spid="145424"/>
                                        </p:tgtEl>
                                        <p:attrNameLst>
                                          <p:attrName>ppt_w</p:attrName>
                                        </p:attrNameLst>
                                      </p:cBhvr>
                                      <p:tavLst>
                                        <p:tav tm="0">
                                          <p:val>
                                            <p:fltVal val="0"/>
                                          </p:val>
                                        </p:tav>
                                        <p:tav tm="100000">
                                          <p:val>
                                            <p:strVal val="#ppt_w"/>
                                          </p:val>
                                        </p:tav>
                                      </p:tavLst>
                                    </p:anim>
                                    <p:anim calcmode="lin" valueType="num">
                                      <p:cBhvr>
                                        <p:cTn id="10" dur="500" fill="hold"/>
                                        <p:tgtEl>
                                          <p:spTgt spid="145424"/>
                                        </p:tgtEl>
                                        <p:attrNameLst>
                                          <p:attrName>ppt_h</p:attrName>
                                        </p:attrNameLst>
                                      </p:cBhvr>
                                      <p:tavLst>
                                        <p:tav tm="0">
                                          <p:val>
                                            <p:fltVal val="0"/>
                                          </p:val>
                                        </p:tav>
                                        <p:tav tm="100000">
                                          <p:val>
                                            <p:strVal val="#ppt_h"/>
                                          </p:val>
                                        </p:tav>
                                      </p:tavLst>
                                    </p:anim>
                                    <p:animEffect transition="in" filter="fade">
                                      <p:cBhvr>
                                        <p:cTn id="11" dur="500"/>
                                        <p:tgtEl>
                                          <p:spTgt spid="145424"/>
                                        </p:tgtEl>
                                      </p:cBhvr>
                                    </p:animEffect>
                                  </p:childTnLst>
                                </p:cTn>
                              </p:par>
                            </p:childTnLst>
                          </p:cTn>
                        </p:par>
                        <p:par>
                          <p:cTn id="12" fill="hold" nodeType="afterGroup">
                            <p:stCondLst>
                              <p:cond delay="500"/>
                            </p:stCondLst>
                            <p:childTnLst>
                              <p:par>
                                <p:cTn id="13" presetID="0" presetClass="path" presetSubtype="0" accel="50000" decel="50000" fill="hold" grpId="1" nodeType="afterEffect">
                                  <p:stCondLst>
                                    <p:cond delay="0"/>
                                  </p:stCondLst>
                                  <p:childTnLst>
                                    <p:animMotion origin="layout" path="M -2.5E-6 -4.81481E-6 C -2.5E-6 0.13473 -2.5E-6 0.26991 0.02761 0.33658 C 0.05547 0.40325 0.14219 0.38843 0.16758 0.39862 " pathEditMode="relative" rAng="0" ptsTypes="AAA">
                                      <p:cBhvr>
                                        <p:cTn id="14" dur="2000" fill="hold"/>
                                        <p:tgtEl>
                                          <p:spTgt spid="145424"/>
                                        </p:tgtEl>
                                        <p:attrNameLst>
                                          <p:attrName>ppt_x</p:attrName>
                                          <p:attrName>ppt_y</p:attrName>
                                        </p:attrNameLst>
                                      </p:cBhvr>
                                      <p:rCtr x="8372" y="19931"/>
                                    </p:animMotion>
                                  </p:childTnLst>
                                </p:cTn>
                              </p:par>
                            </p:childTnLst>
                          </p:cTn>
                        </p:par>
                        <p:par>
                          <p:cTn id="15" fill="hold" nodeType="afterGroup">
                            <p:stCondLst>
                              <p:cond delay="2500"/>
                            </p:stCondLst>
                            <p:childTnLst>
                              <p:par>
                                <p:cTn id="16" presetID="9" presetClass="exit" presetSubtype="0" fill="hold" grpId="2" nodeType="afterEffect">
                                  <p:stCondLst>
                                    <p:cond delay="0"/>
                                  </p:stCondLst>
                                  <p:childTnLst>
                                    <p:animEffect transition="out" filter="dissolve">
                                      <p:cBhvr>
                                        <p:cTn id="17" dur="500"/>
                                        <p:tgtEl>
                                          <p:spTgt spid="145424"/>
                                        </p:tgtEl>
                                      </p:cBhvr>
                                    </p:animEffect>
                                    <p:set>
                                      <p:cBhvr>
                                        <p:cTn id="18" dur="1" fill="hold">
                                          <p:stCondLst>
                                            <p:cond delay="499"/>
                                          </p:stCondLst>
                                        </p:cTn>
                                        <p:tgtEl>
                                          <p:spTgt spid="14542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53" presetClass="entr" presetSubtype="0" fill="hold" grpId="0" nodeType="withEffect">
                                  <p:stCondLst>
                                    <p:cond delay="0"/>
                                  </p:stCondLst>
                                  <p:childTnLst>
                                    <p:set>
                                      <p:cBhvr>
                                        <p:cTn id="24" dur="1" fill="hold">
                                          <p:stCondLst>
                                            <p:cond delay="0"/>
                                          </p:stCondLst>
                                        </p:cTn>
                                        <p:tgtEl>
                                          <p:spTgt spid="145426"/>
                                        </p:tgtEl>
                                        <p:attrNameLst>
                                          <p:attrName>style.visibility</p:attrName>
                                        </p:attrNameLst>
                                      </p:cBhvr>
                                      <p:to>
                                        <p:strVal val="visible"/>
                                      </p:to>
                                    </p:set>
                                    <p:anim calcmode="lin" valueType="num">
                                      <p:cBhvr>
                                        <p:cTn id="25" dur="500" fill="hold"/>
                                        <p:tgtEl>
                                          <p:spTgt spid="145426"/>
                                        </p:tgtEl>
                                        <p:attrNameLst>
                                          <p:attrName>ppt_w</p:attrName>
                                        </p:attrNameLst>
                                      </p:cBhvr>
                                      <p:tavLst>
                                        <p:tav tm="0">
                                          <p:val>
                                            <p:fltVal val="0"/>
                                          </p:val>
                                        </p:tav>
                                        <p:tav tm="100000">
                                          <p:val>
                                            <p:strVal val="#ppt_w"/>
                                          </p:val>
                                        </p:tav>
                                      </p:tavLst>
                                    </p:anim>
                                    <p:anim calcmode="lin" valueType="num">
                                      <p:cBhvr>
                                        <p:cTn id="26" dur="500" fill="hold"/>
                                        <p:tgtEl>
                                          <p:spTgt spid="145426"/>
                                        </p:tgtEl>
                                        <p:attrNameLst>
                                          <p:attrName>ppt_h</p:attrName>
                                        </p:attrNameLst>
                                      </p:cBhvr>
                                      <p:tavLst>
                                        <p:tav tm="0">
                                          <p:val>
                                            <p:fltVal val="0"/>
                                          </p:val>
                                        </p:tav>
                                        <p:tav tm="100000">
                                          <p:val>
                                            <p:strVal val="#ppt_h"/>
                                          </p:val>
                                        </p:tav>
                                      </p:tavLst>
                                    </p:anim>
                                    <p:animEffect transition="in" filter="fade">
                                      <p:cBhvr>
                                        <p:cTn id="27" dur="500"/>
                                        <p:tgtEl>
                                          <p:spTgt spid="145426"/>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45425"/>
                                        </p:tgtEl>
                                        <p:attrNameLst>
                                          <p:attrName>style.visibility</p:attrName>
                                        </p:attrNameLst>
                                      </p:cBhvr>
                                      <p:to>
                                        <p:strVal val="visible"/>
                                      </p:to>
                                    </p:set>
                                    <p:anim calcmode="lin" valueType="num">
                                      <p:cBhvr>
                                        <p:cTn id="30" dur="500" fill="hold"/>
                                        <p:tgtEl>
                                          <p:spTgt spid="145425"/>
                                        </p:tgtEl>
                                        <p:attrNameLst>
                                          <p:attrName>ppt_w</p:attrName>
                                        </p:attrNameLst>
                                      </p:cBhvr>
                                      <p:tavLst>
                                        <p:tav tm="0">
                                          <p:val>
                                            <p:fltVal val="0"/>
                                          </p:val>
                                        </p:tav>
                                        <p:tav tm="100000">
                                          <p:val>
                                            <p:strVal val="#ppt_w"/>
                                          </p:val>
                                        </p:tav>
                                      </p:tavLst>
                                    </p:anim>
                                    <p:anim calcmode="lin" valueType="num">
                                      <p:cBhvr>
                                        <p:cTn id="31" dur="500" fill="hold"/>
                                        <p:tgtEl>
                                          <p:spTgt spid="145425"/>
                                        </p:tgtEl>
                                        <p:attrNameLst>
                                          <p:attrName>ppt_h</p:attrName>
                                        </p:attrNameLst>
                                      </p:cBhvr>
                                      <p:tavLst>
                                        <p:tav tm="0">
                                          <p:val>
                                            <p:fltVal val="0"/>
                                          </p:val>
                                        </p:tav>
                                        <p:tav tm="100000">
                                          <p:val>
                                            <p:strVal val="#ppt_h"/>
                                          </p:val>
                                        </p:tav>
                                      </p:tavLst>
                                    </p:anim>
                                    <p:animEffect transition="in" filter="fade">
                                      <p:cBhvr>
                                        <p:cTn id="32" dur="500"/>
                                        <p:tgtEl>
                                          <p:spTgt spid="145425"/>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45427"/>
                                        </p:tgtEl>
                                        <p:attrNameLst>
                                          <p:attrName>style.visibility</p:attrName>
                                        </p:attrNameLst>
                                      </p:cBhvr>
                                      <p:to>
                                        <p:strVal val="visible"/>
                                      </p:to>
                                    </p:set>
                                    <p:anim calcmode="lin" valueType="num">
                                      <p:cBhvr>
                                        <p:cTn id="35" dur="500" fill="hold"/>
                                        <p:tgtEl>
                                          <p:spTgt spid="145427"/>
                                        </p:tgtEl>
                                        <p:attrNameLst>
                                          <p:attrName>ppt_w</p:attrName>
                                        </p:attrNameLst>
                                      </p:cBhvr>
                                      <p:tavLst>
                                        <p:tav tm="0">
                                          <p:val>
                                            <p:fltVal val="0"/>
                                          </p:val>
                                        </p:tav>
                                        <p:tav tm="100000">
                                          <p:val>
                                            <p:strVal val="#ppt_w"/>
                                          </p:val>
                                        </p:tav>
                                      </p:tavLst>
                                    </p:anim>
                                    <p:anim calcmode="lin" valueType="num">
                                      <p:cBhvr>
                                        <p:cTn id="36" dur="500" fill="hold"/>
                                        <p:tgtEl>
                                          <p:spTgt spid="145427"/>
                                        </p:tgtEl>
                                        <p:attrNameLst>
                                          <p:attrName>ppt_h</p:attrName>
                                        </p:attrNameLst>
                                      </p:cBhvr>
                                      <p:tavLst>
                                        <p:tav tm="0">
                                          <p:val>
                                            <p:fltVal val="0"/>
                                          </p:val>
                                        </p:tav>
                                        <p:tav tm="100000">
                                          <p:val>
                                            <p:strVal val="#ppt_h"/>
                                          </p:val>
                                        </p:tav>
                                      </p:tavLst>
                                    </p:anim>
                                    <p:animEffect transition="in" filter="fade">
                                      <p:cBhvr>
                                        <p:cTn id="37" dur="500"/>
                                        <p:tgtEl>
                                          <p:spTgt spid="145427"/>
                                        </p:tgtEl>
                                      </p:cBhvr>
                                    </p:animEffect>
                                  </p:childTnLst>
                                </p:cTn>
                              </p:par>
                            </p:childTnLst>
                          </p:cTn>
                        </p:par>
                        <p:par>
                          <p:cTn id="38" fill="hold" nodeType="afterGroup">
                            <p:stCondLst>
                              <p:cond delay="500"/>
                            </p:stCondLst>
                            <p:childTnLst>
                              <p:par>
                                <p:cTn id="39" presetID="49" presetClass="path" presetSubtype="0" accel="50000" decel="50000" fill="hold" grpId="1" nodeType="afterEffect">
                                  <p:stCondLst>
                                    <p:cond delay="0"/>
                                  </p:stCondLst>
                                  <p:childTnLst>
                                    <p:animMotion origin="layout" path="M -2.29167E-6 7.40741E-7 L 0.04427 0.11643 " pathEditMode="relative" rAng="0" ptsTypes="AA">
                                      <p:cBhvr>
                                        <p:cTn id="40" dur="2000" fill="hold"/>
                                        <p:tgtEl>
                                          <p:spTgt spid="145427"/>
                                        </p:tgtEl>
                                        <p:attrNameLst>
                                          <p:attrName>ppt_x</p:attrName>
                                          <p:attrName>ppt_y</p:attrName>
                                        </p:attrNameLst>
                                      </p:cBhvr>
                                      <p:rCtr x="2214" y="5810"/>
                                    </p:animMotion>
                                  </p:childTnLst>
                                </p:cTn>
                              </p:par>
                              <p:par>
                                <p:cTn id="41" presetID="56" presetClass="path" presetSubtype="0" accel="50000" decel="50000" fill="hold" grpId="1" nodeType="withEffect">
                                  <p:stCondLst>
                                    <p:cond delay="0"/>
                                  </p:stCondLst>
                                  <p:childTnLst>
                                    <p:animMotion origin="layout" path="M -2.29167E-6 2.96296E-6 L -0.14739 0.04977 " pathEditMode="relative" rAng="0" ptsTypes="AA">
                                      <p:cBhvr>
                                        <p:cTn id="42" dur="2000" fill="hold"/>
                                        <p:tgtEl>
                                          <p:spTgt spid="145425"/>
                                        </p:tgtEl>
                                        <p:attrNameLst>
                                          <p:attrName>ppt_x</p:attrName>
                                          <p:attrName>ppt_y</p:attrName>
                                        </p:attrNameLst>
                                      </p:cBhvr>
                                      <p:rCtr x="-7370" y="2477"/>
                                    </p:animMotion>
                                  </p:childTnLst>
                                </p:cTn>
                              </p:par>
                            </p:childTnLst>
                          </p:cTn>
                        </p:par>
                        <p:par>
                          <p:cTn id="43" fill="hold" nodeType="afterGroup">
                            <p:stCondLst>
                              <p:cond delay="2500"/>
                            </p:stCondLst>
                            <p:childTnLst>
                              <p:par>
                                <p:cTn id="44" presetID="6" presetClass="emph" presetSubtype="0" repeatCount="3000" fill="hold" grpId="2" nodeType="afterEffect">
                                  <p:stCondLst>
                                    <p:cond delay="0"/>
                                  </p:stCondLst>
                                  <p:childTnLst>
                                    <p:animScale>
                                      <p:cBhvr>
                                        <p:cTn id="45" dur="1000" fill="hold"/>
                                        <p:tgtEl>
                                          <p:spTgt spid="145427"/>
                                        </p:tgtEl>
                                      </p:cBhvr>
                                      <p:by x="150000" y="150000"/>
                                    </p:animScale>
                                  </p:childTnLst>
                                </p:cTn>
                              </p:par>
                              <p:par>
                                <p:cTn id="46" presetID="6" presetClass="emph" presetSubtype="0" repeatCount="3000" fill="hold" grpId="2" nodeType="withEffect">
                                  <p:stCondLst>
                                    <p:cond delay="0"/>
                                  </p:stCondLst>
                                  <p:childTnLst>
                                    <p:animScale>
                                      <p:cBhvr>
                                        <p:cTn id="47" dur="1000" fill="hold"/>
                                        <p:tgtEl>
                                          <p:spTgt spid="145425"/>
                                        </p:tgtEl>
                                      </p:cBhvr>
                                      <p:by x="150000" y="150000"/>
                                    </p:animScale>
                                  </p:childTnLst>
                                </p:cTn>
                              </p:par>
                              <p:par>
                                <p:cTn id="48" presetID="6" presetClass="emph" presetSubtype="0" repeatCount="3000" fill="hold" grpId="1" nodeType="withEffect">
                                  <p:stCondLst>
                                    <p:cond delay="0"/>
                                  </p:stCondLst>
                                  <p:childTnLst>
                                    <p:animScale>
                                      <p:cBhvr>
                                        <p:cTn id="49" dur="1000" fill="hold"/>
                                        <p:tgtEl>
                                          <p:spTgt spid="145426"/>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2" nodeType="clickEffect">
                                  <p:stCondLst>
                                    <p:cond delay="0"/>
                                  </p:stCondLst>
                                  <p:childTnLst>
                                    <p:animEffect transition="out" filter="dissolve">
                                      <p:cBhvr>
                                        <p:cTn id="53" dur="500"/>
                                        <p:tgtEl>
                                          <p:spTgt spid="145426"/>
                                        </p:tgtEl>
                                      </p:cBhvr>
                                    </p:animEffect>
                                    <p:set>
                                      <p:cBhvr>
                                        <p:cTn id="54" dur="1" fill="hold">
                                          <p:stCondLst>
                                            <p:cond delay="499"/>
                                          </p:stCondLst>
                                        </p:cTn>
                                        <p:tgtEl>
                                          <p:spTgt spid="145426"/>
                                        </p:tgtEl>
                                        <p:attrNameLst>
                                          <p:attrName>style.visibility</p:attrName>
                                        </p:attrNameLst>
                                      </p:cBhvr>
                                      <p:to>
                                        <p:strVal val="hidden"/>
                                      </p:to>
                                    </p:set>
                                  </p:childTnLst>
                                </p:cTn>
                              </p:par>
                              <p:par>
                                <p:cTn id="55" presetID="9" presetClass="exit" presetSubtype="0" fill="hold" grpId="3" nodeType="withEffect">
                                  <p:stCondLst>
                                    <p:cond delay="0"/>
                                  </p:stCondLst>
                                  <p:childTnLst>
                                    <p:animEffect transition="out" filter="dissolve">
                                      <p:cBhvr>
                                        <p:cTn id="56" dur="500"/>
                                        <p:tgtEl>
                                          <p:spTgt spid="145427"/>
                                        </p:tgtEl>
                                      </p:cBhvr>
                                    </p:animEffect>
                                    <p:set>
                                      <p:cBhvr>
                                        <p:cTn id="57" dur="1" fill="hold">
                                          <p:stCondLst>
                                            <p:cond delay="499"/>
                                          </p:stCondLst>
                                        </p:cTn>
                                        <p:tgtEl>
                                          <p:spTgt spid="145427"/>
                                        </p:tgtEl>
                                        <p:attrNameLst>
                                          <p:attrName>style.visibility</p:attrName>
                                        </p:attrNameLst>
                                      </p:cBhvr>
                                      <p:to>
                                        <p:strVal val="hidden"/>
                                      </p:to>
                                    </p:set>
                                  </p:childTnLst>
                                </p:cTn>
                              </p:par>
                              <p:par>
                                <p:cTn id="58" presetID="9" presetClass="exit" presetSubtype="0" fill="hold" grpId="3" nodeType="withEffect">
                                  <p:stCondLst>
                                    <p:cond delay="0"/>
                                  </p:stCondLst>
                                  <p:childTnLst>
                                    <p:animEffect transition="out" filter="dissolve">
                                      <p:cBhvr>
                                        <p:cTn id="59" dur="500"/>
                                        <p:tgtEl>
                                          <p:spTgt spid="145425"/>
                                        </p:tgtEl>
                                      </p:cBhvr>
                                    </p:animEffect>
                                    <p:set>
                                      <p:cBhvr>
                                        <p:cTn id="60" dur="1" fill="hold">
                                          <p:stCondLst>
                                            <p:cond delay="499"/>
                                          </p:stCondLst>
                                        </p:cTn>
                                        <p:tgtEl>
                                          <p:spTgt spid="145425"/>
                                        </p:tgtEl>
                                        <p:attrNameLst>
                                          <p:attrName>style.visibility</p:attrName>
                                        </p:attrNameLst>
                                      </p:cBhvr>
                                      <p:to>
                                        <p:strVal val="hidden"/>
                                      </p:to>
                                    </p:set>
                                  </p:childTnLst>
                                </p:cTn>
                              </p:par>
                            </p:childTnLst>
                          </p:cTn>
                        </p:par>
                        <p:par>
                          <p:cTn id="61" fill="hold" nodeType="afterGroup">
                            <p:stCondLst>
                              <p:cond delay="500"/>
                            </p:stCondLst>
                            <p:childTnLst>
                              <p:par>
                                <p:cTn id="62" presetID="53" presetClass="entr" presetSubtype="0"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par>
                                <p:cTn id="67" presetID="8" presetClass="emph" presetSubtype="0" fill="hold" nodeType="withEffect">
                                  <p:stCondLst>
                                    <p:cond delay="0"/>
                                  </p:stCondLst>
                                  <p:childTnLst>
                                    <p:animRot by="-21600000">
                                      <p:cBhvr>
                                        <p:cTn id="68" dur="2000" fill="hold"/>
                                        <p:tgtEl>
                                          <p:spTgt spid="3"/>
                                        </p:tgtEl>
                                        <p:attrNameLst>
                                          <p:attrName>r</p:attrName>
                                        </p:attrNameLst>
                                      </p:cBhvr>
                                    </p:animRo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xit" presetSubtype="0" fill="hold" nodeType="clickEffect">
                                  <p:stCondLst>
                                    <p:cond delay="0"/>
                                  </p:stCondLst>
                                  <p:childTnLst>
                                    <p:animEffect transition="out" filter="dissolve">
                                      <p:cBhvr>
                                        <p:cTn id="72" dur="500"/>
                                        <p:tgtEl>
                                          <p:spTgt spid="3"/>
                                        </p:tgtEl>
                                      </p:cBhvr>
                                    </p:animEffect>
                                    <p:set>
                                      <p:cBhvr>
                                        <p:cTn id="73" dur="1" fill="hold">
                                          <p:stCondLst>
                                            <p:cond delay="499"/>
                                          </p:stCondLst>
                                        </p:cTn>
                                        <p:tgtEl>
                                          <p:spTgt spid="3"/>
                                        </p:tgtEl>
                                        <p:attrNameLst>
                                          <p:attrName>style.visibility</p:attrName>
                                        </p:attrNameLst>
                                      </p:cBhvr>
                                      <p:to>
                                        <p:strVal val="hidden"/>
                                      </p:to>
                                    </p:set>
                                  </p:childTnLst>
                                </p:cTn>
                              </p:par>
                            </p:childTnLst>
                          </p:cTn>
                        </p:par>
                        <p:par>
                          <p:cTn id="74" fill="hold" nodeType="afterGroup">
                            <p:stCondLst>
                              <p:cond delay="500"/>
                            </p:stCondLst>
                            <p:childTnLst>
                              <p:par>
                                <p:cTn id="75" presetID="53" presetClass="entr" presetSubtype="0" fill="hold" grpId="0" nodeType="afterEffect">
                                  <p:stCondLst>
                                    <p:cond delay="0"/>
                                  </p:stCondLst>
                                  <p:childTnLst>
                                    <p:set>
                                      <p:cBhvr>
                                        <p:cTn id="76" dur="1" fill="hold">
                                          <p:stCondLst>
                                            <p:cond delay="0"/>
                                          </p:stCondLst>
                                        </p:cTn>
                                        <p:tgtEl>
                                          <p:spTgt spid="145431"/>
                                        </p:tgtEl>
                                        <p:attrNameLst>
                                          <p:attrName>style.visibility</p:attrName>
                                        </p:attrNameLst>
                                      </p:cBhvr>
                                      <p:to>
                                        <p:strVal val="visible"/>
                                      </p:to>
                                    </p:set>
                                    <p:anim calcmode="lin" valueType="num">
                                      <p:cBhvr>
                                        <p:cTn id="77" dur="500" fill="hold"/>
                                        <p:tgtEl>
                                          <p:spTgt spid="145431"/>
                                        </p:tgtEl>
                                        <p:attrNameLst>
                                          <p:attrName>ppt_w</p:attrName>
                                        </p:attrNameLst>
                                      </p:cBhvr>
                                      <p:tavLst>
                                        <p:tav tm="0">
                                          <p:val>
                                            <p:fltVal val="0"/>
                                          </p:val>
                                        </p:tav>
                                        <p:tav tm="100000">
                                          <p:val>
                                            <p:strVal val="#ppt_w"/>
                                          </p:val>
                                        </p:tav>
                                      </p:tavLst>
                                    </p:anim>
                                    <p:anim calcmode="lin" valueType="num">
                                      <p:cBhvr>
                                        <p:cTn id="78" dur="500" fill="hold"/>
                                        <p:tgtEl>
                                          <p:spTgt spid="145431"/>
                                        </p:tgtEl>
                                        <p:attrNameLst>
                                          <p:attrName>ppt_h</p:attrName>
                                        </p:attrNameLst>
                                      </p:cBhvr>
                                      <p:tavLst>
                                        <p:tav tm="0">
                                          <p:val>
                                            <p:fltVal val="0"/>
                                          </p:val>
                                        </p:tav>
                                        <p:tav tm="100000">
                                          <p:val>
                                            <p:strVal val="#ppt_h"/>
                                          </p:val>
                                        </p:tav>
                                      </p:tavLst>
                                    </p:anim>
                                    <p:animEffect transition="in" filter="fade">
                                      <p:cBhvr>
                                        <p:cTn id="79" dur="500"/>
                                        <p:tgtEl>
                                          <p:spTgt spid="145431"/>
                                        </p:tgtEl>
                                      </p:cBhvr>
                                    </p:animEffect>
                                  </p:childTnLst>
                                </p:cTn>
                              </p:par>
                              <p:par>
                                <p:cTn id="80" presetID="53" presetClass="entr" presetSubtype="0" fill="hold" nodeType="withEffect">
                                  <p:stCondLst>
                                    <p:cond delay="0"/>
                                  </p:stCondLst>
                                  <p:childTnLst>
                                    <p:set>
                                      <p:cBhvr>
                                        <p:cTn id="81" dur="1" fill="hold">
                                          <p:stCondLst>
                                            <p:cond delay="0"/>
                                          </p:stCondLst>
                                        </p:cTn>
                                        <p:tgtEl>
                                          <p:spTgt spid="145433"/>
                                        </p:tgtEl>
                                        <p:attrNameLst>
                                          <p:attrName>style.visibility</p:attrName>
                                        </p:attrNameLst>
                                      </p:cBhvr>
                                      <p:to>
                                        <p:strVal val="visible"/>
                                      </p:to>
                                    </p:set>
                                    <p:anim calcmode="lin" valueType="num">
                                      <p:cBhvr>
                                        <p:cTn id="82" dur="500" fill="hold"/>
                                        <p:tgtEl>
                                          <p:spTgt spid="145433"/>
                                        </p:tgtEl>
                                        <p:attrNameLst>
                                          <p:attrName>ppt_w</p:attrName>
                                        </p:attrNameLst>
                                      </p:cBhvr>
                                      <p:tavLst>
                                        <p:tav tm="0">
                                          <p:val>
                                            <p:fltVal val="0"/>
                                          </p:val>
                                        </p:tav>
                                        <p:tav tm="100000">
                                          <p:val>
                                            <p:strVal val="#ppt_w"/>
                                          </p:val>
                                        </p:tav>
                                      </p:tavLst>
                                    </p:anim>
                                    <p:anim calcmode="lin" valueType="num">
                                      <p:cBhvr>
                                        <p:cTn id="83" dur="500" fill="hold"/>
                                        <p:tgtEl>
                                          <p:spTgt spid="145433"/>
                                        </p:tgtEl>
                                        <p:attrNameLst>
                                          <p:attrName>ppt_h</p:attrName>
                                        </p:attrNameLst>
                                      </p:cBhvr>
                                      <p:tavLst>
                                        <p:tav tm="0">
                                          <p:val>
                                            <p:fltVal val="0"/>
                                          </p:val>
                                        </p:tav>
                                        <p:tav tm="100000">
                                          <p:val>
                                            <p:strVal val="#ppt_h"/>
                                          </p:val>
                                        </p:tav>
                                      </p:tavLst>
                                    </p:anim>
                                    <p:animEffect transition="in" filter="fade">
                                      <p:cBhvr>
                                        <p:cTn id="84" dur="500"/>
                                        <p:tgtEl>
                                          <p:spTgt spid="145433"/>
                                        </p:tgtEl>
                                      </p:cBhvr>
                                    </p:animEffect>
                                  </p:childTnLst>
                                </p:cTn>
                              </p:par>
                              <p:par>
                                <p:cTn id="85" presetID="53" presetClass="entr" presetSubtype="0" fill="hold" nodeType="withEffect">
                                  <p:stCondLst>
                                    <p:cond delay="0"/>
                                  </p:stCondLst>
                                  <p:childTnLst>
                                    <p:set>
                                      <p:cBhvr>
                                        <p:cTn id="86" dur="1" fill="hold">
                                          <p:stCondLst>
                                            <p:cond delay="0"/>
                                          </p:stCondLst>
                                        </p:cTn>
                                        <p:tgtEl>
                                          <p:spTgt spid="145432"/>
                                        </p:tgtEl>
                                        <p:attrNameLst>
                                          <p:attrName>style.visibility</p:attrName>
                                        </p:attrNameLst>
                                      </p:cBhvr>
                                      <p:to>
                                        <p:strVal val="visible"/>
                                      </p:to>
                                    </p:set>
                                    <p:anim calcmode="lin" valueType="num">
                                      <p:cBhvr>
                                        <p:cTn id="87" dur="500" fill="hold"/>
                                        <p:tgtEl>
                                          <p:spTgt spid="145432"/>
                                        </p:tgtEl>
                                        <p:attrNameLst>
                                          <p:attrName>ppt_w</p:attrName>
                                        </p:attrNameLst>
                                      </p:cBhvr>
                                      <p:tavLst>
                                        <p:tav tm="0">
                                          <p:val>
                                            <p:fltVal val="0"/>
                                          </p:val>
                                        </p:tav>
                                        <p:tav tm="100000">
                                          <p:val>
                                            <p:strVal val="#ppt_w"/>
                                          </p:val>
                                        </p:tav>
                                      </p:tavLst>
                                    </p:anim>
                                    <p:anim calcmode="lin" valueType="num">
                                      <p:cBhvr>
                                        <p:cTn id="88" dur="500" fill="hold"/>
                                        <p:tgtEl>
                                          <p:spTgt spid="145432"/>
                                        </p:tgtEl>
                                        <p:attrNameLst>
                                          <p:attrName>ppt_h</p:attrName>
                                        </p:attrNameLst>
                                      </p:cBhvr>
                                      <p:tavLst>
                                        <p:tav tm="0">
                                          <p:val>
                                            <p:fltVal val="0"/>
                                          </p:val>
                                        </p:tav>
                                        <p:tav tm="100000">
                                          <p:val>
                                            <p:strVal val="#ppt_h"/>
                                          </p:val>
                                        </p:tav>
                                      </p:tavLst>
                                    </p:anim>
                                    <p:animEffect transition="in" filter="fade">
                                      <p:cBhvr>
                                        <p:cTn id="89" dur="500"/>
                                        <p:tgtEl>
                                          <p:spTgt spid="145432"/>
                                        </p:tgtEl>
                                      </p:cBhvr>
                                    </p:animEffect>
                                  </p:childTnLst>
                                </p:cTn>
                              </p:par>
                            </p:childTnLst>
                          </p:cTn>
                        </p:par>
                        <p:par>
                          <p:cTn id="90" fill="hold" nodeType="afterGroup">
                            <p:stCondLst>
                              <p:cond delay="1000"/>
                            </p:stCondLst>
                            <p:childTnLst>
                              <p:par>
                                <p:cTn id="91" presetID="0" presetClass="path" presetSubtype="0" accel="50000" decel="50000" fill="hold" grpId="0" nodeType="afterEffect">
                                  <p:stCondLst>
                                    <p:cond delay="0"/>
                                  </p:stCondLst>
                                  <p:childTnLst>
                                    <p:animMotion origin="layout" path="M -0.04037 1.11111E-6 C -0.00704 -0.03727 0.02617 -0.07408 0.00312 -0.10648 C -0.01993 -0.13843 -0.09922 -0.16551 -0.17852 -0.19213 " pathEditMode="relative" rAng="0" ptsTypes="AAA">
                                      <p:cBhvr>
                                        <p:cTn id="92" dur="2000" fill="hold"/>
                                        <p:tgtEl>
                                          <p:spTgt spid="145433"/>
                                        </p:tgtEl>
                                        <p:attrNameLst>
                                          <p:attrName>ppt_x</p:attrName>
                                          <p:attrName>ppt_y</p:attrName>
                                        </p:attrNameLst>
                                      </p:cBhvr>
                                      <p:rCtr x="-4362" y="-9606"/>
                                    </p:animMotion>
                                  </p:childTnLst>
                                </p:cTn>
                              </p:par>
                              <p:par>
                                <p:cTn id="93" presetID="0" presetClass="path" presetSubtype="0" accel="50000" decel="50000" fill="hold" nodeType="withEffect">
                                  <p:stCondLst>
                                    <p:cond delay="0"/>
                                  </p:stCondLst>
                                  <p:childTnLst>
                                    <p:animMotion origin="layout" path="M -0.05092 1.11111E-6 C 0.00533 -0.08889 0.06224 -0.17755 0.03307 -0.24398 C 0.0039 -0.31019 -0.11068 -0.35417 -0.225 -0.39769 " pathEditMode="relative" rAng="0" ptsTypes="AAA">
                                      <p:cBhvr>
                                        <p:cTn id="94" dur="2000" fill="hold"/>
                                        <p:tgtEl>
                                          <p:spTgt spid="145432"/>
                                        </p:tgtEl>
                                        <p:attrNameLst>
                                          <p:attrName>ppt_x</p:attrName>
                                          <p:attrName>ppt_y</p:attrName>
                                        </p:attrNameLst>
                                      </p:cBhvr>
                                      <p:rCtr x="-4115" y="-19884"/>
                                    </p:animMotion>
                                  </p:childTnLst>
                                </p:cTn>
                              </p:par>
                              <p:par>
                                <p:cTn id="95" presetID="0" presetClass="path" presetSubtype="0" accel="50000" decel="50000" fill="hold" nodeType="withEffect">
                                  <p:stCondLst>
                                    <p:cond delay="0"/>
                                  </p:stCondLst>
                                  <p:childTnLst>
                                    <p:animMotion origin="layout" path="M 4.58333E-6 3.33333E-6 C 0.00065 -0.04561 0.00143 -0.09051 0.00455 -0.13426 C 0.00768 -0.17824 0.01315 -0.22084 0.01875 -0.2632 " pathEditMode="relative" rAng="0" ptsTypes="AAA">
                                      <p:cBhvr>
                                        <p:cTn id="96" dur="2000" fill="hold"/>
                                        <p:tgtEl>
                                          <p:spTgt spid="145431"/>
                                        </p:tgtEl>
                                        <p:attrNameLst>
                                          <p:attrName>ppt_x</p:attrName>
                                          <p:attrName>ppt_y</p:attrName>
                                        </p:attrNameLst>
                                      </p:cBhvr>
                                      <p:rCtr x="938" y="-13171"/>
                                    </p:animMotion>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xit" presetSubtype="0" fill="hold" grpId="1" nodeType="clickEffect">
                                  <p:stCondLst>
                                    <p:cond delay="0"/>
                                  </p:stCondLst>
                                  <p:childTnLst>
                                    <p:animEffect transition="out" filter="dissolve">
                                      <p:cBhvr>
                                        <p:cTn id="100" dur="500"/>
                                        <p:tgtEl>
                                          <p:spTgt spid="145433"/>
                                        </p:tgtEl>
                                      </p:cBhvr>
                                    </p:animEffect>
                                    <p:set>
                                      <p:cBhvr>
                                        <p:cTn id="101" dur="1" fill="hold">
                                          <p:stCondLst>
                                            <p:cond delay="499"/>
                                          </p:stCondLst>
                                        </p:cTn>
                                        <p:tgtEl>
                                          <p:spTgt spid="145433"/>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145432"/>
                                        </p:tgtEl>
                                      </p:cBhvr>
                                    </p:animEffect>
                                    <p:set>
                                      <p:cBhvr>
                                        <p:cTn id="104" dur="1" fill="hold">
                                          <p:stCondLst>
                                            <p:cond delay="499"/>
                                          </p:stCondLst>
                                        </p:cTn>
                                        <p:tgtEl>
                                          <p:spTgt spid="145432"/>
                                        </p:tgtEl>
                                        <p:attrNameLst>
                                          <p:attrName>style.visibility</p:attrName>
                                        </p:attrNameLst>
                                      </p:cBhvr>
                                      <p:to>
                                        <p:strVal val="hidden"/>
                                      </p:to>
                                    </p:set>
                                  </p:childTnLst>
                                </p:cTn>
                              </p:par>
                              <p:par>
                                <p:cTn id="105" presetID="9" presetClass="exit" presetSubtype="0" fill="hold" nodeType="withEffect">
                                  <p:stCondLst>
                                    <p:cond delay="0"/>
                                  </p:stCondLst>
                                  <p:childTnLst>
                                    <p:animEffect transition="out" filter="dissolve">
                                      <p:cBhvr>
                                        <p:cTn id="106" dur="500"/>
                                        <p:tgtEl>
                                          <p:spTgt spid="145431"/>
                                        </p:tgtEl>
                                      </p:cBhvr>
                                    </p:animEffect>
                                    <p:set>
                                      <p:cBhvr>
                                        <p:cTn id="107" dur="1" fill="hold">
                                          <p:stCondLst>
                                            <p:cond delay="499"/>
                                          </p:stCondLst>
                                        </p:cTn>
                                        <p:tgtEl>
                                          <p:spTgt spid="1454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4" grpId="0" animBg="1"/>
      <p:bldP spid="145424" grpId="1" animBg="1"/>
      <p:bldP spid="145424" grpId="2" animBg="1"/>
      <p:bldP spid="145426" grpId="0" animBg="1"/>
      <p:bldP spid="145426" grpId="1" animBg="1"/>
      <p:bldP spid="145426" grpId="2" animBg="1"/>
      <p:bldP spid="145427" grpId="0" animBg="1"/>
      <p:bldP spid="145427" grpId="1" animBg="1"/>
      <p:bldP spid="145427" grpId="2" animBg="1"/>
      <p:bldP spid="145427" grpId="3" animBg="1"/>
      <p:bldP spid="145433" grpId="0" animBg="1"/>
      <p:bldP spid="145433" grpId="1" animBg="1"/>
      <p:bldP spid="23" grpId="0" animBg="1"/>
      <p:bldP spid="24" grpId="0" animBg="1"/>
      <p:bldP spid="145425" grpId="0" animBg="1"/>
      <p:bldP spid="145425" grpId="1" animBg="1"/>
      <p:bldP spid="145425" grpId="2" animBg="1"/>
      <p:bldP spid="145425" grpId="3" animBg="1"/>
      <p:bldP spid="14543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Oval 3"/>
          <p:cNvSpPr/>
          <p:nvPr/>
        </p:nvSpPr>
        <p:spPr>
          <a:xfrm>
            <a:off x="4715641" y="2409109"/>
            <a:ext cx="4973792" cy="322027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pic>
        <p:nvPicPr>
          <p:cNvPr id="30726" name="Shape 14543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676400" y="2039484"/>
            <a:ext cx="1358900" cy="1457325"/>
          </a:xfrm>
          <a:noFill/>
        </p:spPr>
      </p:pic>
      <p:pic>
        <p:nvPicPr>
          <p:cNvPr id="30727" name="Rectangle 1454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876" y="4404582"/>
            <a:ext cx="976313"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Rectangle 1454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438" y="3413982"/>
            <a:ext cx="97631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Rectangle 145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4672" y="2681802"/>
            <a:ext cx="97631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Flowchart: Magnetic Disk 145419"/>
          <p:cNvSpPr>
            <a:spLocks noChangeArrowheads="1"/>
          </p:cNvSpPr>
          <p:nvPr/>
        </p:nvSpPr>
        <p:spPr bwMode="auto">
          <a:xfrm>
            <a:off x="4675188" y="964742"/>
            <a:ext cx="1866900" cy="1447800"/>
          </a:xfrm>
          <a:prstGeom prst="flowChartMagneticDisk">
            <a:avLst/>
          </a:prstGeom>
          <a:solidFill>
            <a:srgbClr val="66FF66"/>
          </a:solidFill>
          <a:ln>
            <a:solidFill>
              <a:srgbClr val="7030A0"/>
            </a:solidFill>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defTabSz="889000">
              <a:lnSpc>
                <a:spcPct val="90000"/>
              </a:lnSpc>
              <a:spcBef>
                <a:spcPct val="0"/>
              </a:spcBef>
              <a:spcAft>
                <a:spcPct val="35000"/>
              </a:spcAft>
            </a:pPr>
            <a:r>
              <a:rPr lang="en-US" altLang="zh-TW" sz="1400" dirty="0">
                <a:solidFill>
                  <a:srgbClr val="E7E6E6">
                    <a:lumMod val="25000"/>
                  </a:srgbClr>
                </a:solidFill>
              </a:rPr>
              <a:t>DC /</a:t>
            </a:r>
          </a:p>
          <a:p>
            <a:pPr algn="ctr" defTabSz="889000">
              <a:lnSpc>
                <a:spcPct val="90000"/>
              </a:lnSpc>
              <a:spcBef>
                <a:spcPct val="0"/>
              </a:spcBef>
              <a:spcAft>
                <a:spcPct val="35000"/>
              </a:spcAft>
            </a:pPr>
            <a:r>
              <a:rPr lang="en-US" altLang="zh-TW" sz="1400" dirty="0">
                <a:solidFill>
                  <a:srgbClr val="E7E6E6">
                    <a:lumMod val="25000"/>
                  </a:srgbClr>
                </a:solidFill>
              </a:rPr>
              <a:t>Pull Server</a:t>
            </a:r>
          </a:p>
        </p:txBody>
      </p:sp>
      <p:sp>
        <p:nvSpPr>
          <p:cNvPr id="145424" name="Shape 145423"/>
          <p:cNvSpPr>
            <a:spLocks noEditPoints="1" noChangeArrowheads="1"/>
          </p:cNvSpPr>
          <p:nvPr/>
        </p:nvSpPr>
        <p:spPr bwMode="auto">
          <a:xfrm>
            <a:off x="5065925" y="1160446"/>
            <a:ext cx="511175" cy="62547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ln>
            <a:solidFill>
              <a:schemeClr val="bg2">
                <a:lumMod val="2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prstClr val="black"/>
              </a:solidFill>
              <a:latin typeface="Rockwell" pitchFamily="18" charset="0"/>
            </a:endParaRPr>
          </a:p>
        </p:txBody>
      </p:sp>
      <p:sp>
        <p:nvSpPr>
          <p:cNvPr id="145425" name="Shape 145424"/>
          <p:cNvSpPr>
            <a:spLocks noEditPoints="1" noChangeArrowheads="1"/>
          </p:cNvSpPr>
          <p:nvPr/>
        </p:nvSpPr>
        <p:spPr bwMode="auto">
          <a:xfrm>
            <a:off x="7280239" y="3413983"/>
            <a:ext cx="409575" cy="5365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solidFill>
              <a:schemeClr val="bg2">
                <a:lumMod val="2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prstClr val="black"/>
              </a:solidFill>
              <a:latin typeface="Rockwell" pitchFamily="18" charset="0"/>
            </a:endParaRPr>
          </a:p>
        </p:txBody>
      </p:sp>
      <p:sp>
        <p:nvSpPr>
          <p:cNvPr id="145426" name="Shape 145425"/>
          <p:cNvSpPr>
            <a:spLocks noEditPoints="1" noChangeArrowheads="1"/>
          </p:cNvSpPr>
          <p:nvPr/>
        </p:nvSpPr>
        <p:spPr bwMode="auto">
          <a:xfrm>
            <a:off x="7568472" y="2930279"/>
            <a:ext cx="409575" cy="5365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solidFill>
              <a:schemeClr val="bg2">
                <a:lumMod val="2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prstClr val="black"/>
              </a:solidFill>
              <a:latin typeface="Rockwell" pitchFamily="18" charset="0"/>
            </a:endParaRPr>
          </a:p>
        </p:txBody>
      </p:sp>
      <p:sp>
        <p:nvSpPr>
          <p:cNvPr id="145427" name="Shape 145426"/>
          <p:cNvSpPr>
            <a:spLocks noEditPoints="1" noChangeArrowheads="1"/>
          </p:cNvSpPr>
          <p:nvPr/>
        </p:nvSpPr>
        <p:spPr bwMode="auto">
          <a:xfrm>
            <a:off x="7889839" y="3566383"/>
            <a:ext cx="409575" cy="5365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solidFill>
              <a:schemeClr val="bg2">
                <a:lumMod val="2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endParaRPr lang="en-US">
              <a:solidFill>
                <a:prstClr val="black"/>
              </a:solidFill>
              <a:latin typeface="Rockwell" pitchFamily="18" charset="0"/>
            </a:endParaRPr>
          </a:p>
        </p:txBody>
      </p:sp>
      <p:grpSp>
        <p:nvGrpSpPr>
          <p:cNvPr id="3" name="Group 20"/>
          <p:cNvGrpSpPr>
            <a:grpSpLocks/>
          </p:cNvGrpSpPr>
          <p:nvPr/>
        </p:nvGrpSpPr>
        <p:grpSpPr bwMode="auto">
          <a:xfrm>
            <a:off x="6746838" y="3413982"/>
            <a:ext cx="1143000" cy="1219200"/>
            <a:chOff x="624" y="1776"/>
            <a:chExt cx="720" cy="768"/>
          </a:xfrm>
        </p:grpSpPr>
        <p:sp>
          <p:nvSpPr>
            <p:cNvPr id="30774" name="Curved Right Arrow 145428"/>
            <p:cNvSpPr>
              <a:spLocks noChangeArrowheads="1"/>
            </p:cNvSpPr>
            <p:nvPr/>
          </p:nvSpPr>
          <p:spPr bwMode="auto">
            <a:xfrm>
              <a:off x="624" y="1872"/>
              <a:ext cx="336" cy="672"/>
            </a:xfrm>
            <a:prstGeom prst="curvedRightArrow">
              <a:avLst>
                <a:gd name="adj1" fmla="val 40000"/>
                <a:gd name="adj2" fmla="val 80000"/>
                <a:gd name="adj3" fmla="val 33333"/>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solidFill>
                  <a:prstClr val="white"/>
                </a:solidFill>
                <a:latin typeface="Rockwell" pitchFamily="18" charset="0"/>
              </a:endParaRPr>
            </a:p>
          </p:txBody>
        </p:sp>
        <p:sp>
          <p:nvSpPr>
            <p:cNvPr id="30775" name="Curved Right Arrow 145429"/>
            <p:cNvSpPr>
              <a:spLocks noChangeArrowheads="1"/>
            </p:cNvSpPr>
            <p:nvPr/>
          </p:nvSpPr>
          <p:spPr bwMode="auto">
            <a:xfrm flipH="1" flipV="1">
              <a:off x="1056" y="1776"/>
              <a:ext cx="288" cy="720"/>
            </a:xfrm>
            <a:prstGeom prst="curvedRightArrow">
              <a:avLst>
                <a:gd name="adj1" fmla="val 50000"/>
                <a:gd name="adj2" fmla="val 100000"/>
                <a:gd name="adj3" fmla="val 33333"/>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solidFill>
                  <a:prstClr val="white"/>
                </a:solidFill>
                <a:latin typeface="Rockwell" pitchFamily="18" charset="0"/>
              </a:endParaRPr>
            </a:p>
          </p:txBody>
        </p:sp>
      </p:grpSp>
      <p:sp>
        <p:nvSpPr>
          <p:cNvPr id="145431" name="Rounded Rectangular Callout 145430"/>
          <p:cNvSpPr>
            <a:spLocks noChangeArrowheads="1"/>
          </p:cNvSpPr>
          <p:nvPr/>
        </p:nvSpPr>
        <p:spPr bwMode="auto">
          <a:xfrm flipH="1">
            <a:off x="5680038" y="3185382"/>
            <a:ext cx="457200" cy="457200"/>
          </a:xfrm>
          <a:prstGeom prst="wedgeRoundRectCallout">
            <a:avLst>
              <a:gd name="adj1" fmla="val -41667"/>
              <a:gd name="adj2" fmla="val 29167"/>
              <a:gd name="adj3" fmla="val 16667"/>
            </a:avLst>
          </a:prstGeom>
          <a:solidFill>
            <a:schemeClr val="bg1"/>
          </a:solidFill>
          <a:ln w="9525" algn="ctr">
            <a:solidFill>
              <a:schemeClr val="tx1"/>
            </a:solidFill>
            <a:miter lim="800000"/>
            <a:headEnd/>
            <a:tailEnd/>
          </a:ln>
        </p:spPr>
        <p:txBody>
          <a:bodyPr/>
          <a:lstStyle/>
          <a:p>
            <a:pPr algn="ctr"/>
            <a:endParaRPr kumimoji="1" lang="en-US">
              <a:solidFill>
                <a:prstClr val="black"/>
              </a:solidFill>
              <a:ea typeface="新細明體" pitchFamily="18" charset="-120"/>
            </a:endParaRPr>
          </a:p>
        </p:txBody>
      </p:sp>
      <p:sp>
        <p:nvSpPr>
          <p:cNvPr id="145432" name="Rounded Rectangular Callout 145431"/>
          <p:cNvSpPr>
            <a:spLocks noChangeArrowheads="1"/>
          </p:cNvSpPr>
          <p:nvPr/>
        </p:nvSpPr>
        <p:spPr bwMode="auto">
          <a:xfrm>
            <a:off x="8651838" y="4023582"/>
            <a:ext cx="457200" cy="457200"/>
          </a:xfrm>
          <a:prstGeom prst="wedgeRoundRectCallout">
            <a:avLst>
              <a:gd name="adj1" fmla="val 50000"/>
              <a:gd name="adj2" fmla="val 29167"/>
              <a:gd name="adj3" fmla="val 16667"/>
            </a:avLst>
          </a:prstGeom>
          <a:solidFill>
            <a:schemeClr val="bg1"/>
          </a:solidFill>
          <a:ln w="9525" algn="ctr">
            <a:solidFill>
              <a:schemeClr val="tx1"/>
            </a:solidFill>
            <a:miter lim="800000"/>
            <a:headEnd/>
            <a:tailEnd/>
          </a:ln>
        </p:spPr>
        <p:txBody>
          <a:bodyPr/>
          <a:lstStyle/>
          <a:p>
            <a:pPr algn="ctr"/>
            <a:endParaRPr kumimoji="1" lang="en-US">
              <a:solidFill>
                <a:prstClr val="black"/>
              </a:solidFill>
              <a:ea typeface="新細明體" pitchFamily="18" charset="-120"/>
            </a:endParaRPr>
          </a:p>
        </p:txBody>
      </p:sp>
      <p:sp>
        <p:nvSpPr>
          <p:cNvPr id="145433" name="Rounded Rectangular Callout 145432"/>
          <p:cNvSpPr>
            <a:spLocks noChangeArrowheads="1"/>
          </p:cNvSpPr>
          <p:nvPr/>
        </p:nvSpPr>
        <p:spPr bwMode="auto">
          <a:xfrm>
            <a:off x="8194638" y="2651982"/>
            <a:ext cx="457200" cy="457200"/>
          </a:xfrm>
          <a:prstGeom prst="wedgeRoundRectCallout">
            <a:avLst>
              <a:gd name="adj1" fmla="val 47569"/>
              <a:gd name="adj2" fmla="val 31597"/>
              <a:gd name="adj3" fmla="val 16667"/>
            </a:avLst>
          </a:prstGeom>
          <a:solidFill>
            <a:schemeClr val="bg1"/>
          </a:solidFill>
          <a:ln w="9525" algn="ctr">
            <a:solidFill>
              <a:schemeClr val="tx1"/>
            </a:solidFill>
            <a:miter lim="800000"/>
            <a:headEnd/>
            <a:tailEnd/>
          </a:ln>
        </p:spPr>
        <p:txBody>
          <a:bodyPr/>
          <a:lstStyle/>
          <a:p>
            <a:pPr algn="ctr"/>
            <a:endParaRPr kumimoji="1" lang="en-US">
              <a:solidFill>
                <a:prstClr val="black"/>
              </a:solidFill>
              <a:ea typeface="新細明體" pitchFamily="18" charset="-120"/>
            </a:endParaRPr>
          </a:p>
        </p:txBody>
      </p:sp>
      <p:sp>
        <p:nvSpPr>
          <p:cNvPr id="7" name="Title 6"/>
          <p:cNvSpPr>
            <a:spLocks noGrp="1"/>
          </p:cNvSpPr>
          <p:nvPr>
            <p:ph type="title"/>
          </p:nvPr>
        </p:nvSpPr>
        <p:spPr>
          <a:xfrm>
            <a:off x="442383" y="124388"/>
            <a:ext cx="10951633" cy="1009650"/>
          </a:xfrm>
        </p:spPr>
        <p:txBody>
          <a:bodyPr/>
          <a:lstStyle/>
          <a:p>
            <a:r>
              <a:rPr lang="en-US" dirty="0">
                <a:solidFill>
                  <a:srgbClr val="69D8FF"/>
                </a:solidFill>
                <a:latin typeface="Segoe UI Light" panose="020B0502040204020203" pitchFamily="34" charset="0"/>
                <a:cs typeface="Segoe UI Light" panose="020B0502040204020203" pitchFamily="34" charset="0"/>
              </a:rPr>
              <a:t>How DSC works?</a:t>
            </a:r>
            <a:endParaRPr lang="en-US" dirty="0"/>
          </a:p>
        </p:txBody>
      </p:sp>
      <p:graphicFrame>
        <p:nvGraphicFramePr>
          <p:cNvPr id="10" name="Diagram 9"/>
          <p:cNvGraphicFramePr/>
          <p:nvPr>
            <p:extLst/>
          </p:nvPr>
        </p:nvGraphicFramePr>
        <p:xfrm>
          <a:off x="750888" y="4051301"/>
          <a:ext cx="3317081" cy="2245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ight Arrow 11"/>
          <p:cNvSpPr/>
          <p:nvPr/>
        </p:nvSpPr>
        <p:spPr>
          <a:xfrm rot="19845028">
            <a:off x="2957195" y="1445484"/>
            <a:ext cx="1462727" cy="720135"/>
          </a:xfrm>
          <a:prstGeom prst="rightArrow">
            <a:avLst/>
          </a:prstGeom>
          <a:solidFill>
            <a:srgbClr val="66FF6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23" name="Rounded Rectangle 4"/>
          <p:cNvSpPr/>
          <p:nvPr/>
        </p:nvSpPr>
        <p:spPr>
          <a:xfrm>
            <a:off x="8996744" y="0"/>
            <a:ext cx="3202523" cy="1959429"/>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38100" tIns="25400" rIns="38100" bIns="25400" numCol="1" spcCol="1270" anchor="ctr" anchorCtr="0">
            <a:noAutofit/>
          </a:bodyPr>
          <a:lstStyle/>
          <a:p>
            <a:pPr defTabSz="889000">
              <a:lnSpc>
                <a:spcPct val="90000"/>
              </a:lnSpc>
              <a:spcBef>
                <a:spcPct val="0"/>
              </a:spcBef>
              <a:spcAft>
                <a:spcPct val="35000"/>
              </a:spcAft>
            </a:pPr>
            <a:endParaRPr lang="en-US" sz="2000" dirty="0">
              <a:solidFill>
                <a:prstClr val="white"/>
              </a:solidFill>
            </a:endParaRPr>
          </a:p>
          <a:p>
            <a:pPr defTabSz="889000">
              <a:lnSpc>
                <a:spcPct val="90000"/>
              </a:lnSpc>
              <a:spcBef>
                <a:spcPct val="0"/>
              </a:spcBef>
              <a:spcAft>
                <a:spcPct val="35000"/>
              </a:spcAft>
            </a:pPr>
            <a:r>
              <a:rPr lang="en-US" sz="2000" dirty="0">
                <a:solidFill>
                  <a:prstClr val="white"/>
                </a:solidFill>
              </a:rPr>
              <a:t>DSC data is either pulled or pushed to the </a:t>
            </a:r>
            <a:r>
              <a:rPr lang="en-US" sz="2000" i="1" dirty="0">
                <a:solidFill>
                  <a:prstClr val="white"/>
                </a:solidFill>
              </a:rPr>
              <a:t>“Local Configuration Store” </a:t>
            </a:r>
            <a:r>
              <a:rPr lang="en-US" sz="2000" dirty="0">
                <a:solidFill>
                  <a:prstClr val="white"/>
                </a:solidFill>
              </a:rPr>
              <a:t>and contains the current, previous and the desired (DSC) state configuration. </a:t>
            </a:r>
            <a:br>
              <a:rPr lang="en-US" sz="2000" i="1" dirty="0">
                <a:solidFill>
                  <a:prstClr val="white"/>
                </a:solidFill>
              </a:rPr>
            </a:br>
            <a:endParaRPr lang="en-US" sz="2000" b="1" dirty="0">
              <a:solidFill>
                <a:srgbClr val="E7E6E6">
                  <a:lumMod val="25000"/>
                </a:srgbClr>
              </a:solidFill>
            </a:endParaRPr>
          </a:p>
        </p:txBody>
      </p:sp>
      <p:sp>
        <p:nvSpPr>
          <p:cNvPr id="2" name="TextBox 1"/>
          <p:cNvSpPr txBox="1"/>
          <p:nvPr/>
        </p:nvSpPr>
        <p:spPr>
          <a:xfrm>
            <a:off x="5965918" y="5673321"/>
            <a:ext cx="1143455" cy="369332"/>
          </a:xfrm>
          <a:prstGeom prst="rect">
            <a:avLst/>
          </a:prstGeom>
          <a:noFill/>
        </p:spPr>
        <p:txBody>
          <a:bodyPr wrap="none" rtlCol="0">
            <a:spAutoFit/>
          </a:bodyPr>
          <a:lstStyle/>
          <a:p>
            <a:r>
              <a:rPr lang="en-US" dirty="0">
                <a:solidFill>
                  <a:prstClr val="black"/>
                </a:solidFill>
              </a:rPr>
              <a:t>Enterprise</a:t>
            </a:r>
          </a:p>
        </p:txBody>
      </p:sp>
      <p:sp>
        <p:nvSpPr>
          <p:cNvPr id="24" name="Rounded Rectangle 4"/>
          <p:cNvSpPr/>
          <p:nvPr/>
        </p:nvSpPr>
        <p:spPr>
          <a:xfrm>
            <a:off x="8996744" y="5192487"/>
            <a:ext cx="3202523" cy="1665514"/>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38100" tIns="25400" rIns="38100" bIns="25400" numCol="1" spcCol="1270" anchor="ctr" anchorCtr="0">
            <a:noAutofit/>
          </a:bodyPr>
          <a:lstStyle/>
          <a:p>
            <a:pPr defTabSz="889000">
              <a:lnSpc>
                <a:spcPct val="90000"/>
              </a:lnSpc>
              <a:spcBef>
                <a:spcPct val="0"/>
              </a:spcBef>
              <a:spcAft>
                <a:spcPct val="35000"/>
              </a:spcAft>
            </a:pPr>
            <a:endParaRPr lang="en-US" sz="2000" dirty="0">
              <a:solidFill>
                <a:prstClr val="white"/>
              </a:solidFill>
            </a:endParaRPr>
          </a:p>
          <a:p>
            <a:pPr defTabSz="889000">
              <a:lnSpc>
                <a:spcPct val="90000"/>
              </a:lnSpc>
              <a:spcBef>
                <a:spcPct val="0"/>
              </a:spcBef>
              <a:spcAft>
                <a:spcPct val="35000"/>
              </a:spcAft>
            </a:pPr>
            <a:r>
              <a:rPr lang="en-US" sz="2000" dirty="0">
                <a:solidFill>
                  <a:prstClr val="white"/>
                </a:solidFill>
              </a:rPr>
              <a:t>The configuration then gets parsed and the relevant (WMI) provider implements the change and </a:t>
            </a:r>
            <a:r>
              <a:rPr lang="en-US" sz="2000" i="1" dirty="0">
                <a:solidFill>
                  <a:prstClr val="white"/>
                </a:solidFill>
              </a:rPr>
              <a:t>“makes it so”. </a:t>
            </a:r>
            <a:br>
              <a:rPr lang="en-US" sz="2000" i="1" dirty="0">
                <a:solidFill>
                  <a:prstClr val="white"/>
                </a:solidFill>
              </a:rPr>
            </a:br>
            <a:endParaRPr lang="en-US" sz="2000" b="1" dirty="0">
              <a:solidFill>
                <a:srgbClr val="E7E6E6">
                  <a:lumMod val="25000"/>
                </a:srgbClr>
              </a:solidFill>
            </a:endParaRPr>
          </a:p>
        </p:txBody>
      </p:sp>
    </p:spTree>
    <p:extLst>
      <p:ext uri="{BB962C8B-B14F-4D97-AF65-F5344CB8AC3E}">
        <p14:creationId xmlns:p14="http://schemas.microsoft.com/office/powerpoint/2010/main" val="19995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53" presetClass="entr" presetSubtype="0" fill="hold" grpId="0" nodeType="withEffect">
                                  <p:stCondLst>
                                    <p:cond delay="0"/>
                                  </p:stCondLst>
                                  <p:childTnLst>
                                    <p:set>
                                      <p:cBhvr>
                                        <p:cTn id="8" dur="1" fill="hold">
                                          <p:stCondLst>
                                            <p:cond delay="0"/>
                                          </p:stCondLst>
                                        </p:cTn>
                                        <p:tgtEl>
                                          <p:spTgt spid="145424"/>
                                        </p:tgtEl>
                                        <p:attrNameLst>
                                          <p:attrName>style.visibility</p:attrName>
                                        </p:attrNameLst>
                                      </p:cBhvr>
                                      <p:to>
                                        <p:strVal val="visible"/>
                                      </p:to>
                                    </p:set>
                                    <p:anim calcmode="lin" valueType="num">
                                      <p:cBhvr>
                                        <p:cTn id="9" dur="500" fill="hold"/>
                                        <p:tgtEl>
                                          <p:spTgt spid="145424"/>
                                        </p:tgtEl>
                                        <p:attrNameLst>
                                          <p:attrName>ppt_w</p:attrName>
                                        </p:attrNameLst>
                                      </p:cBhvr>
                                      <p:tavLst>
                                        <p:tav tm="0">
                                          <p:val>
                                            <p:fltVal val="0"/>
                                          </p:val>
                                        </p:tav>
                                        <p:tav tm="100000">
                                          <p:val>
                                            <p:strVal val="#ppt_w"/>
                                          </p:val>
                                        </p:tav>
                                      </p:tavLst>
                                    </p:anim>
                                    <p:anim calcmode="lin" valueType="num">
                                      <p:cBhvr>
                                        <p:cTn id="10" dur="500" fill="hold"/>
                                        <p:tgtEl>
                                          <p:spTgt spid="145424"/>
                                        </p:tgtEl>
                                        <p:attrNameLst>
                                          <p:attrName>ppt_h</p:attrName>
                                        </p:attrNameLst>
                                      </p:cBhvr>
                                      <p:tavLst>
                                        <p:tav tm="0">
                                          <p:val>
                                            <p:fltVal val="0"/>
                                          </p:val>
                                        </p:tav>
                                        <p:tav tm="100000">
                                          <p:val>
                                            <p:strVal val="#ppt_h"/>
                                          </p:val>
                                        </p:tav>
                                      </p:tavLst>
                                    </p:anim>
                                    <p:animEffect transition="in" filter="fade">
                                      <p:cBhvr>
                                        <p:cTn id="11" dur="500"/>
                                        <p:tgtEl>
                                          <p:spTgt spid="145424"/>
                                        </p:tgtEl>
                                      </p:cBhvr>
                                    </p:animEffect>
                                  </p:childTnLst>
                                </p:cTn>
                              </p:par>
                            </p:childTnLst>
                          </p:cTn>
                        </p:par>
                        <p:par>
                          <p:cTn id="12" fill="hold" nodeType="afterGroup">
                            <p:stCondLst>
                              <p:cond delay="500"/>
                            </p:stCondLst>
                            <p:childTnLst>
                              <p:par>
                                <p:cTn id="13" presetID="0" presetClass="path" presetSubtype="0" accel="50000" decel="50000" fill="hold" grpId="1" nodeType="afterEffect">
                                  <p:stCondLst>
                                    <p:cond delay="0"/>
                                  </p:stCondLst>
                                  <p:childTnLst>
                                    <p:animMotion origin="layout" path="M -2.5E-6 -4.81481E-6 C -2.5E-6 0.13473 -2.5E-6 0.26991 0.02761 0.33658 C 0.05547 0.40325 0.14219 0.38843 0.16758 0.39862 " pathEditMode="relative" rAng="0" ptsTypes="AAA">
                                      <p:cBhvr>
                                        <p:cTn id="14" dur="2000" fill="hold"/>
                                        <p:tgtEl>
                                          <p:spTgt spid="145424"/>
                                        </p:tgtEl>
                                        <p:attrNameLst>
                                          <p:attrName>ppt_x</p:attrName>
                                          <p:attrName>ppt_y</p:attrName>
                                        </p:attrNameLst>
                                      </p:cBhvr>
                                      <p:rCtr x="8372" y="19931"/>
                                    </p:animMotion>
                                  </p:childTnLst>
                                </p:cTn>
                              </p:par>
                            </p:childTnLst>
                          </p:cTn>
                        </p:par>
                        <p:par>
                          <p:cTn id="15" fill="hold" nodeType="afterGroup">
                            <p:stCondLst>
                              <p:cond delay="2500"/>
                            </p:stCondLst>
                            <p:childTnLst>
                              <p:par>
                                <p:cTn id="16" presetID="9" presetClass="exit" presetSubtype="0" fill="hold" grpId="2" nodeType="afterEffect">
                                  <p:stCondLst>
                                    <p:cond delay="0"/>
                                  </p:stCondLst>
                                  <p:childTnLst>
                                    <p:animEffect transition="out" filter="dissolve">
                                      <p:cBhvr>
                                        <p:cTn id="17" dur="500"/>
                                        <p:tgtEl>
                                          <p:spTgt spid="145424"/>
                                        </p:tgtEl>
                                      </p:cBhvr>
                                    </p:animEffect>
                                    <p:set>
                                      <p:cBhvr>
                                        <p:cTn id="18" dur="1" fill="hold">
                                          <p:stCondLst>
                                            <p:cond delay="499"/>
                                          </p:stCondLst>
                                        </p:cTn>
                                        <p:tgtEl>
                                          <p:spTgt spid="14542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53" presetClass="entr" presetSubtype="0" fill="hold" grpId="0" nodeType="withEffect">
                                  <p:stCondLst>
                                    <p:cond delay="0"/>
                                  </p:stCondLst>
                                  <p:childTnLst>
                                    <p:set>
                                      <p:cBhvr>
                                        <p:cTn id="24" dur="1" fill="hold">
                                          <p:stCondLst>
                                            <p:cond delay="0"/>
                                          </p:stCondLst>
                                        </p:cTn>
                                        <p:tgtEl>
                                          <p:spTgt spid="145426"/>
                                        </p:tgtEl>
                                        <p:attrNameLst>
                                          <p:attrName>style.visibility</p:attrName>
                                        </p:attrNameLst>
                                      </p:cBhvr>
                                      <p:to>
                                        <p:strVal val="visible"/>
                                      </p:to>
                                    </p:set>
                                    <p:anim calcmode="lin" valueType="num">
                                      <p:cBhvr>
                                        <p:cTn id="25" dur="500" fill="hold"/>
                                        <p:tgtEl>
                                          <p:spTgt spid="145426"/>
                                        </p:tgtEl>
                                        <p:attrNameLst>
                                          <p:attrName>ppt_w</p:attrName>
                                        </p:attrNameLst>
                                      </p:cBhvr>
                                      <p:tavLst>
                                        <p:tav tm="0">
                                          <p:val>
                                            <p:fltVal val="0"/>
                                          </p:val>
                                        </p:tav>
                                        <p:tav tm="100000">
                                          <p:val>
                                            <p:strVal val="#ppt_w"/>
                                          </p:val>
                                        </p:tav>
                                      </p:tavLst>
                                    </p:anim>
                                    <p:anim calcmode="lin" valueType="num">
                                      <p:cBhvr>
                                        <p:cTn id="26" dur="500" fill="hold"/>
                                        <p:tgtEl>
                                          <p:spTgt spid="145426"/>
                                        </p:tgtEl>
                                        <p:attrNameLst>
                                          <p:attrName>ppt_h</p:attrName>
                                        </p:attrNameLst>
                                      </p:cBhvr>
                                      <p:tavLst>
                                        <p:tav tm="0">
                                          <p:val>
                                            <p:fltVal val="0"/>
                                          </p:val>
                                        </p:tav>
                                        <p:tav tm="100000">
                                          <p:val>
                                            <p:strVal val="#ppt_h"/>
                                          </p:val>
                                        </p:tav>
                                      </p:tavLst>
                                    </p:anim>
                                    <p:animEffect transition="in" filter="fade">
                                      <p:cBhvr>
                                        <p:cTn id="27" dur="500"/>
                                        <p:tgtEl>
                                          <p:spTgt spid="145426"/>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45425"/>
                                        </p:tgtEl>
                                        <p:attrNameLst>
                                          <p:attrName>style.visibility</p:attrName>
                                        </p:attrNameLst>
                                      </p:cBhvr>
                                      <p:to>
                                        <p:strVal val="visible"/>
                                      </p:to>
                                    </p:set>
                                    <p:anim calcmode="lin" valueType="num">
                                      <p:cBhvr>
                                        <p:cTn id="30" dur="500" fill="hold"/>
                                        <p:tgtEl>
                                          <p:spTgt spid="145425"/>
                                        </p:tgtEl>
                                        <p:attrNameLst>
                                          <p:attrName>ppt_w</p:attrName>
                                        </p:attrNameLst>
                                      </p:cBhvr>
                                      <p:tavLst>
                                        <p:tav tm="0">
                                          <p:val>
                                            <p:fltVal val="0"/>
                                          </p:val>
                                        </p:tav>
                                        <p:tav tm="100000">
                                          <p:val>
                                            <p:strVal val="#ppt_w"/>
                                          </p:val>
                                        </p:tav>
                                      </p:tavLst>
                                    </p:anim>
                                    <p:anim calcmode="lin" valueType="num">
                                      <p:cBhvr>
                                        <p:cTn id="31" dur="500" fill="hold"/>
                                        <p:tgtEl>
                                          <p:spTgt spid="145425"/>
                                        </p:tgtEl>
                                        <p:attrNameLst>
                                          <p:attrName>ppt_h</p:attrName>
                                        </p:attrNameLst>
                                      </p:cBhvr>
                                      <p:tavLst>
                                        <p:tav tm="0">
                                          <p:val>
                                            <p:fltVal val="0"/>
                                          </p:val>
                                        </p:tav>
                                        <p:tav tm="100000">
                                          <p:val>
                                            <p:strVal val="#ppt_h"/>
                                          </p:val>
                                        </p:tav>
                                      </p:tavLst>
                                    </p:anim>
                                    <p:animEffect transition="in" filter="fade">
                                      <p:cBhvr>
                                        <p:cTn id="32" dur="500"/>
                                        <p:tgtEl>
                                          <p:spTgt spid="145425"/>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45427"/>
                                        </p:tgtEl>
                                        <p:attrNameLst>
                                          <p:attrName>style.visibility</p:attrName>
                                        </p:attrNameLst>
                                      </p:cBhvr>
                                      <p:to>
                                        <p:strVal val="visible"/>
                                      </p:to>
                                    </p:set>
                                    <p:anim calcmode="lin" valueType="num">
                                      <p:cBhvr>
                                        <p:cTn id="35" dur="500" fill="hold"/>
                                        <p:tgtEl>
                                          <p:spTgt spid="145427"/>
                                        </p:tgtEl>
                                        <p:attrNameLst>
                                          <p:attrName>ppt_w</p:attrName>
                                        </p:attrNameLst>
                                      </p:cBhvr>
                                      <p:tavLst>
                                        <p:tav tm="0">
                                          <p:val>
                                            <p:fltVal val="0"/>
                                          </p:val>
                                        </p:tav>
                                        <p:tav tm="100000">
                                          <p:val>
                                            <p:strVal val="#ppt_w"/>
                                          </p:val>
                                        </p:tav>
                                      </p:tavLst>
                                    </p:anim>
                                    <p:anim calcmode="lin" valueType="num">
                                      <p:cBhvr>
                                        <p:cTn id="36" dur="500" fill="hold"/>
                                        <p:tgtEl>
                                          <p:spTgt spid="145427"/>
                                        </p:tgtEl>
                                        <p:attrNameLst>
                                          <p:attrName>ppt_h</p:attrName>
                                        </p:attrNameLst>
                                      </p:cBhvr>
                                      <p:tavLst>
                                        <p:tav tm="0">
                                          <p:val>
                                            <p:fltVal val="0"/>
                                          </p:val>
                                        </p:tav>
                                        <p:tav tm="100000">
                                          <p:val>
                                            <p:strVal val="#ppt_h"/>
                                          </p:val>
                                        </p:tav>
                                      </p:tavLst>
                                    </p:anim>
                                    <p:animEffect transition="in" filter="fade">
                                      <p:cBhvr>
                                        <p:cTn id="37" dur="500"/>
                                        <p:tgtEl>
                                          <p:spTgt spid="145427"/>
                                        </p:tgtEl>
                                      </p:cBhvr>
                                    </p:animEffect>
                                  </p:childTnLst>
                                </p:cTn>
                              </p:par>
                            </p:childTnLst>
                          </p:cTn>
                        </p:par>
                        <p:par>
                          <p:cTn id="38" fill="hold" nodeType="afterGroup">
                            <p:stCondLst>
                              <p:cond delay="500"/>
                            </p:stCondLst>
                            <p:childTnLst>
                              <p:par>
                                <p:cTn id="39" presetID="49" presetClass="path" presetSubtype="0" accel="50000" decel="50000" fill="hold" grpId="1" nodeType="afterEffect">
                                  <p:stCondLst>
                                    <p:cond delay="0"/>
                                  </p:stCondLst>
                                  <p:childTnLst>
                                    <p:animMotion origin="layout" path="M -2.29167E-6 7.40741E-7 L 0.04427 0.11643 " pathEditMode="relative" rAng="0" ptsTypes="AA">
                                      <p:cBhvr>
                                        <p:cTn id="40" dur="2000" fill="hold"/>
                                        <p:tgtEl>
                                          <p:spTgt spid="145427"/>
                                        </p:tgtEl>
                                        <p:attrNameLst>
                                          <p:attrName>ppt_x</p:attrName>
                                          <p:attrName>ppt_y</p:attrName>
                                        </p:attrNameLst>
                                      </p:cBhvr>
                                      <p:rCtr x="2214" y="5810"/>
                                    </p:animMotion>
                                  </p:childTnLst>
                                </p:cTn>
                              </p:par>
                              <p:par>
                                <p:cTn id="41" presetID="56" presetClass="path" presetSubtype="0" accel="50000" decel="50000" fill="hold" grpId="1" nodeType="withEffect">
                                  <p:stCondLst>
                                    <p:cond delay="0"/>
                                  </p:stCondLst>
                                  <p:childTnLst>
                                    <p:animMotion origin="layout" path="M -2.29167E-6 2.96296E-6 L -0.14739 0.04977 " pathEditMode="relative" rAng="0" ptsTypes="AA">
                                      <p:cBhvr>
                                        <p:cTn id="42" dur="2000" fill="hold"/>
                                        <p:tgtEl>
                                          <p:spTgt spid="145425"/>
                                        </p:tgtEl>
                                        <p:attrNameLst>
                                          <p:attrName>ppt_x</p:attrName>
                                          <p:attrName>ppt_y</p:attrName>
                                        </p:attrNameLst>
                                      </p:cBhvr>
                                      <p:rCtr x="-7370" y="2477"/>
                                    </p:animMotion>
                                  </p:childTnLst>
                                </p:cTn>
                              </p:par>
                            </p:childTnLst>
                          </p:cTn>
                        </p:par>
                        <p:par>
                          <p:cTn id="43" fill="hold" nodeType="afterGroup">
                            <p:stCondLst>
                              <p:cond delay="2500"/>
                            </p:stCondLst>
                            <p:childTnLst>
                              <p:par>
                                <p:cTn id="44" presetID="6" presetClass="emph" presetSubtype="0" repeatCount="3000" fill="hold" grpId="2" nodeType="afterEffect">
                                  <p:stCondLst>
                                    <p:cond delay="0"/>
                                  </p:stCondLst>
                                  <p:childTnLst>
                                    <p:animScale>
                                      <p:cBhvr>
                                        <p:cTn id="45" dur="1000" fill="hold"/>
                                        <p:tgtEl>
                                          <p:spTgt spid="145427"/>
                                        </p:tgtEl>
                                      </p:cBhvr>
                                      <p:by x="150000" y="150000"/>
                                    </p:animScale>
                                  </p:childTnLst>
                                </p:cTn>
                              </p:par>
                              <p:par>
                                <p:cTn id="46" presetID="6" presetClass="emph" presetSubtype="0" repeatCount="3000" fill="hold" grpId="2" nodeType="withEffect">
                                  <p:stCondLst>
                                    <p:cond delay="0"/>
                                  </p:stCondLst>
                                  <p:childTnLst>
                                    <p:animScale>
                                      <p:cBhvr>
                                        <p:cTn id="47" dur="1000" fill="hold"/>
                                        <p:tgtEl>
                                          <p:spTgt spid="145425"/>
                                        </p:tgtEl>
                                      </p:cBhvr>
                                      <p:by x="150000" y="150000"/>
                                    </p:animScale>
                                  </p:childTnLst>
                                </p:cTn>
                              </p:par>
                              <p:par>
                                <p:cTn id="48" presetID="6" presetClass="emph" presetSubtype="0" repeatCount="3000" fill="hold" grpId="1" nodeType="withEffect">
                                  <p:stCondLst>
                                    <p:cond delay="0"/>
                                  </p:stCondLst>
                                  <p:childTnLst>
                                    <p:animScale>
                                      <p:cBhvr>
                                        <p:cTn id="49" dur="1000" fill="hold"/>
                                        <p:tgtEl>
                                          <p:spTgt spid="145426"/>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2" nodeType="clickEffect">
                                  <p:stCondLst>
                                    <p:cond delay="0"/>
                                  </p:stCondLst>
                                  <p:childTnLst>
                                    <p:animEffect transition="out" filter="dissolve">
                                      <p:cBhvr>
                                        <p:cTn id="53" dur="500"/>
                                        <p:tgtEl>
                                          <p:spTgt spid="145426"/>
                                        </p:tgtEl>
                                      </p:cBhvr>
                                    </p:animEffect>
                                    <p:set>
                                      <p:cBhvr>
                                        <p:cTn id="54" dur="1" fill="hold">
                                          <p:stCondLst>
                                            <p:cond delay="499"/>
                                          </p:stCondLst>
                                        </p:cTn>
                                        <p:tgtEl>
                                          <p:spTgt spid="145426"/>
                                        </p:tgtEl>
                                        <p:attrNameLst>
                                          <p:attrName>style.visibility</p:attrName>
                                        </p:attrNameLst>
                                      </p:cBhvr>
                                      <p:to>
                                        <p:strVal val="hidden"/>
                                      </p:to>
                                    </p:set>
                                  </p:childTnLst>
                                </p:cTn>
                              </p:par>
                              <p:par>
                                <p:cTn id="55" presetID="9" presetClass="exit" presetSubtype="0" fill="hold" grpId="3" nodeType="withEffect">
                                  <p:stCondLst>
                                    <p:cond delay="0"/>
                                  </p:stCondLst>
                                  <p:childTnLst>
                                    <p:animEffect transition="out" filter="dissolve">
                                      <p:cBhvr>
                                        <p:cTn id="56" dur="500"/>
                                        <p:tgtEl>
                                          <p:spTgt spid="145427"/>
                                        </p:tgtEl>
                                      </p:cBhvr>
                                    </p:animEffect>
                                    <p:set>
                                      <p:cBhvr>
                                        <p:cTn id="57" dur="1" fill="hold">
                                          <p:stCondLst>
                                            <p:cond delay="499"/>
                                          </p:stCondLst>
                                        </p:cTn>
                                        <p:tgtEl>
                                          <p:spTgt spid="145427"/>
                                        </p:tgtEl>
                                        <p:attrNameLst>
                                          <p:attrName>style.visibility</p:attrName>
                                        </p:attrNameLst>
                                      </p:cBhvr>
                                      <p:to>
                                        <p:strVal val="hidden"/>
                                      </p:to>
                                    </p:set>
                                  </p:childTnLst>
                                </p:cTn>
                              </p:par>
                              <p:par>
                                <p:cTn id="58" presetID="9" presetClass="exit" presetSubtype="0" fill="hold" grpId="3" nodeType="withEffect">
                                  <p:stCondLst>
                                    <p:cond delay="0"/>
                                  </p:stCondLst>
                                  <p:childTnLst>
                                    <p:animEffect transition="out" filter="dissolve">
                                      <p:cBhvr>
                                        <p:cTn id="59" dur="500"/>
                                        <p:tgtEl>
                                          <p:spTgt spid="145425"/>
                                        </p:tgtEl>
                                      </p:cBhvr>
                                    </p:animEffect>
                                    <p:set>
                                      <p:cBhvr>
                                        <p:cTn id="60" dur="1" fill="hold">
                                          <p:stCondLst>
                                            <p:cond delay="499"/>
                                          </p:stCondLst>
                                        </p:cTn>
                                        <p:tgtEl>
                                          <p:spTgt spid="145425"/>
                                        </p:tgtEl>
                                        <p:attrNameLst>
                                          <p:attrName>style.visibility</p:attrName>
                                        </p:attrNameLst>
                                      </p:cBhvr>
                                      <p:to>
                                        <p:strVal val="hidden"/>
                                      </p:to>
                                    </p:set>
                                  </p:childTnLst>
                                </p:cTn>
                              </p:par>
                            </p:childTnLst>
                          </p:cTn>
                        </p:par>
                        <p:par>
                          <p:cTn id="61" fill="hold" nodeType="afterGroup">
                            <p:stCondLst>
                              <p:cond delay="500"/>
                            </p:stCondLst>
                            <p:childTnLst>
                              <p:par>
                                <p:cTn id="62" presetID="53" presetClass="entr" presetSubtype="0"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par>
                                <p:cTn id="67" presetID="8" presetClass="emph" presetSubtype="0" fill="hold" nodeType="withEffect">
                                  <p:stCondLst>
                                    <p:cond delay="0"/>
                                  </p:stCondLst>
                                  <p:childTnLst>
                                    <p:animRot by="-21600000">
                                      <p:cBhvr>
                                        <p:cTn id="68" dur="2000" fill="hold"/>
                                        <p:tgtEl>
                                          <p:spTgt spid="3"/>
                                        </p:tgtEl>
                                        <p:attrNameLst>
                                          <p:attrName>r</p:attrName>
                                        </p:attrNameLst>
                                      </p:cBhvr>
                                    </p:animRo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xit" presetSubtype="0" fill="hold" nodeType="clickEffect">
                                  <p:stCondLst>
                                    <p:cond delay="0"/>
                                  </p:stCondLst>
                                  <p:childTnLst>
                                    <p:animEffect transition="out" filter="dissolve">
                                      <p:cBhvr>
                                        <p:cTn id="72" dur="500"/>
                                        <p:tgtEl>
                                          <p:spTgt spid="3"/>
                                        </p:tgtEl>
                                      </p:cBhvr>
                                    </p:animEffect>
                                    <p:set>
                                      <p:cBhvr>
                                        <p:cTn id="73" dur="1" fill="hold">
                                          <p:stCondLst>
                                            <p:cond delay="499"/>
                                          </p:stCondLst>
                                        </p:cTn>
                                        <p:tgtEl>
                                          <p:spTgt spid="3"/>
                                        </p:tgtEl>
                                        <p:attrNameLst>
                                          <p:attrName>style.visibility</p:attrName>
                                        </p:attrNameLst>
                                      </p:cBhvr>
                                      <p:to>
                                        <p:strVal val="hidden"/>
                                      </p:to>
                                    </p:set>
                                  </p:childTnLst>
                                </p:cTn>
                              </p:par>
                            </p:childTnLst>
                          </p:cTn>
                        </p:par>
                        <p:par>
                          <p:cTn id="74" fill="hold" nodeType="afterGroup">
                            <p:stCondLst>
                              <p:cond delay="500"/>
                            </p:stCondLst>
                            <p:childTnLst>
                              <p:par>
                                <p:cTn id="75" presetID="53" presetClass="entr" presetSubtype="0" fill="hold" grpId="0" nodeType="afterEffect">
                                  <p:stCondLst>
                                    <p:cond delay="0"/>
                                  </p:stCondLst>
                                  <p:childTnLst>
                                    <p:set>
                                      <p:cBhvr>
                                        <p:cTn id="76" dur="1" fill="hold">
                                          <p:stCondLst>
                                            <p:cond delay="0"/>
                                          </p:stCondLst>
                                        </p:cTn>
                                        <p:tgtEl>
                                          <p:spTgt spid="145431"/>
                                        </p:tgtEl>
                                        <p:attrNameLst>
                                          <p:attrName>style.visibility</p:attrName>
                                        </p:attrNameLst>
                                      </p:cBhvr>
                                      <p:to>
                                        <p:strVal val="visible"/>
                                      </p:to>
                                    </p:set>
                                    <p:anim calcmode="lin" valueType="num">
                                      <p:cBhvr>
                                        <p:cTn id="77" dur="500" fill="hold"/>
                                        <p:tgtEl>
                                          <p:spTgt spid="145431"/>
                                        </p:tgtEl>
                                        <p:attrNameLst>
                                          <p:attrName>ppt_w</p:attrName>
                                        </p:attrNameLst>
                                      </p:cBhvr>
                                      <p:tavLst>
                                        <p:tav tm="0">
                                          <p:val>
                                            <p:fltVal val="0"/>
                                          </p:val>
                                        </p:tav>
                                        <p:tav tm="100000">
                                          <p:val>
                                            <p:strVal val="#ppt_w"/>
                                          </p:val>
                                        </p:tav>
                                      </p:tavLst>
                                    </p:anim>
                                    <p:anim calcmode="lin" valueType="num">
                                      <p:cBhvr>
                                        <p:cTn id="78" dur="500" fill="hold"/>
                                        <p:tgtEl>
                                          <p:spTgt spid="145431"/>
                                        </p:tgtEl>
                                        <p:attrNameLst>
                                          <p:attrName>ppt_h</p:attrName>
                                        </p:attrNameLst>
                                      </p:cBhvr>
                                      <p:tavLst>
                                        <p:tav tm="0">
                                          <p:val>
                                            <p:fltVal val="0"/>
                                          </p:val>
                                        </p:tav>
                                        <p:tav tm="100000">
                                          <p:val>
                                            <p:strVal val="#ppt_h"/>
                                          </p:val>
                                        </p:tav>
                                      </p:tavLst>
                                    </p:anim>
                                    <p:animEffect transition="in" filter="fade">
                                      <p:cBhvr>
                                        <p:cTn id="79" dur="500"/>
                                        <p:tgtEl>
                                          <p:spTgt spid="145431"/>
                                        </p:tgtEl>
                                      </p:cBhvr>
                                    </p:animEffect>
                                  </p:childTnLst>
                                </p:cTn>
                              </p:par>
                              <p:par>
                                <p:cTn id="80" presetID="53" presetClass="entr" presetSubtype="0" fill="hold" nodeType="withEffect">
                                  <p:stCondLst>
                                    <p:cond delay="0"/>
                                  </p:stCondLst>
                                  <p:childTnLst>
                                    <p:set>
                                      <p:cBhvr>
                                        <p:cTn id="81" dur="1" fill="hold">
                                          <p:stCondLst>
                                            <p:cond delay="0"/>
                                          </p:stCondLst>
                                        </p:cTn>
                                        <p:tgtEl>
                                          <p:spTgt spid="145433"/>
                                        </p:tgtEl>
                                        <p:attrNameLst>
                                          <p:attrName>style.visibility</p:attrName>
                                        </p:attrNameLst>
                                      </p:cBhvr>
                                      <p:to>
                                        <p:strVal val="visible"/>
                                      </p:to>
                                    </p:set>
                                    <p:anim calcmode="lin" valueType="num">
                                      <p:cBhvr>
                                        <p:cTn id="82" dur="500" fill="hold"/>
                                        <p:tgtEl>
                                          <p:spTgt spid="145433"/>
                                        </p:tgtEl>
                                        <p:attrNameLst>
                                          <p:attrName>ppt_w</p:attrName>
                                        </p:attrNameLst>
                                      </p:cBhvr>
                                      <p:tavLst>
                                        <p:tav tm="0">
                                          <p:val>
                                            <p:fltVal val="0"/>
                                          </p:val>
                                        </p:tav>
                                        <p:tav tm="100000">
                                          <p:val>
                                            <p:strVal val="#ppt_w"/>
                                          </p:val>
                                        </p:tav>
                                      </p:tavLst>
                                    </p:anim>
                                    <p:anim calcmode="lin" valueType="num">
                                      <p:cBhvr>
                                        <p:cTn id="83" dur="500" fill="hold"/>
                                        <p:tgtEl>
                                          <p:spTgt spid="145433"/>
                                        </p:tgtEl>
                                        <p:attrNameLst>
                                          <p:attrName>ppt_h</p:attrName>
                                        </p:attrNameLst>
                                      </p:cBhvr>
                                      <p:tavLst>
                                        <p:tav tm="0">
                                          <p:val>
                                            <p:fltVal val="0"/>
                                          </p:val>
                                        </p:tav>
                                        <p:tav tm="100000">
                                          <p:val>
                                            <p:strVal val="#ppt_h"/>
                                          </p:val>
                                        </p:tav>
                                      </p:tavLst>
                                    </p:anim>
                                    <p:animEffect transition="in" filter="fade">
                                      <p:cBhvr>
                                        <p:cTn id="84" dur="500"/>
                                        <p:tgtEl>
                                          <p:spTgt spid="145433"/>
                                        </p:tgtEl>
                                      </p:cBhvr>
                                    </p:animEffect>
                                  </p:childTnLst>
                                </p:cTn>
                              </p:par>
                              <p:par>
                                <p:cTn id="85" presetID="53" presetClass="entr" presetSubtype="0" fill="hold" nodeType="withEffect">
                                  <p:stCondLst>
                                    <p:cond delay="0"/>
                                  </p:stCondLst>
                                  <p:childTnLst>
                                    <p:set>
                                      <p:cBhvr>
                                        <p:cTn id="86" dur="1" fill="hold">
                                          <p:stCondLst>
                                            <p:cond delay="0"/>
                                          </p:stCondLst>
                                        </p:cTn>
                                        <p:tgtEl>
                                          <p:spTgt spid="145432"/>
                                        </p:tgtEl>
                                        <p:attrNameLst>
                                          <p:attrName>style.visibility</p:attrName>
                                        </p:attrNameLst>
                                      </p:cBhvr>
                                      <p:to>
                                        <p:strVal val="visible"/>
                                      </p:to>
                                    </p:set>
                                    <p:anim calcmode="lin" valueType="num">
                                      <p:cBhvr>
                                        <p:cTn id="87" dur="500" fill="hold"/>
                                        <p:tgtEl>
                                          <p:spTgt spid="145432"/>
                                        </p:tgtEl>
                                        <p:attrNameLst>
                                          <p:attrName>ppt_w</p:attrName>
                                        </p:attrNameLst>
                                      </p:cBhvr>
                                      <p:tavLst>
                                        <p:tav tm="0">
                                          <p:val>
                                            <p:fltVal val="0"/>
                                          </p:val>
                                        </p:tav>
                                        <p:tav tm="100000">
                                          <p:val>
                                            <p:strVal val="#ppt_w"/>
                                          </p:val>
                                        </p:tav>
                                      </p:tavLst>
                                    </p:anim>
                                    <p:anim calcmode="lin" valueType="num">
                                      <p:cBhvr>
                                        <p:cTn id="88" dur="500" fill="hold"/>
                                        <p:tgtEl>
                                          <p:spTgt spid="145432"/>
                                        </p:tgtEl>
                                        <p:attrNameLst>
                                          <p:attrName>ppt_h</p:attrName>
                                        </p:attrNameLst>
                                      </p:cBhvr>
                                      <p:tavLst>
                                        <p:tav tm="0">
                                          <p:val>
                                            <p:fltVal val="0"/>
                                          </p:val>
                                        </p:tav>
                                        <p:tav tm="100000">
                                          <p:val>
                                            <p:strVal val="#ppt_h"/>
                                          </p:val>
                                        </p:tav>
                                      </p:tavLst>
                                    </p:anim>
                                    <p:animEffect transition="in" filter="fade">
                                      <p:cBhvr>
                                        <p:cTn id="89" dur="500"/>
                                        <p:tgtEl>
                                          <p:spTgt spid="145432"/>
                                        </p:tgtEl>
                                      </p:cBhvr>
                                    </p:animEffect>
                                  </p:childTnLst>
                                </p:cTn>
                              </p:par>
                            </p:childTnLst>
                          </p:cTn>
                        </p:par>
                        <p:par>
                          <p:cTn id="90" fill="hold" nodeType="afterGroup">
                            <p:stCondLst>
                              <p:cond delay="1000"/>
                            </p:stCondLst>
                            <p:childTnLst>
                              <p:par>
                                <p:cTn id="91" presetID="0" presetClass="path" presetSubtype="0" accel="50000" decel="50000" fill="hold" grpId="0" nodeType="afterEffect">
                                  <p:stCondLst>
                                    <p:cond delay="0"/>
                                  </p:stCondLst>
                                  <p:childTnLst>
                                    <p:animMotion origin="layout" path="M -0.04037 1.11111E-6 C -0.00704 -0.03727 0.02617 -0.07408 0.00312 -0.10648 C -0.01993 -0.13843 -0.09922 -0.16551 -0.17852 -0.19213 " pathEditMode="relative" rAng="0" ptsTypes="AAA">
                                      <p:cBhvr>
                                        <p:cTn id="92" dur="2000" fill="hold"/>
                                        <p:tgtEl>
                                          <p:spTgt spid="145433"/>
                                        </p:tgtEl>
                                        <p:attrNameLst>
                                          <p:attrName>ppt_x</p:attrName>
                                          <p:attrName>ppt_y</p:attrName>
                                        </p:attrNameLst>
                                      </p:cBhvr>
                                      <p:rCtr x="-4362" y="-9606"/>
                                    </p:animMotion>
                                  </p:childTnLst>
                                </p:cTn>
                              </p:par>
                              <p:par>
                                <p:cTn id="93" presetID="0" presetClass="path" presetSubtype="0" accel="50000" decel="50000" fill="hold" nodeType="withEffect">
                                  <p:stCondLst>
                                    <p:cond delay="0"/>
                                  </p:stCondLst>
                                  <p:childTnLst>
                                    <p:animMotion origin="layout" path="M -0.05092 1.11111E-6 C 0.00533 -0.08889 0.06224 -0.17755 0.03307 -0.24398 C 0.0039 -0.31019 -0.11068 -0.35417 -0.225 -0.39769 " pathEditMode="relative" rAng="0" ptsTypes="AAA">
                                      <p:cBhvr>
                                        <p:cTn id="94" dur="2000" fill="hold"/>
                                        <p:tgtEl>
                                          <p:spTgt spid="145432"/>
                                        </p:tgtEl>
                                        <p:attrNameLst>
                                          <p:attrName>ppt_x</p:attrName>
                                          <p:attrName>ppt_y</p:attrName>
                                        </p:attrNameLst>
                                      </p:cBhvr>
                                      <p:rCtr x="-4115" y="-19884"/>
                                    </p:animMotion>
                                  </p:childTnLst>
                                </p:cTn>
                              </p:par>
                              <p:par>
                                <p:cTn id="95" presetID="0" presetClass="path" presetSubtype="0" accel="50000" decel="50000" fill="hold" nodeType="withEffect">
                                  <p:stCondLst>
                                    <p:cond delay="0"/>
                                  </p:stCondLst>
                                  <p:childTnLst>
                                    <p:animMotion origin="layout" path="M 4.58333E-6 3.33333E-6 C 0.00065 -0.04561 0.00143 -0.09051 0.00455 -0.13426 C 0.00768 -0.17824 0.01315 -0.22084 0.01875 -0.2632 " pathEditMode="relative" rAng="0" ptsTypes="AAA">
                                      <p:cBhvr>
                                        <p:cTn id="96" dur="2000" fill="hold"/>
                                        <p:tgtEl>
                                          <p:spTgt spid="145431"/>
                                        </p:tgtEl>
                                        <p:attrNameLst>
                                          <p:attrName>ppt_x</p:attrName>
                                          <p:attrName>ppt_y</p:attrName>
                                        </p:attrNameLst>
                                      </p:cBhvr>
                                      <p:rCtr x="938" y="-13171"/>
                                    </p:animMotion>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xit" presetSubtype="0" fill="hold" grpId="1" nodeType="clickEffect">
                                  <p:stCondLst>
                                    <p:cond delay="0"/>
                                  </p:stCondLst>
                                  <p:childTnLst>
                                    <p:animEffect transition="out" filter="dissolve">
                                      <p:cBhvr>
                                        <p:cTn id="100" dur="500"/>
                                        <p:tgtEl>
                                          <p:spTgt spid="145433"/>
                                        </p:tgtEl>
                                      </p:cBhvr>
                                    </p:animEffect>
                                    <p:set>
                                      <p:cBhvr>
                                        <p:cTn id="101" dur="1" fill="hold">
                                          <p:stCondLst>
                                            <p:cond delay="499"/>
                                          </p:stCondLst>
                                        </p:cTn>
                                        <p:tgtEl>
                                          <p:spTgt spid="145433"/>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145432"/>
                                        </p:tgtEl>
                                      </p:cBhvr>
                                    </p:animEffect>
                                    <p:set>
                                      <p:cBhvr>
                                        <p:cTn id="104" dur="1" fill="hold">
                                          <p:stCondLst>
                                            <p:cond delay="499"/>
                                          </p:stCondLst>
                                        </p:cTn>
                                        <p:tgtEl>
                                          <p:spTgt spid="145432"/>
                                        </p:tgtEl>
                                        <p:attrNameLst>
                                          <p:attrName>style.visibility</p:attrName>
                                        </p:attrNameLst>
                                      </p:cBhvr>
                                      <p:to>
                                        <p:strVal val="hidden"/>
                                      </p:to>
                                    </p:set>
                                  </p:childTnLst>
                                </p:cTn>
                              </p:par>
                              <p:par>
                                <p:cTn id="105" presetID="9" presetClass="exit" presetSubtype="0" fill="hold" nodeType="withEffect">
                                  <p:stCondLst>
                                    <p:cond delay="0"/>
                                  </p:stCondLst>
                                  <p:childTnLst>
                                    <p:animEffect transition="out" filter="dissolve">
                                      <p:cBhvr>
                                        <p:cTn id="106" dur="500"/>
                                        <p:tgtEl>
                                          <p:spTgt spid="145431"/>
                                        </p:tgtEl>
                                      </p:cBhvr>
                                    </p:animEffect>
                                    <p:set>
                                      <p:cBhvr>
                                        <p:cTn id="107" dur="1" fill="hold">
                                          <p:stCondLst>
                                            <p:cond delay="499"/>
                                          </p:stCondLst>
                                        </p:cTn>
                                        <p:tgtEl>
                                          <p:spTgt spid="1454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4" grpId="0" animBg="1"/>
      <p:bldP spid="145424" grpId="1" animBg="1"/>
      <p:bldP spid="145424" grpId="2" animBg="1"/>
      <p:bldP spid="145425" grpId="0" animBg="1"/>
      <p:bldP spid="145425" grpId="1" animBg="1"/>
      <p:bldP spid="145425" grpId="2" animBg="1"/>
      <p:bldP spid="145425" grpId="3" animBg="1"/>
      <p:bldP spid="145426" grpId="0" animBg="1"/>
      <p:bldP spid="145426" grpId="1" animBg="1"/>
      <p:bldP spid="145426" grpId="2" animBg="1"/>
      <p:bldP spid="145427" grpId="0" animBg="1"/>
      <p:bldP spid="145427" grpId="1" animBg="1"/>
      <p:bldP spid="145427" grpId="2" animBg="1"/>
      <p:bldP spid="145427" grpId="3" animBg="1"/>
      <p:bldP spid="145431" grpId="0" animBg="1"/>
      <p:bldP spid="145433" grpId="0" animBg="1"/>
      <p:bldP spid="145433" grpId="1"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D8FF"/>
                </a:solidFill>
                <a:latin typeface="Segoe UI Light" panose="020B0502040204020203" pitchFamily="34" charset="0"/>
                <a:cs typeface="Segoe UI Light" panose="020B0502040204020203" pitchFamily="34" charset="0"/>
              </a:rPr>
              <a:t>Power Shell Extension</a:t>
            </a:r>
            <a:endParaRPr lang="en-US"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a:prstGeom prst="rect">
            <a:avLst/>
          </a:prstGeom>
        </p:spPr>
        <p:txBody>
          <a:bodyPr>
            <a:normAutofit fontScale="62500" lnSpcReduction="20000"/>
          </a:bodyPr>
          <a:lstStyle/>
          <a:p>
            <a:r>
              <a:rPr lang="en-US" dirty="0">
                <a:latin typeface="Segoe UI Light" panose="020B0502040204020203" pitchFamily="34" charset="0"/>
              </a:rPr>
              <a:t>Support type definitions for </a:t>
            </a:r>
            <a:r>
              <a:rPr lang="en-US" dirty="0" err="1">
                <a:latin typeface="Segoe UI Light" panose="020B0502040204020203" pitchFamily="34" charset="0"/>
              </a:rPr>
              <a:t>eg</a:t>
            </a:r>
            <a:r>
              <a:rPr lang="en-US" dirty="0">
                <a:latin typeface="Segoe UI Light" panose="020B0502040204020203" pitchFamily="34" charset="0"/>
              </a:rPr>
              <a:t> . Configuration types</a:t>
            </a:r>
          </a:p>
          <a:p>
            <a:r>
              <a:rPr lang="en-US" dirty="0">
                <a:latin typeface="Segoe UI Light" panose="020B0502040204020203" pitchFamily="34" charset="0"/>
              </a:rPr>
              <a:t>New language/constructs specific to authoring of the Configuration scripts.</a:t>
            </a:r>
          </a:p>
          <a:p>
            <a:pPr marL="0" indent="0">
              <a:buNone/>
            </a:pPr>
            <a:endParaRPr lang="en-US" dirty="0"/>
          </a:p>
          <a:p>
            <a:pPr marL="0" indent="0">
              <a:buNone/>
            </a:pPr>
            <a:r>
              <a:rPr lang="en-US" dirty="0" err="1">
                <a:latin typeface="Courier" pitchFamily="49" charset="0"/>
              </a:rPr>
              <a:t>E</a:t>
            </a:r>
            <a:r>
              <a:rPr lang="en-US" sz="2900" dirty="0" err="1">
                <a:latin typeface="Segoe UI Light" panose="020B0502040204020203" pitchFamily="34" charset="0"/>
              </a:rPr>
              <a:t>g</a:t>
            </a:r>
            <a:r>
              <a:rPr lang="en-US" sz="2900" dirty="0">
                <a:latin typeface="Segoe UI Light" panose="020B0502040204020203" pitchFamily="34" charset="0"/>
              </a:rPr>
              <a:t>. </a:t>
            </a:r>
          </a:p>
          <a:p>
            <a:pPr marL="0" indent="0">
              <a:buNone/>
            </a:pPr>
            <a:r>
              <a:rPr lang="en-US" dirty="0">
                <a:solidFill>
                  <a:srgbClr val="00B0F0"/>
                </a:solidFill>
                <a:latin typeface="Courier" pitchFamily="49" charset="0"/>
              </a:rPr>
              <a:t>c</a:t>
            </a:r>
            <a:r>
              <a:rPr lang="en-US" sz="2300" dirty="0">
                <a:solidFill>
                  <a:srgbClr val="00B0F0"/>
                </a:solidFill>
                <a:latin typeface="Courier" pitchFamily="49" charset="0"/>
              </a:rPr>
              <a:t>onfiguration </a:t>
            </a:r>
            <a:r>
              <a:rPr lang="en-US" sz="2300" dirty="0" err="1">
                <a:latin typeface="Courier" pitchFamily="49" charset="0"/>
              </a:rPr>
              <a:t>MyWebsite</a:t>
            </a:r>
            <a:endParaRPr lang="en-US" sz="2300" dirty="0">
              <a:latin typeface="Courier" pitchFamily="49" charset="0"/>
            </a:endParaRPr>
          </a:p>
          <a:p>
            <a:pPr marL="0" indent="0">
              <a:buNone/>
            </a:pPr>
            <a:r>
              <a:rPr lang="en-US" sz="2300" dirty="0">
                <a:latin typeface="Courier" pitchFamily="49" charset="0"/>
              </a:rPr>
              <a:t>{</a:t>
            </a:r>
          </a:p>
          <a:p>
            <a:pPr marL="0" indent="0">
              <a:buNone/>
            </a:pPr>
            <a:r>
              <a:rPr lang="en-US" sz="2300" dirty="0">
                <a:solidFill>
                  <a:srgbClr val="00B0F0"/>
                </a:solidFill>
                <a:latin typeface="Courier" pitchFamily="49" charset="0"/>
              </a:rPr>
              <a:t>      node</a:t>
            </a:r>
            <a:r>
              <a:rPr lang="en-US" sz="2300" dirty="0">
                <a:latin typeface="Courier" pitchFamily="49" charset="0"/>
              </a:rPr>
              <a:t> ("WebServer1", "WebServer2")</a:t>
            </a:r>
          </a:p>
          <a:p>
            <a:pPr marL="0" indent="0">
              <a:buNone/>
            </a:pPr>
            <a:r>
              <a:rPr lang="en-US" sz="2300" dirty="0">
                <a:latin typeface="Courier" pitchFamily="49" charset="0"/>
              </a:rPr>
              <a:t>      {</a:t>
            </a:r>
          </a:p>
          <a:p>
            <a:pPr marL="0" indent="0">
              <a:buNone/>
            </a:pPr>
            <a:r>
              <a:rPr lang="en-US" sz="2300" dirty="0">
                <a:solidFill>
                  <a:srgbClr val="00B0F0"/>
                </a:solidFill>
                <a:latin typeface="Courier" pitchFamily="49" charset="0"/>
              </a:rPr>
              <a:t>          </a:t>
            </a:r>
            <a:r>
              <a:rPr lang="en-US" sz="2300" dirty="0" err="1">
                <a:solidFill>
                  <a:srgbClr val="00B0F0"/>
                </a:solidFill>
                <a:latin typeface="Courier" pitchFamily="49" charset="0"/>
              </a:rPr>
              <a:t>WindowsFeature</a:t>
            </a:r>
            <a:r>
              <a:rPr lang="en-US" sz="2300" dirty="0">
                <a:latin typeface="Courier" pitchFamily="49" charset="0"/>
              </a:rPr>
              <a:t> IIS</a:t>
            </a:r>
          </a:p>
          <a:p>
            <a:pPr marL="0" indent="0">
              <a:buNone/>
            </a:pPr>
            <a:r>
              <a:rPr lang="en-US" sz="2300" dirty="0">
                <a:latin typeface="Courier" pitchFamily="49" charset="0"/>
              </a:rPr>
              <a:t>	 {</a:t>
            </a:r>
          </a:p>
          <a:p>
            <a:pPr marL="0" indent="0">
              <a:buNone/>
            </a:pPr>
            <a:r>
              <a:rPr lang="en-US" sz="2300" dirty="0">
                <a:latin typeface="Courier" pitchFamily="49" charset="0"/>
              </a:rPr>
              <a:t>	     Ensure = "Present"</a:t>
            </a:r>
          </a:p>
          <a:p>
            <a:pPr marL="0" indent="0">
              <a:buNone/>
            </a:pPr>
            <a:r>
              <a:rPr lang="en-US" sz="2300" dirty="0">
                <a:latin typeface="Courier" pitchFamily="49" charset="0"/>
              </a:rPr>
              <a:t>	     Name = "Web-Server“</a:t>
            </a:r>
          </a:p>
          <a:p>
            <a:pPr marL="0" indent="0">
              <a:buNone/>
            </a:pPr>
            <a:r>
              <a:rPr lang="en-US" sz="2300" dirty="0">
                <a:latin typeface="Courier" pitchFamily="49" charset="0"/>
              </a:rPr>
              <a:t>	 } </a:t>
            </a:r>
          </a:p>
          <a:p>
            <a:pPr marL="0" indent="0">
              <a:buNone/>
            </a:pPr>
            <a:r>
              <a:rPr lang="en-US" sz="2300" dirty="0">
                <a:latin typeface="Courier" pitchFamily="49" charset="0"/>
              </a:rPr>
              <a:t>      }</a:t>
            </a:r>
          </a:p>
          <a:p>
            <a:pPr marL="0" indent="0">
              <a:buNone/>
            </a:pPr>
            <a:r>
              <a:rPr lang="en-US" sz="2300" dirty="0">
                <a:latin typeface="Courier" pitchFamily="49" charset="0"/>
              </a:rPr>
              <a:t>}</a:t>
            </a:r>
          </a:p>
          <a:p>
            <a:pPr marL="0" lvl="0" indent="0">
              <a:buNone/>
            </a:pP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140975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D8FF"/>
                </a:solidFill>
                <a:latin typeface="Segoe UI Light" panose="020B0502040204020203" pitchFamily="34" charset="0"/>
                <a:cs typeface="Segoe UI Light" panose="020B0502040204020203" pitchFamily="34" charset="0"/>
              </a:rPr>
              <a:t>DSC Push Model</a:t>
            </a:r>
            <a:endParaRPr lang="en-US" dirty="0">
              <a:latin typeface="Segoe UI Light" panose="020B0502040204020203" pitchFamily="34" charset="0"/>
              <a:cs typeface="Segoe UI Light" panose="020B0502040204020203" pitchFamily="34" charset="0"/>
            </a:endParaRPr>
          </a:p>
        </p:txBody>
      </p:sp>
      <p:pic>
        <p:nvPicPr>
          <p:cNvPr id="27" name="Shape 145435"/>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98500" y="2756528"/>
            <a:ext cx="2681001" cy="3091554"/>
          </a:xfrm>
          <a:prstGeom prst="rect">
            <a:avLst/>
          </a:prstGeom>
          <a:noFill/>
        </p:spPr>
      </p:pic>
      <p:sp>
        <p:nvSpPr>
          <p:cNvPr id="8" name="TextBox 9"/>
          <p:cNvSpPr txBox="1"/>
          <p:nvPr/>
        </p:nvSpPr>
        <p:spPr>
          <a:xfrm>
            <a:off x="453192" y="1831892"/>
            <a:ext cx="2757007" cy="374718"/>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835" i="1" dirty="0">
                <a:solidFill>
                  <a:prstClr val="black"/>
                </a:solidFill>
              </a:rPr>
              <a:t>Authoring Phase</a:t>
            </a:r>
          </a:p>
        </p:txBody>
      </p:sp>
      <p:sp>
        <p:nvSpPr>
          <p:cNvPr id="9" name="TextBox 10"/>
          <p:cNvSpPr txBox="1"/>
          <p:nvPr/>
        </p:nvSpPr>
        <p:spPr>
          <a:xfrm>
            <a:off x="4596155" y="1831892"/>
            <a:ext cx="3576296" cy="374718"/>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835" i="1" dirty="0">
                <a:solidFill>
                  <a:prstClr val="black"/>
                </a:solidFill>
              </a:rPr>
              <a:t>Staging Phase</a:t>
            </a:r>
          </a:p>
        </p:txBody>
      </p:sp>
      <p:sp>
        <p:nvSpPr>
          <p:cNvPr id="10" name="TextBox 17"/>
          <p:cNvSpPr txBox="1"/>
          <p:nvPr/>
        </p:nvSpPr>
        <p:spPr>
          <a:xfrm>
            <a:off x="9006640" y="1831892"/>
            <a:ext cx="3036800" cy="374718"/>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835" i="1" dirty="0">
                <a:solidFill>
                  <a:prstClr val="black"/>
                </a:solidFill>
              </a:rPr>
              <a:t>“Make it So” Phase</a:t>
            </a:r>
          </a:p>
        </p:txBody>
      </p:sp>
      <p:sp>
        <p:nvSpPr>
          <p:cNvPr id="11" name="Rectangle 10"/>
          <p:cNvSpPr/>
          <p:nvPr/>
        </p:nvSpPr>
        <p:spPr>
          <a:xfrm>
            <a:off x="8413561" y="2271280"/>
            <a:ext cx="2679310" cy="315286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endParaRPr lang="en-US" sz="1835" dirty="0">
              <a:solidFill>
                <a:prstClr val="white"/>
              </a:solidFill>
            </a:endParaRPr>
          </a:p>
        </p:txBody>
      </p:sp>
      <p:sp>
        <p:nvSpPr>
          <p:cNvPr id="12" name="Rectangle 11"/>
          <p:cNvSpPr/>
          <p:nvPr/>
        </p:nvSpPr>
        <p:spPr>
          <a:xfrm>
            <a:off x="4090111" y="3256514"/>
            <a:ext cx="2551110" cy="163261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2039" b="1" dirty="0">
                <a:solidFill>
                  <a:prstClr val="black"/>
                </a:solidFill>
              </a:rPr>
              <a:t>Configuration Staging Area</a:t>
            </a:r>
          </a:p>
          <a:p>
            <a:pPr algn="ctr"/>
            <a:r>
              <a:rPr lang="en-US" sz="1835" dirty="0">
                <a:solidFill>
                  <a:prstClr val="black"/>
                </a:solidFill>
              </a:rPr>
              <a:t>(Contains DSC data)</a:t>
            </a:r>
          </a:p>
        </p:txBody>
      </p:sp>
      <p:cxnSp>
        <p:nvCxnSpPr>
          <p:cNvPr id="18" name="Straight Arrow Connector 17"/>
          <p:cNvCxnSpPr/>
          <p:nvPr/>
        </p:nvCxnSpPr>
        <p:spPr>
          <a:xfrm flipV="1">
            <a:off x="2106333" y="4070943"/>
            <a:ext cx="1983778" cy="18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615572" y="430193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553990" y="2361972"/>
            <a:ext cx="2679310" cy="319128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endParaRPr lang="en-US" sz="1835" dirty="0">
              <a:solidFill>
                <a:prstClr val="white"/>
              </a:solidFill>
            </a:endParaRPr>
          </a:p>
        </p:txBody>
      </p:sp>
      <p:sp>
        <p:nvSpPr>
          <p:cNvPr id="21" name="Rectangle 20"/>
          <p:cNvSpPr/>
          <p:nvPr/>
        </p:nvSpPr>
        <p:spPr>
          <a:xfrm>
            <a:off x="8709384" y="2517365"/>
            <a:ext cx="2679310" cy="329168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endParaRPr lang="en-US" sz="1835" dirty="0">
              <a:solidFill>
                <a:prstClr val="white"/>
              </a:solidFill>
            </a:endParaRPr>
          </a:p>
        </p:txBody>
      </p:sp>
      <p:sp>
        <p:nvSpPr>
          <p:cNvPr id="22" name="Rectangle 21"/>
          <p:cNvSpPr/>
          <p:nvPr/>
        </p:nvSpPr>
        <p:spPr>
          <a:xfrm>
            <a:off x="8864777" y="2672758"/>
            <a:ext cx="2679310" cy="329168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endParaRPr lang="en-US" sz="1835" dirty="0">
              <a:solidFill>
                <a:prstClr val="white"/>
              </a:solidFill>
            </a:endParaRPr>
          </a:p>
        </p:txBody>
      </p:sp>
      <p:sp>
        <p:nvSpPr>
          <p:cNvPr id="23" name="Rectangle 22"/>
          <p:cNvSpPr/>
          <p:nvPr/>
        </p:nvSpPr>
        <p:spPr>
          <a:xfrm>
            <a:off x="9224022" y="3966419"/>
            <a:ext cx="2009277" cy="7752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1835" dirty="0">
                <a:solidFill>
                  <a:prstClr val="black"/>
                </a:solidFill>
              </a:rPr>
              <a:t>Parser and Dispatcher</a:t>
            </a:r>
          </a:p>
        </p:txBody>
      </p:sp>
      <p:cxnSp>
        <p:nvCxnSpPr>
          <p:cNvPr id="24" name="Straight Arrow Connector 23"/>
          <p:cNvCxnSpPr/>
          <p:nvPr/>
        </p:nvCxnSpPr>
        <p:spPr>
          <a:xfrm flipV="1">
            <a:off x="6685629" y="4072820"/>
            <a:ext cx="1692765" cy="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232534" y="5113484"/>
            <a:ext cx="1971322" cy="680180"/>
          </a:xfrm>
          <a:prstGeom prst="rect">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1835" dirty="0">
                <a:solidFill>
                  <a:prstClr val="black"/>
                </a:solidFill>
              </a:rPr>
              <a:t>Imperative Providers</a:t>
            </a:r>
          </a:p>
        </p:txBody>
      </p:sp>
      <p:sp>
        <p:nvSpPr>
          <p:cNvPr id="26" name="Rectangle 25"/>
          <p:cNvSpPr/>
          <p:nvPr/>
        </p:nvSpPr>
        <p:spPr>
          <a:xfrm>
            <a:off x="9252162" y="2867718"/>
            <a:ext cx="1971323" cy="8582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1835" dirty="0">
                <a:solidFill>
                  <a:prstClr val="black"/>
                </a:solidFill>
              </a:rPr>
              <a:t>Local Configuration Store</a:t>
            </a:r>
          </a:p>
        </p:txBody>
      </p:sp>
    </p:spTree>
    <p:extLst>
      <p:ext uri="{BB962C8B-B14F-4D97-AF65-F5344CB8AC3E}">
        <p14:creationId xmlns:p14="http://schemas.microsoft.com/office/powerpoint/2010/main" val="1180527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D8FF"/>
                </a:solidFill>
                <a:latin typeface="Segoe UI Light" panose="020B0502040204020203" pitchFamily="34" charset="0"/>
                <a:cs typeface="Segoe UI Light" panose="020B0502040204020203" pitchFamily="34" charset="0"/>
              </a:rPr>
              <a:t>DSC Pull Model</a:t>
            </a:r>
            <a:endParaRPr lang="en-US" dirty="0">
              <a:latin typeface="Segoe UI Light" panose="020B0502040204020203" pitchFamily="34" charset="0"/>
              <a:cs typeface="Segoe UI Light" panose="020B0502040204020203" pitchFamily="34" charset="0"/>
            </a:endParaRPr>
          </a:p>
        </p:txBody>
      </p:sp>
      <p:pic>
        <p:nvPicPr>
          <p:cNvPr id="27" name="Shape 14543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516983" y="3342280"/>
            <a:ext cx="1358900" cy="1457325"/>
          </a:xfrm>
          <a:prstGeom prst="rect">
            <a:avLst/>
          </a:prstGeom>
          <a:noFill/>
        </p:spPr>
      </p:pic>
      <p:sp>
        <p:nvSpPr>
          <p:cNvPr id="8" name="TextBox 9"/>
          <p:cNvSpPr txBox="1"/>
          <p:nvPr/>
        </p:nvSpPr>
        <p:spPr>
          <a:xfrm>
            <a:off x="453192" y="1831892"/>
            <a:ext cx="2757007" cy="374718"/>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835" i="1" dirty="0">
                <a:solidFill>
                  <a:prstClr val="black"/>
                </a:solidFill>
              </a:rPr>
              <a:t>Authoring Phase</a:t>
            </a:r>
          </a:p>
        </p:txBody>
      </p:sp>
      <p:sp>
        <p:nvSpPr>
          <p:cNvPr id="9" name="TextBox 10"/>
          <p:cNvSpPr txBox="1"/>
          <p:nvPr/>
        </p:nvSpPr>
        <p:spPr>
          <a:xfrm>
            <a:off x="4596155" y="1831892"/>
            <a:ext cx="3576296" cy="374718"/>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835" i="1" dirty="0">
                <a:solidFill>
                  <a:prstClr val="black"/>
                </a:solidFill>
              </a:rPr>
              <a:t>Staging Phase</a:t>
            </a:r>
          </a:p>
        </p:txBody>
      </p:sp>
      <p:sp>
        <p:nvSpPr>
          <p:cNvPr id="10" name="TextBox 17"/>
          <p:cNvSpPr txBox="1"/>
          <p:nvPr/>
        </p:nvSpPr>
        <p:spPr>
          <a:xfrm>
            <a:off x="9006640" y="1831892"/>
            <a:ext cx="3036800" cy="374718"/>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1835" i="1" dirty="0">
                <a:solidFill>
                  <a:prstClr val="black"/>
                </a:solidFill>
              </a:rPr>
              <a:t>“Make it So” Phase</a:t>
            </a:r>
          </a:p>
        </p:txBody>
      </p:sp>
      <p:sp>
        <p:nvSpPr>
          <p:cNvPr id="11" name="Rectangle 10"/>
          <p:cNvSpPr/>
          <p:nvPr/>
        </p:nvSpPr>
        <p:spPr>
          <a:xfrm>
            <a:off x="8413561" y="2271280"/>
            <a:ext cx="2679310" cy="315286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endParaRPr lang="en-US" sz="1835" dirty="0">
              <a:solidFill>
                <a:prstClr val="white"/>
              </a:solidFill>
            </a:endParaRPr>
          </a:p>
        </p:txBody>
      </p:sp>
      <p:sp>
        <p:nvSpPr>
          <p:cNvPr id="12" name="Rectangle 11"/>
          <p:cNvSpPr/>
          <p:nvPr/>
        </p:nvSpPr>
        <p:spPr>
          <a:xfrm>
            <a:off x="4090111" y="3256514"/>
            <a:ext cx="2551110" cy="163261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2800" b="1" dirty="0">
                <a:solidFill>
                  <a:prstClr val="black"/>
                </a:solidFill>
              </a:rPr>
              <a:t>Pull Server</a:t>
            </a:r>
          </a:p>
          <a:p>
            <a:pPr algn="ctr"/>
            <a:r>
              <a:rPr lang="en-US" sz="2400" dirty="0">
                <a:solidFill>
                  <a:prstClr val="black"/>
                </a:solidFill>
              </a:rPr>
              <a:t>(Contains DSC data and Modules)</a:t>
            </a:r>
          </a:p>
        </p:txBody>
      </p:sp>
      <p:cxnSp>
        <p:nvCxnSpPr>
          <p:cNvPr id="18" name="Straight Arrow Connector 17"/>
          <p:cNvCxnSpPr/>
          <p:nvPr/>
        </p:nvCxnSpPr>
        <p:spPr>
          <a:xfrm flipV="1">
            <a:off x="2106333" y="4070943"/>
            <a:ext cx="1983778" cy="18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615572" y="430193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553990" y="2361972"/>
            <a:ext cx="2679310" cy="319128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endParaRPr lang="en-US" sz="1835" dirty="0">
              <a:solidFill>
                <a:prstClr val="white"/>
              </a:solidFill>
            </a:endParaRPr>
          </a:p>
        </p:txBody>
      </p:sp>
      <p:sp>
        <p:nvSpPr>
          <p:cNvPr id="21" name="Rectangle 20"/>
          <p:cNvSpPr/>
          <p:nvPr/>
        </p:nvSpPr>
        <p:spPr>
          <a:xfrm>
            <a:off x="8709384" y="2517365"/>
            <a:ext cx="2679310" cy="329168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endParaRPr lang="en-US" sz="1835" dirty="0">
              <a:solidFill>
                <a:prstClr val="white"/>
              </a:solidFill>
            </a:endParaRPr>
          </a:p>
        </p:txBody>
      </p:sp>
      <p:sp>
        <p:nvSpPr>
          <p:cNvPr id="22" name="Rectangle 21"/>
          <p:cNvSpPr/>
          <p:nvPr/>
        </p:nvSpPr>
        <p:spPr>
          <a:xfrm>
            <a:off x="8864777" y="2672758"/>
            <a:ext cx="2679310" cy="329168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endParaRPr lang="en-US" sz="1835" dirty="0">
              <a:solidFill>
                <a:prstClr val="white"/>
              </a:solidFill>
            </a:endParaRPr>
          </a:p>
        </p:txBody>
      </p:sp>
      <p:sp>
        <p:nvSpPr>
          <p:cNvPr id="23" name="Rectangle 22"/>
          <p:cNvSpPr/>
          <p:nvPr/>
        </p:nvSpPr>
        <p:spPr>
          <a:xfrm>
            <a:off x="9224022" y="3966419"/>
            <a:ext cx="2009277" cy="7752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1835" dirty="0">
                <a:solidFill>
                  <a:prstClr val="black"/>
                </a:solidFill>
              </a:rPr>
              <a:t>Parser and Dispatcher</a:t>
            </a:r>
          </a:p>
        </p:txBody>
      </p:sp>
      <p:cxnSp>
        <p:nvCxnSpPr>
          <p:cNvPr id="24" name="Straight Arrow Connector 23"/>
          <p:cNvCxnSpPr/>
          <p:nvPr/>
        </p:nvCxnSpPr>
        <p:spPr>
          <a:xfrm flipV="1">
            <a:off x="6685629" y="4072820"/>
            <a:ext cx="1692765" cy="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232534" y="5113484"/>
            <a:ext cx="1971322" cy="680180"/>
          </a:xfrm>
          <a:prstGeom prst="rect">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1835" dirty="0">
                <a:solidFill>
                  <a:prstClr val="black"/>
                </a:solidFill>
              </a:rPr>
              <a:t>Imperative Providers</a:t>
            </a:r>
          </a:p>
        </p:txBody>
      </p:sp>
      <p:sp>
        <p:nvSpPr>
          <p:cNvPr id="26" name="Rectangle 25"/>
          <p:cNvSpPr/>
          <p:nvPr/>
        </p:nvSpPr>
        <p:spPr>
          <a:xfrm>
            <a:off x="9252162" y="2867718"/>
            <a:ext cx="1971323" cy="8582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a:r>
              <a:rPr lang="en-US" sz="1835" dirty="0">
                <a:solidFill>
                  <a:prstClr val="black"/>
                </a:solidFill>
              </a:rPr>
              <a:t>Local Configuration Store</a:t>
            </a:r>
          </a:p>
        </p:txBody>
      </p:sp>
      <p:cxnSp>
        <p:nvCxnSpPr>
          <p:cNvPr id="28" name="Straight Arrow Connector 27"/>
          <p:cNvCxnSpPr/>
          <p:nvPr/>
        </p:nvCxnSpPr>
        <p:spPr>
          <a:xfrm flipV="1">
            <a:off x="6641220" y="3789009"/>
            <a:ext cx="1692765" cy="1"/>
          </a:xfrm>
          <a:prstGeom prst="straightConnector1">
            <a:avLst/>
          </a:prstGeom>
          <a:ln w="508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79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D8FF"/>
                </a:solidFill>
                <a:latin typeface="Segoe UI Light" panose="020B0502040204020203" pitchFamily="34" charset="0"/>
                <a:cs typeface="Segoe UI Light" panose="020B0502040204020203" pitchFamily="34" charset="0"/>
              </a:rPr>
              <a:t>When to use which model?</a:t>
            </a:r>
            <a:endParaRPr lang="en-US" dirty="0">
              <a:latin typeface="Segoe UI Light" panose="020B0502040204020203" pitchFamily="34" charset="0"/>
              <a:cs typeface="Segoe UI Light" panose="020B0502040204020203" pitchFamily="34" charset="0"/>
            </a:endParaRPr>
          </a:p>
        </p:txBody>
      </p:sp>
      <p:graphicFrame>
        <p:nvGraphicFramePr>
          <p:cNvPr id="8" name="Content Placeholder 7"/>
          <p:cNvGraphicFramePr>
            <a:graphicFrameLocks noGrp="1"/>
          </p:cNvGraphicFramePr>
          <p:nvPr>
            <p:ph idx="1"/>
            <p:extLst/>
          </p:nvPr>
        </p:nvGraphicFramePr>
        <p:xfrm>
          <a:off x="838200" y="1578428"/>
          <a:ext cx="10515600" cy="4392477"/>
        </p:xfrm>
        <a:graphic>
          <a:graphicData uri="http://schemas.openxmlformats.org/drawingml/2006/table">
            <a:tbl>
              <a:tblPr firstRow="1" bandRow="1">
                <a:tableStyleId>{7DF18680-E054-41AD-8BC1-D1AEF772440D}</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613655">
                <a:tc>
                  <a:txBody>
                    <a:bodyPr/>
                    <a:lstStyle/>
                    <a:p>
                      <a:r>
                        <a:rPr lang="en-US" sz="3200" dirty="0"/>
                        <a:t>Pull</a:t>
                      </a:r>
                      <a:r>
                        <a:rPr lang="en-US" sz="3200" baseline="0" dirty="0"/>
                        <a:t> </a:t>
                      </a:r>
                      <a:r>
                        <a:rPr lang="en-US" sz="3200" dirty="0"/>
                        <a:t>Model</a:t>
                      </a:r>
                      <a:endParaRPr lang="en-IN" sz="3200" dirty="0"/>
                    </a:p>
                  </a:txBody>
                  <a:tcPr/>
                </a:tc>
                <a:tc>
                  <a:txBody>
                    <a:bodyPr/>
                    <a:lstStyle/>
                    <a:p>
                      <a:r>
                        <a:rPr lang="en-US" sz="3200" dirty="0"/>
                        <a:t>Push Model </a:t>
                      </a:r>
                      <a:endParaRPr lang="en-IN" sz="3200" dirty="0"/>
                    </a:p>
                  </a:txBody>
                  <a:tcPr/>
                </a:tc>
                <a:extLst>
                  <a:ext uri="{0D108BD9-81ED-4DB2-BD59-A6C34878D82A}">
                    <a16:rowId xmlns:a16="http://schemas.microsoft.com/office/drawing/2014/main" val="10000"/>
                  </a:ext>
                </a:extLst>
              </a:tr>
              <a:tr h="872036">
                <a:tc>
                  <a:txBody>
                    <a:bodyPr/>
                    <a:lstStyle/>
                    <a:p>
                      <a:r>
                        <a:rPr lang="en-US" sz="2400" dirty="0"/>
                        <a:t>Suitable for new enterprises</a:t>
                      </a:r>
                      <a:r>
                        <a:rPr lang="en-US" sz="2400" baseline="0" dirty="0"/>
                        <a:t>  where network is dynamic in nature</a:t>
                      </a:r>
                      <a:endParaRPr lang="en-IN" sz="2400" dirty="0"/>
                    </a:p>
                  </a:txBody>
                  <a:tcPr/>
                </a:tc>
                <a:tc>
                  <a:txBody>
                    <a:bodyPr/>
                    <a:lstStyle/>
                    <a:p>
                      <a:r>
                        <a:rPr lang="en-US" sz="2400" dirty="0"/>
                        <a:t>Suitable for legacy enterprises</a:t>
                      </a:r>
                      <a:r>
                        <a:rPr lang="en-US" sz="2400" baseline="0" dirty="0"/>
                        <a:t>  where network is static in nature</a:t>
                      </a:r>
                      <a:endParaRPr lang="en-IN" sz="2400" dirty="0"/>
                    </a:p>
                  </a:txBody>
                  <a:tcPr/>
                </a:tc>
                <a:extLst>
                  <a:ext uri="{0D108BD9-81ED-4DB2-BD59-A6C34878D82A}">
                    <a16:rowId xmlns:a16="http://schemas.microsoft.com/office/drawing/2014/main" val="10001"/>
                  </a:ext>
                </a:extLst>
              </a:tr>
              <a:tr h="1647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dirty="0"/>
                        <a:t>Scalable Solution</a:t>
                      </a:r>
                      <a:r>
                        <a:rPr lang="en-US" sz="2400" dirty="0"/>
                        <a:t> – Dedicated server ensure that response</a:t>
                      </a:r>
                      <a:r>
                        <a:rPr lang="en-US" sz="2400" baseline="0" dirty="0"/>
                        <a:t> can be scaled specially in case of Cloud where VMs can be created on demand</a:t>
                      </a:r>
                      <a:endParaRPr lang="en-IN" sz="2400" dirty="0"/>
                    </a:p>
                  </a:txBody>
                  <a:tcPr/>
                </a:tc>
                <a:tc>
                  <a:txBody>
                    <a:bodyPr/>
                    <a:lstStyle/>
                    <a:p>
                      <a:r>
                        <a:rPr lang="en-US" sz="2400" dirty="0"/>
                        <a:t>All files reside</a:t>
                      </a:r>
                      <a:r>
                        <a:rPr lang="en-US" sz="2400" baseline="0" dirty="0"/>
                        <a:t>s in DC, increased DSC activity may increase load on already burdened DC.</a:t>
                      </a:r>
                      <a:endParaRPr lang="en-IN" sz="2400" dirty="0"/>
                    </a:p>
                  </a:txBody>
                  <a:tcPr/>
                </a:tc>
                <a:extLst>
                  <a:ext uri="{0D108BD9-81ED-4DB2-BD59-A6C34878D82A}">
                    <a16:rowId xmlns:a16="http://schemas.microsoft.com/office/drawing/2014/main" val="10002"/>
                  </a:ext>
                </a:extLst>
              </a:tr>
              <a:tr h="1259607">
                <a:tc>
                  <a:txBody>
                    <a:bodyPr/>
                    <a:lstStyle/>
                    <a:p>
                      <a:r>
                        <a:rPr lang="en-US" sz="2400" u="sng" dirty="0"/>
                        <a:t>Non-Windows Devices</a:t>
                      </a:r>
                      <a:r>
                        <a:rPr lang="en-US" sz="2400" dirty="0"/>
                        <a:t> – Pull Server being just webserver, all devices can pull configuration from Web URL.</a:t>
                      </a:r>
                      <a:r>
                        <a:rPr lang="en-US" sz="2400" baseline="0" dirty="0"/>
                        <a:t> </a:t>
                      </a:r>
                      <a:endParaRPr lang="en-IN" sz="2400" dirty="0"/>
                    </a:p>
                  </a:txBody>
                  <a:tcPr/>
                </a:tc>
                <a:tc>
                  <a:txBody>
                    <a:bodyPr/>
                    <a:lstStyle/>
                    <a:p>
                      <a:r>
                        <a:rPr lang="en-US" sz="2400" dirty="0"/>
                        <a:t>No current support for non-Windows Device</a:t>
                      </a:r>
                      <a:endParaRPr lang="en-IN" sz="2400" dirty="0"/>
                    </a:p>
                  </a:txBody>
                  <a:tcPr/>
                </a:tc>
                <a:extLst>
                  <a:ext uri="{0D108BD9-81ED-4DB2-BD59-A6C34878D82A}">
                    <a16:rowId xmlns:a16="http://schemas.microsoft.com/office/drawing/2014/main" val="10003"/>
                  </a:ext>
                </a:extLst>
              </a:tr>
            </a:tbl>
          </a:graphicData>
        </a:graphic>
      </p:graphicFrame>
      <p:sp>
        <p:nvSpPr>
          <p:cNvPr id="9" name="Left Arrow 8"/>
          <p:cNvSpPr/>
          <p:nvPr/>
        </p:nvSpPr>
        <p:spPr>
          <a:xfrm>
            <a:off x="2982685" y="1393371"/>
            <a:ext cx="1992085" cy="99060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prstClr val="white"/>
                </a:solidFill>
              </a:rPr>
              <a:t>Recommended</a:t>
            </a:r>
            <a:endParaRPr lang="en-IN" dirty="0">
              <a:solidFill>
                <a:prstClr val="white"/>
              </a:solidFill>
            </a:endParaRPr>
          </a:p>
        </p:txBody>
      </p:sp>
    </p:spTree>
    <p:extLst>
      <p:ext uri="{BB962C8B-B14F-4D97-AF65-F5344CB8AC3E}">
        <p14:creationId xmlns:p14="http://schemas.microsoft.com/office/powerpoint/2010/main" val="294559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30798"/>
            <a:ext cx="7613780" cy="5119350"/>
          </a:xfrm>
          <a:prstGeom prst="rect">
            <a:avLst/>
          </a:prstGeom>
        </p:spPr>
        <p:txBody>
          <a:bodyPr wrap="square">
            <a:spAutoFit/>
          </a:bodyPr>
          <a:lstStyle/>
          <a:p>
            <a:pPr lvl="1">
              <a:lnSpc>
                <a:spcPct val="125000"/>
              </a:lnSpc>
              <a:spcAft>
                <a:spcPts val="800"/>
              </a:spcAft>
            </a:pPr>
            <a:r>
              <a:rPr lang="en-US" sz="2800" b="1" dirty="0">
                <a:solidFill>
                  <a:prstClr val="black"/>
                </a:solidFill>
                <a:ea typeface="Meiryo" panose="020B0604030504040204" pitchFamily="34" charset="-128"/>
                <a:cs typeface="Times New Roman" panose="02020603050405020304" pitchFamily="18" charset="0"/>
              </a:rPr>
              <a:t>As </a:t>
            </a:r>
            <a:r>
              <a:rPr lang="en-US" sz="2800" dirty="0">
                <a:solidFill>
                  <a:prstClr val="black"/>
                </a:solidFill>
                <a:ea typeface="Meiryo" panose="020B0604030504040204" pitchFamily="34" charset="-128"/>
                <a:cs typeface="Times New Roman" panose="02020603050405020304" pitchFamily="18" charset="0"/>
              </a:rPr>
              <a:t>Dan the developer, </a:t>
            </a:r>
          </a:p>
          <a:p>
            <a:pPr lvl="1">
              <a:lnSpc>
                <a:spcPct val="125000"/>
              </a:lnSpc>
              <a:spcAft>
                <a:spcPts val="800"/>
              </a:spcAft>
            </a:pPr>
            <a:r>
              <a:rPr lang="en-US" sz="2800" b="1" dirty="0">
                <a:solidFill>
                  <a:prstClr val="black"/>
                </a:solidFill>
                <a:ea typeface="Meiryo" panose="020B0604030504040204" pitchFamily="34" charset="-128"/>
                <a:cs typeface="Times New Roman" panose="02020603050405020304" pitchFamily="18" charset="0"/>
              </a:rPr>
              <a:t>I can </a:t>
            </a:r>
            <a:r>
              <a:rPr lang="en-US" sz="2800" dirty="0">
                <a:solidFill>
                  <a:prstClr val="black"/>
                </a:solidFill>
                <a:ea typeface="Meiryo" panose="020B0604030504040204" pitchFamily="34" charset="-128"/>
                <a:cs typeface="Times New Roman" panose="02020603050405020304" pitchFamily="18" charset="0"/>
              </a:rPr>
              <a:t>easily </a:t>
            </a:r>
          </a:p>
          <a:p>
            <a:pPr lvl="1">
              <a:lnSpc>
                <a:spcPct val="125000"/>
              </a:lnSpc>
              <a:spcAft>
                <a:spcPts val="800"/>
              </a:spcAft>
            </a:pPr>
            <a:r>
              <a:rPr lang="en-US" sz="2800" dirty="0">
                <a:solidFill>
                  <a:prstClr val="black"/>
                </a:solidFill>
                <a:ea typeface="Meiryo" panose="020B0604030504040204" pitchFamily="34" charset="-128"/>
                <a:cs typeface="Times New Roman" panose="02020603050405020304" pitchFamily="18" charset="0"/>
              </a:rPr>
              <a:t>	author a DSC script </a:t>
            </a:r>
          </a:p>
          <a:p>
            <a:pPr lvl="1">
              <a:lnSpc>
                <a:spcPct val="125000"/>
              </a:lnSpc>
              <a:spcAft>
                <a:spcPts val="800"/>
              </a:spcAft>
            </a:pPr>
            <a:r>
              <a:rPr lang="en-US" sz="2800" dirty="0">
                <a:solidFill>
                  <a:prstClr val="black"/>
                </a:solidFill>
                <a:ea typeface="Meiryo" panose="020B0604030504040204" pitchFamily="34" charset="-128"/>
                <a:cs typeface="Times New Roman" panose="02020603050405020304" pitchFamily="18" charset="0"/>
              </a:rPr>
              <a:t>	reusing DSC resources </a:t>
            </a:r>
          </a:p>
          <a:p>
            <a:pPr lvl="1">
              <a:lnSpc>
                <a:spcPct val="125000"/>
              </a:lnSpc>
              <a:spcAft>
                <a:spcPts val="800"/>
              </a:spcAft>
            </a:pPr>
            <a:r>
              <a:rPr lang="en-US" sz="2800" dirty="0">
                <a:solidFill>
                  <a:prstClr val="black"/>
                </a:solidFill>
                <a:ea typeface="Meiryo" panose="020B0604030504040204" pitchFamily="34" charset="-128"/>
                <a:cs typeface="Times New Roman" panose="02020603050405020304" pitchFamily="18" charset="0"/>
              </a:rPr>
              <a:t>	from a public or private gallery, </a:t>
            </a:r>
          </a:p>
          <a:p>
            <a:pPr lvl="1">
              <a:lnSpc>
                <a:spcPct val="125000"/>
              </a:lnSpc>
              <a:spcAft>
                <a:spcPts val="800"/>
              </a:spcAft>
            </a:pPr>
            <a:r>
              <a:rPr lang="en-US" sz="2800" b="1" dirty="0">
                <a:solidFill>
                  <a:prstClr val="black"/>
                </a:solidFill>
                <a:ea typeface="Meiryo" panose="020B0604030504040204" pitchFamily="34" charset="-128"/>
                <a:cs typeface="Times New Roman" panose="02020603050405020304" pitchFamily="18" charset="0"/>
              </a:rPr>
              <a:t>so that </a:t>
            </a:r>
            <a:r>
              <a:rPr lang="en-US" sz="2800" dirty="0">
                <a:solidFill>
                  <a:prstClr val="black"/>
                </a:solidFill>
                <a:ea typeface="Meiryo" panose="020B0604030504040204" pitchFamily="34" charset="-128"/>
                <a:cs typeface="Times New Roman" panose="02020603050405020304" pitchFamily="18" charset="0"/>
              </a:rPr>
              <a:t>I can quickly and easily write </a:t>
            </a:r>
          </a:p>
          <a:p>
            <a:pPr lvl="1">
              <a:lnSpc>
                <a:spcPct val="125000"/>
              </a:lnSpc>
              <a:spcAft>
                <a:spcPts val="800"/>
              </a:spcAft>
            </a:pPr>
            <a:r>
              <a:rPr lang="en-US" sz="2800" dirty="0">
                <a:solidFill>
                  <a:prstClr val="black"/>
                </a:solidFill>
                <a:ea typeface="Meiryo" panose="020B0604030504040204" pitchFamily="34" charset="-128"/>
                <a:cs typeface="Times New Roman" panose="02020603050405020304" pitchFamily="18" charset="0"/>
              </a:rPr>
              <a:t>	DSC scripts </a:t>
            </a:r>
          </a:p>
          <a:p>
            <a:pPr lvl="1">
              <a:lnSpc>
                <a:spcPct val="125000"/>
              </a:lnSpc>
              <a:spcAft>
                <a:spcPts val="800"/>
              </a:spcAft>
            </a:pPr>
            <a:r>
              <a:rPr lang="en-US" sz="2800" dirty="0">
                <a:solidFill>
                  <a:prstClr val="black"/>
                </a:solidFill>
                <a:ea typeface="Meiryo" panose="020B0604030504040204" pitchFamily="34" charset="-128"/>
                <a:cs typeface="Times New Roman" panose="02020603050405020304" pitchFamily="18" charset="0"/>
              </a:rPr>
              <a:t>     with very little custom code. </a:t>
            </a:r>
            <a:endParaRPr lang="en-IN" sz="2800" dirty="0">
              <a:solidFill>
                <a:prstClr val="black"/>
              </a:solidFill>
              <a:latin typeface="Century Gothic" panose="020B0502020202020204" pitchFamily="34" charset="0"/>
              <a:ea typeface="Meiryo" panose="020B0604030504040204" pitchFamily="34" charset="-128"/>
              <a:cs typeface="Times New Roman" panose="02020603050405020304" pitchFamily="18" charset="0"/>
            </a:endParaRPr>
          </a:p>
        </p:txBody>
      </p:sp>
    </p:spTree>
    <p:extLst>
      <p:ext uri="{BB962C8B-B14F-4D97-AF65-F5344CB8AC3E}">
        <p14:creationId xmlns:p14="http://schemas.microsoft.com/office/powerpoint/2010/main" val="36987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2" y="-187568"/>
            <a:ext cx="11497408" cy="1325563"/>
          </a:xfrm>
        </p:spPr>
        <p:txBody>
          <a:bodyPr>
            <a:normAutofit/>
          </a:bodyPr>
          <a:lstStyle/>
          <a:p>
            <a:r>
              <a:rPr lang="en-US" sz="3200" dirty="0"/>
              <a:t>Author a DSC script </a:t>
            </a:r>
          </a:p>
        </p:txBody>
      </p:sp>
      <p:pic>
        <p:nvPicPr>
          <p:cNvPr id="7" name="Picture 6"/>
          <p:cNvPicPr>
            <a:picLocks noChangeAspect="1"/>
          </p:cNvPicPr>
          <p:nvPr/>
        </p:nvPicPr>
        <p:blipFill>
          <a:blip r:embed="rId2"/>
          <a:stretch>
            <a:fillRect/>
          </a:stretch>
        </p:blipFill>
        <p:spPr>
          <a:xfrm>
            <a:off x="290145" y="849086"/>
            <a:ext cx="10437311" cy="5911589"/>
          </a:xfrm>
          <a:prstGeom prst="rect">
            <a:avLst/>
          </a:prstGeom>
        </p:spPr>
      </p:pic>
      <p:sp>
        <p:nvSpPr>
          <p:cNvPr id="9" name="Title 1"/>
          <p:cNvSpPr txBox="1">
            <a:spLocks/>
          </p:cNvSpPr>
          <p:nvPr/>
        </p:nvSpPr>
        <p:spPr>
          <a:xfrm>
            <a:off x="4202304" y="169575"/>
            <a:ext cx="3643784" cy="6795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prstClr val="black"/>
                </a:solidFill>
              </a:rPr>
              <a:t>WITHOUT DSC Resource </a:t>
            </a:r>
          </a:p>
        </p:txBody>
      </p:sp>
    </p:spTree>
    <p:extLst>
      <p:ext uri="{BB962C8B-B14F-4D97-AF65-F5344CB8AC3E}">
        <p14:creationId xmlns:p14="http://schemas.microsoft.com/office/powerpoint/2010/main" val="405711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55597" y="1762211"/>
            <a:ext cx="3870501" cy="3870500"/>
            <a:chOff x="566737" y="1797050"/>
            <a:chExt cx="3948113" cy="3948112"/>
          </a:xfrm>
        </p:grpSpPr>
        <p:sp>
          <p:nvSpPr>
            <p:cNvPr id="219" name="Oval 3203"/>
            <p:cNvSpPr>
              <a:spLocks noChangeArrowheads="1"/>
            </p:cNvSpPr>
            <p:nvPr/>
          </p:nvSpPr>
          <p:spPr bwMode="auto">
            <a:xfrm>
              <a:off x="1409700" y="2640012"/>
              <a:ext cx="2260600" cy="2260600"/>
            </a:xfrm>
            <a:prstGeom prst="ellipse">
              <a:avLst/>
            </a:pr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 name="Oval 3165"/>
            <p:cNvSpPr>
              <a:spLocks noChangeArrowheads="1"/>
            </p:cNvSpPr>
            <p:nvPr/>
          </p:nvSpPr>
          <p:spPr bwMode="auto">
            <a:xfrm>
              <a:off x="566737" y="1797050"/>
              <a:ext cx="3948113" cy="3948112"/>
            </a:xfrm>
            <a:prstGeom prst="ellipse">
              <a:avLst/>
            </a:pr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grpSp>
        <p:nvGrpSpPr>
          <p:cNvPr id="25" name="Group 24"/>
          <p:cNvGrpSpPr/>
          <p:nvPr/>
        </p:nvGrpSpPr>
        <p:grpSpPr>
          <a:xfrm>
            <a:off x="4038581" y="1777774"/>
            <a:ext cx="3868945" cy="3870500"/>
            <a:chOff x="4119562" y="1812925"/>
            <a:chExt cx="3946525" cy="3948112"/>
          </a:xfrm>
        </p:grpSpPr>
        <p:sp>
          <p:nvSpPr>
            <p:cNvPr id="5" name="Oval 3164"/>
            <p:cNvSpPr>
              <a:spLocks noChangeArrowheads="1"/>
            </p:cNvSpPr>
            <p:nvPr/>
          </p:nvSpPr>
          <p:spPr bwMode="auto">
            <a:xfrm>
              <a:off x="4119562" y="1812925"/>
              <a:ext cx="3946525" cy="3948112"/>
            </a:xfrm>
            <a:prstGeom prst="ellipse">
              <a:avLst/>
            </a:prstGeom>
            <a:solidFill>
              <a:schemeClr val="bg1">
                <a:lumMod val="95000"/>
              </a:schemeClr>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nvGrpSpPr>
            <p:cNvPr id="18" name="Group 17"/>
            <p:cNvGrpSpPr/>
            <p:nvPr/>
          </p:nvGrpSpPr>
          <p:grpSpPr>
            <a:xfrm>
              <a:off x="5021262" y="2311489"/>
              <a:ext cx="2259013" cy="2589123"/>
              <a:chOff x="5021262" y="2311489"/>
              <a:chExt cx="2259013" cy="2589123"/>
            </a:xfrm>
          </p:grpSpPr>
          <p:sp>
            <p:nvSpPr>
              <p:cNvPr id="103" name="Oval 3316"/>
              <p:cNvSpPr>
                <a:spLocks noChangeArrowheads="1"/>
              </p:cNvSpPr>
              <p:nvPr/>
            </p:nvSpPr>
            <p:spPr bwMode="auto">
              <a:xfrm>
                <a:off x="5021262" y="2640012"/>
                <a:ext cx="2259013" cy="2260600"/>
              </a:xfrm>
              <a:prstGeom prst="ellipse">
                <a:avLst/>
              </a:pr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pic>
            <p:nvPicPr>
              <p:cNvPr id="525" name="Picture 524"/>
              <p:cNvPicPr>
                <a:picLocks noChangeAspect="1"/>
              </p:cNvPicPr>
              <p:nvPr/>
            </p:nvPicPr>
            <p:blipFill rotWithShape="1">
              <a:blip r:embed="rId3"/>
              <a:srcRect b="26623"/>
              <a:stretch/>
            </p:blipFill>
            <p:spPr>
              <a:xfrm flipH="1">
                <a:off x="5371643" y="2311489"/>
                <a:ext cx="1456194" cy="2100173"/>
              </a:xfrm>
              <a:prstGeom prst="rect">
                <a:avLst/>
              </a:prstGeom>
            </p:spPr>
          </p:pic>
        </p:grpSp>
      </p:grpSp>
      <p:grpSp>
        <p:nvGrpSpPr>
          <p:cNvPr id="27" name="Group 26"/>
          <p:cNvGrpSpPr/>
          <p:nvPr/>
        </p:nvGrpSpPr>
        <p:grpSpPr>
          <a:xfrm>
            <a:off x="7630505" y="1762211"/>
            <a:ext cx="3868945" cy="3870500"/>
            <a:chOff x="7783512" y="1797050"/>
            <a:chExt cx="3946525" cy="3948112"/>
          </a:xfrm>
        </p:grpSpPr>
        <p:sp>
          <p:nvSpPr>
            <p:cNvPr id="26" name="Oval 3163"/>
            <p:cNvSpPr>
              <a:spLocks noChangeArrowheads="1"/>
            </p:cNvSpPr>
            <p:nvPr/>
          </p:nvSpPr>
          <p:spPr bwMode="auto">
            <a:xfrm>
              <a:off x="7783512" y="1797050"/>
              <a:ext cx="3946525" cy="3948112"/>
            </a:xfrm>
            <a:prstGeom prst="ellipse">
              <a:avLst/>
            </a:pr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nvGrpSpPr>
            <p:cNvPr id="20" name="Group 19"/>
            <p:cNvGrpSpPr/>
            <p:nvPr/>
          </p:nvGrpSpPr>
          <p:grpSpPr>
            <a:xfrm>
              <a:off x="8628062" y="2409031"/>
              <a:ext cx="2259013" cy="2491581"/>
              <a:chOff x="8628062" y="2409031"/>
              <a:chExt cx="2259013" cy="2491581"/>
            </a:xfrm>
          </p:grpSpPr>
          <p:sp>
            <p:nvSpPr>
              <p:cNvPr id="64" name="Oval 3251"/>
              <p:cNvSpPr>
                <a:spLocks noChangeArrowheads="1"/>
              </p:cNvSpPr>
              <p:nvPr/>
            </p:nvSpPr>
            <p:spPr bwMode="auto">
              <a:xfrm>
                <a:off x="8628062" y="2640012"/>
                <a:ext cx="2259013" cy="2260600"/>
              </a:xfrm>
              <a:prstGeom prst="ellipse">
                <a:avLst/>
              </a:prstGeom>
              <a:solidFill>
                <a:schemeClr val="bg2">
                  <a:lumMod val="85000"/>
                </a:schemeClr>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nvGrpSpPr>
              <p:cNvPr id="564" name="Group 563"/>
              <p:cNvGrpSpPr/>
              <p:nvPr/>
            </p:nvGrpSpPr>
            <p:grpSpPr>
              <a:xfrm>
                <a:off x="8658219" y="2409031"/>
                <a:ext cx="2187575" cy="2030413"/>
                <a:chOff x="8701088" y="2387600"/>
                <a:chExt cx="2187575" cy="2030413"/>
              </a:xfrm>
            </p:grpSpPr>
            <p:sp>
              <p:nvSpPr>
                <p:cNvPr id="565" name="Freeform 6"/>
                <p:cNvSpPr>
                  <a:spLocks/>
                </p:cNvSpPr>
                <p:nvPr/>
              </p:nvSpPr>
              <p:spPr bwMode="auto">
                <a:xfrm>
                  <a:off x="9118600" y="2814638"/>
                  <a:ext cx="534988" cy="1597025"/>
                </a:xfrm>
                <a:custGeom>
                  <a:avLst/>
                  <a:gdLst>
                    <a:gd name="T0" fmla="*/ 137 w 167"/>
                    <a:gd name="T1" fmla="*/ 101 h 498"/>
                    <a:gd name="T2" fmla="*/ 99 w 167"/>
                    <a:gd name="T3" fmla="*/ 97 h 498"/>
                    <a:gd name="T4" fmla="*/ 95 w 167"/>
                    <a:gd name="T5" fmla="*/ 93 h 498"/>
                    <a:gd name="T6" fmla="*/ 125 w 167"/>
                    <a:gd name="T7" fmla="*/ 79 h 498"/>
                    <a:gd name="T8" fmla="*/ 113 w 167"/>
                    <a:gd name="T9" fmla="*/ 73 h 498"/>
                    <a:gd name="T10" fmla="*/ 118 w 167"/>
                    <a:gd name="T11" fmla="*/ 58 h 498"/>
                    <a:gd name="T12" fmla="*/ 118 w 167"/>
                    <a:gd name="T13" fmla="*/ 57 h 498"/>
                    <a:gd name="T14" fmla="*/ 102 w 167"/>
                    <a:gd name="T15" fmla="*/ 14 h 498"/>
                    <a:gd name="T16" fmla="*/ 48 w 167"/>
                    <a:gd name="T17" fmla="*/ 38 h 498"/>
                    <a:gd name="T18" fmla="*/ 52 w 167"/>
                    <a:gd name="T19" fmla="*/ 57 h 498"/>
                    <a:gd name="T20" fmla="*/ 50 w 167"/>
                    <a:gd name="T21" fmla="*/ 73 h 498"/>
                    <a:gd name="T22" fmla="*/ 58 w 167"/>
                    <a:gd name="T23" fmla="*/ 92 h 498"/>
                    <a:gd name="T24" fmla="*/ 73 w 167"/>
                    <a:gd name="T25" fmla="*/ 97 h 498"/>
                    <a:gd name="T26" fmla="*/ 30 w 167"/>
                    <a:gd name="T27" fmla="*/ 101 h 498"/>
                    <a:gd name="T28" fmla="*/ 30 w 167"/>
                    <a:gd name="T29" fmla="*/ 101 h 498"/>
                    <a:gd name="T30" fmla="*/ 3 w 167"/>
                    <a:gd name="T31" fmla="*/ 229 h 498"/>
                    <a:gd name="T32" fmla="*/ 11 w 167"/>
                    <a:gd name="T33" fmla="*/ 246 h 498"/>
                    <a:gd name="T34" fmla="*/ 18 w 167"/>
                    <a:gd name="T35" fmla="*/ 229 h 498"/>
                    <a:gd name="T36" fmla="*/ 33 w 167"/>
                    <a:gd name="T37" fmla="*/ 154 h 498"/>
                    <a:gd name="T38" fmla="*/ 39 w 167"/>
                    <a:gd name="T39" fmla="*/ 376 h 498"/>
                    <a:gd name="T40" fmla="*/ 57 w 167"/>
                    <a:gd name="T41" fmla="*/ 490 h 498"/>
                    <a:gd name="T42" fmla="*/ 57 w 167"/>
                    <a:gd name="T43" fmla="*/ 498 h 498"/>
                    <a:gd name="T44" fmla="*/ 82 w 167"/>
                    <a:gd name="T45" fmla="*/ 498 h 498"/>
                    <a:gd name="T46" fmla="*/ 82 w 167"/>
                    <a:gd name="T47" fmla="*/ 376 h 498"/>
                    <a:gd name="T48" fmla="*/ 91 w 167"/>
                    <a:gd name="T49" fmla="*/ 490 h 498"/>
                    <a:gd name="T50" fmla="*/ 92 w 167"/>
                    <a:gd name="T51" fmla="*/ 498 h 498"/>
                    <a:gd name="T52" fmla="*/ 116 w 167"/>
                    <a:gd name="T53" fmla="*/ 498 h 498"/>
                    <a:gd name="T54" fmla="*/ 116 w 167"/>
                    <a:gd name="T55" fmla="*/ 376 h 498"/>
                    <a:gd name="T56" fmla="*/ 129 w 167"/>
                    <a:gd name="T57" fmla="*/ 262 h 498"/>
                    <a:gd name="T58" fmla="*/ 146 w 167"/>
                    <a:gd name="T59" fmla="*/ 229 h 498"/>
                    <a:gd name="T60" fmla="*/ 149 w 167"/>
                    <a:gd name="T61" fmla="*/ 238 h 498"/>
                    <a:gd name="T62" fmla="*/ 164 w 167"/>
                    <a:gd name="T63" fmla="*/ 238 h 498"/>
                    <a:gd name="T64" fmla="*/ 167 w 167"/>
                    <a:gd name="T65" fmla="*/ 22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498">
                      <a:moveTo>
                        <a:pt x="137" y="101"/>
                      </a:moveTo>
                      <a:cubicBezTo>
                        <a:pt x="137" y="101"/>
                        <a:pt x="137" y="101"/>
                        <a:pt x="137" y="101"/>
                      </a:cubicBezTo>
                      <a:cubicBezTo>
                        <a:pt x="99" y="97"/>
                        <a:pt x="99" y="97"/>
                        <a:pt x="99" y="97"/>
                      </a:cubicBezTo>
                      <a:cubicBezTo>
                        <a:pt x="99" y="97"/>
                        <a:pt x="99" y="97"/>
                        <a:pt x="99" y="97"/>
                      </a:cubicBezTo>
                      <a:cubicBezTo>
                        <a:pt x="95" y="97"/>
                        <a:pt x="95" y="97"/>
                        <a:pt x="95" y="97"/>
                      </a:cubicBezTo>
                      <a:cubicBezTo>
                        <a:pt x="95" y="93"/>
                        <a:pt x="95" y="93"/>
                        <a:pt x="95" y="93"/>
                      </a:cubicBezTo>
                      <a:cubicBezTo>
                        <a:pt x="100" y="93"/>
                        <a:pt x="105" y="93"/>
                        <a:pt x="112" y="92"/>
                      </a:cubicBezTo>
                      <a:cubicBezTo>
                        <a:pt x="123" y="90"/>
                        <a:pt x="124" y="83"/>
                        <a:pt x="125" y="79"/>
                      </a:cubicBezTo>
                      <a:cubicBezTo>
                        <a:pt x="125" y="75"/>
                        <a:pt x="122" y="68"/>
                        <a:pt x="120" y="73"/>
                      </a:cubicBezTo>
                      <a:cubicBezTo>
                        <a:pt x="119" y="79"/>
                        <a:pt x="114" y="77"/>
                        <a:pt x="113" y="73"/>
                      </a:cubicBezTo>
                      <a:cubicBezTo>
                        <a:pt x="112" y="71"/>
                        <a:pt x="114" y="66"/>
                        <a:pt x="116" y="62"/>
                      </a:cubicBezTo>
                      <a:cubicBezTo>
                        <a:pt x="116" y="60"/>
                        <a:pt x="117" y="59"/>
                        <a:pt x="118" y="58"/>
                      </a:cubicBezTo>
                      <a:cubicBezTo>
                        <a:pt x="118" y="57"/>
                        <a:pt x="118" y="57"/>
                        <a:pt x="118" y="57"/>
                      </a:cubicBezTo>
                      <a:cubicBezTo>
                        <a:pt x="118" y="57"/>
                        <a:pt x="118" y="57"/>
                        <a:pt x="118" y="57"/>
                      </a:cubicBezTo>
                      <a:cubicBezTo>
                        <a:pt x="119" y="53"/>
                        <a:pt x="120" y="49"/>
                        <a:pt x="120" y="44"/>
                      </a:cubicBezTo>
                      <a:cubicBezTo>
                        <a:pt x="120" y="30"/>
                        <a:pt x="113" y="18"/>
                        <a:pt x="102" y="14"/>
                      </a:cubicBezTo>
                      <a:cubicBezTo>
                        <a:pt x="97" y="5"/>
                        <a:pt x="88" y="0"/>
                        <a:pt x="79" y="0"/>
                      </a:cubicBezTo>
                      <a:cubicBezTo>
                        <a:pt x="62" y="0"/>
                        <a:pt x="48" y="17"/>
                        <a:pt x="48" y="38"/>
                      </a:cubicBezTo>
                      <a:cubicBezTo>
                        <a:pt x="48" y="45"/>
                        <a:pt x="50" y="52"/>
                        <a:pt x="52" y="57"/>
                      </a:cubicBezTo>
                      <a:cubicBezTo>
                        <a:pt x="52" y="57"/>
                        <a:pt x="52" y="57"/>
                        <a:pt x="52" y="57"/>
                      </a:cubicBezTo>
                      <a:cubicBezTo>
                        <a:pt x="52" y="57"/>
                        <a:pt x="59" y="70"/>
                        <a:pt x="57" y="73"/>
                      </a:cubicBezTo>
                      <a:cubicBezTo>
                        <a:pt x="56" y="77"/>
                        <a:pt x="51" y="79"/>
                        <a:pt x="50" y="73"/>
                      </a:cubicBezTo>
                      <a:cubicBezTo>
                        <a:pt x="48" y="68"/>
                        <a:pt x="45" y="75"/>
                        <a:pt x="45" y="79"/>
                      </a:cubicBezTo>
                      <a:cubicBezTo>
                        <a:pt x="46" y="83"/>
                        <a:pt x="47" y="90"/>
                        <a:pt x="58" y="92"/>
                      </a:cubicBezTo>
                      <a:cubicBezTo>
                        <a:pt x="64" y="92"/>
                        <a:pt x="68" y="93"/>
                        <a:pt x="72" y="93"/>
                      </a:cubicBezTo>
                      <a:cubicBezTo>
                        <a:pt x="73" y="97"/>
                        <a:pt x="73" y="97"/>
                        <a:pt x="73" y="97"/>
                      </a:cubicBezTo>
                      <a:cubicBezTo>
                        <a:pt x="69" y="97"/>
                        <a:pt x="69" y="97"/>
                        <a:pt x="69" y="97"/>
                      </a:cubicBezTo>
                      <a:cubicBezTo>
                        <a:pt x="30" y="101"/>
                        <a:pt x="30" y="101"/>
                        <a:pt x="30" y="101"/>
                      </a:cubicBezTo>
                      <a:cubicBezTo>
                        <a:pt x="30" y="101"/>
                        <a:pt x="30" y="101"/>
                        <a:pt x="30" y="101"/>
                      </a:cubicBezTo>
                      <a:cubicBezTo>
                        <a:pt x="30" y="101"/>
                        <a:pt x="30" y="101"/>
                        <a:pt x="30" y="101"/>
                      </a:cubicBezTo>
                      <a:cubicBezTo>
                        <a:pt x="10" y="142"/>
                        <a:pt x="4" y="183"/>
                        <a:pt x="0" y="229"/>
                      </a:cubicBezTo>
                      <a:cubicBezTo>
                        <a:pt x="3" y="229"/>
                        <a:pt x="3" y="229"/>
                        <a:pt x="3" y="229"/>
                      </a:cubicBezTo>
                      <a:cubicBezTo>
                        <a:pt x="3" y="238"/>
                        <a:pt x="3" y="238"/>
                        <a:pt x="3" y="238"/>
                      </a:cubicBezTo>
                      <a:cubicBezTo>
                        <a:pt x="3" y="242"/>
                        <a:pt x="6" y="246"/>
                        <a:pt x="11" y="246"/>
                      </a:cubicBezTo>
                      <a:cubicBezTo>
                        <a:pt x="15" y="246"/>
                        <a:pt x="18" y="242"/>
                        <a:pt x="18" y="238"/>
                      </a:cubicBezTo>
                      <a:cubicBezTo>
                        <a:pt x="18" y="229"/>
                        <a:pt x="18" y="229"/>
                        <a:pt x="18" y="229"/>
                      </a:cubicBezTo>
                      <a:cubicBezTo>
                        <a:pt x="21" y="229"/>
                        <a:pt x="21" y="229"/>
                        <a:pt x="21" y="229"/>
                      </a:cubicBezTo>
                      <a:cubicBezTo>
                        <a:pt x="24" y="203"/>
                        <a:pt x="27" y="178"/>
                        <a:pt x="33" y="154"/>
                      </a:cubicBezTo>
                      <a:cubicBezTo>
                        <a:pt x="39" y="262"/>
                        <a:pt x="39" y="262"/>
                        <a:pt x="39" y="262"/>
                      </a:cubicBezTo>
                      <a:cubicBezTo>
                        <a:pt x="39" y="376"/>
                        <a:pt x="39" y="376"/>
                        <a:pt x="39" y="376"/>
                      </a:cubicBezTo>
                      <a:cubicBezTo>
                        <a:pt x="54" y="376"/>
                        <a:pt x="54" y="376"/>
                        <a:pt x="54" y="376"/>
                      </a:cubicBezTo>
                      <a:cubicBezTo>
                        <a:pt x="57" y="490"/>
                        <a:pt x="57" y="490"/>
                        <a:pt x="57" y="490"/>
                      </a:cubicBezTo>
                      <a:cubicBezTo>
                        <a:pt x="56" y="492"/>
                        <a:pt x="55" y="495"/>
                        <a:pt x="55" y="498"/>
                      </a:cubicBezTo>
                      <a:cubicBezTo>
                        <a:pt x="57" y="498"/>
                        <a:pt x="57" y="498"/>
                        <a:pt x="57" y="498"/>
                      </a:cubicBezTo>
                      <a:cubicBezTo>
                        <a:pt x="79" y="498"/>
                        <a:pt x="79" y="498"/>
                        <a:pt x="79" y="498"/>
                      </a:cubicBezTo>
                      <a:cubicBezTo>
                        <a:pt x="82" y="498"/>
                        <a:pt x="82" y="498"/>
                        <a:pt x="82" y="498"/>
                      </a:cubicBezTo>
                      <a:cubicBezTo>
                        <a:pt x="82" y="495"/>
                        <a:pt x="81" y="492"/>
                        <a:pt x="79" y="490"/>
                      </a:cubicBezTo>
                      <a:cubicBezTo>
                        <a:pt x="82" y="376"/>
                        <a:pt x="82" y="376"/>
                        <a:pt x="82" y="376"/>
                      </a:cubicBezTo>
                      <a:cubicBezTo>
                        <a:pt x="89" y="376"/>
                        <a:pt x="89" y="376"/>
                        <a:pt x="89" y="376"/>
                      </a:cubicBezTo>
                      <a:cubicBezTo>
                        <a:pt x="91" y="490"/>
                        <a:pt x="91" y="490"/>
                        <a:pt x="91" y="490"/>
                      </a:cubicBezTo>
                      <a:cubicBezTo>
                        <a:pt x="90" y="492"/>
                        <a:pt x="89" y="495"/>
                        <a:pt x="89" y="498"/>
                      </a:cubicBezTo>
                      <a:cubicBezTo>
                        <a:pt x="92" y="498"/>
                        <a:pt x="92" y="498"/>
                        <a:pt x="92" y="498"/>
                      </a:cubicBezTo>
                      <a:cubicBezTo>
                        <a:pt x="113" y="498"/>
                        <a:pt x="113" y="498"/>
                        <a:pt x="113" y="498"/>
                      </a:cubicBezTo>
                      <a:cubicBezTo>
                        <a:pt x="116" y="498"/>
                        <a:pt x="116" y="498"/>
                        <a:pt x="116" y="498"/>
                      </a:cubicBezTo>
                      <a:cubicBezTo>
                        <a:pt x="116" y="495"/>
                        <a:pt x="115" y="492"/>
                        <a:pt x="113" y="490"/>
                      </a:cubicBezTo>
                      <a:cubicBezTo>
                        <a:pt x="116" y="376"/>
                        <a:pt x="116" y="376"/>
                        <a:pt x="116" y="376"/>
                      </a:cubicBezTo>
                      <a:cubicBezTo>
                        <a:pt x="129" y="376"/>
                        <a:pt x="129" y="376"/>
                        <a:pt x="129" y="376"/>
                      </a:cubicBezTo>
                      <a:cubicBezTo>
                        <a:pt x="129" y="262"/>
                        <a:pt x="129" y="262"/>
                        <a:pt x="129" y="262"/>
                      </a:cubicBezTo>
                      <a:cubicBezTo>
                        <a:pt x="134" y="155"/>
                        <a:pt x="134" y="155"/>
                        <a:pt x="134" y="155"/>
                      </a:cubicBezTo>
                      <a:cubicBezTo>
                        <a:pt x="140" y="179"/>
                        <a:pt x="143" y="203"/>
                        <a:pt x="146" y="229"/>
                      </a:cubicBezTo>
                      <a:cubicBezTo>
                        <a:pt x="149" y="229"/>
                        <a:pt x="149" y="229"/>
                        <a:pt x="149" y="229"/>
                      </a:cubicBezTo>
                      <a:cubicBezTo>
                        <a:pt x="149" y="238"/>
                        <a:pt x="149" y="238"/>
                        <a:pt x="149" y="238"/>
                      </a:cubicBezTo>
                      <a:cubicBezTo>
                        <a:pt x="149" y="242"/>
                        <a:pt x="152" y="246"/>
                        <a:pt x="156" y="246"/>
                      </a:cubicBezTo>
                      <a:cubicBezTo>
                        <a:pt x="160" y="246"/>
                        <a:pt x="164" y="242"/>
                        <a:pt x="164" y="238"/>
                      </a:cubicBezTo>
                      <a:cubicBezTo>
                        <a:pt x="164" y="229"/>
                        <a:pt x="164" y="229"/>
                        <a:pt x="164" y="229"/>
                      </a:cubicBezTo>
                      <a:cubicBezTo>
                        <a:pt x="167" y="229"/>
                        <a:pt x="167" y="229"/>
                        <a:pt x="167" y="229"/>
                      </a:cubicBezTo>
                      <a:cubicBezTo>
                        <a:pt x="162" y="183"/>
                        <a:pt x="156" y="142"/>
                        <a:pt x="137" y="101"/>
                      </a:cubicBez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66" name="Freeform 8"/>
                <p:cNvSpPr>
                  <a:spLocks/>
                </p:cNvSpPr>
                <p:nvPr/>
              </p:nvSpPr>
              <p:spPr bwMode="auto">
                <a:xfrm>
                  <a:off x="9801225" y="2787650"/>
                  <a:ext cx="747713" cy="1624013"/>
                </a:xfrm>
                <a:custGeom>
                  <a:avLst/>
                  <a:gdLst>
                    <a:gd name="T0" fmla="*/ 183 w 233"/>
                    <a:gd name="T1" fmla="*/ 95 h 506"/>
                    <a:gd name="T2" fmla="*/ 182 w 233"/>
                    <a:gd name="T3" fmla="*/ 95 h 506"/>
                    <a:gd name="T4" fmla="*/ 182 w 233"/>
                    <a:gd name="T5" fmla="*/ 95 h 506"/>
                    <a:gd name="T6" fmla="*/ 132 w 233"/>
                    <a:gd name="T7" fmla="*/ 91 h 506"/>
                    <a:gd name="T8" fmla="*/ 132 w 233"/>
                    <a:gd name="T9" fmla="*/ 91 h 506"/>
                    <a:gd name="T10" fmla="*/ 132 w 233"/>
                    <a:gd name="T11" fmla="*/ 91 h 506"/>
                    <a:gd name="T12" fmla="*/ 132 w 233"/>
                    <a:gd name="T13" fmla="*/ 91 h 506"/>
                    <a:gd name="T14" fmla="*/ 132 w 233"/>
                    <a:gd name="T15" fmla="*/ 83 h 506"/>
                    <a:gd name="T16" fmla="*/ 143 w 233"/>
                    <a:gd name="T17" fmla="*/ 70 h 506"/>
                    <a:gd name="T18" fmla="*/ 143 w 233"/>
                    <a:gd name="T19" fmla="*/ 59 h 506"/>
                    <a:gd name="T20" fmla="*/ 148 w 233"/>
                    <a:gd name="T21" fmla="*/ 54 h 506"/>
                    <a:gd name="T22" fmla="*/ 148 w 233"/>
                    <a:gd name="T23" fmla="*/ 44 h 506"/>
                    <a:gd name="T24" fmla="*/ 145 w 233"/>
                    <a:gd name="T25" fmla="*/ 40 h 506"/>
                    <a:gd name="T26" fmla="*/ 151 w 233"/>
                    <a:gd name="T27" fmla="*/ 26 h 506"/>
                    <a:gd name="T28" fmla="*/ 132 w 233"/>
                    <a:gd name="T29" fmla="*/ 7 h 506"/>
                    <a:gd name="T30" fmla="*/ 131 w 233"/>
                    <a:gd name="T31" fmla="*/ 7 h 506"/>
                    <a:gd name="T32" fmla="*/ 110 w 233"/>
                    <a:gd name="T33" fmla="*/ 0 h 506"/>
                    <a:gd name="T34" fmla="*/ 81 w 233"/>
                    <a:gd name="T35" fmla="*/ 25 h 506"/>
                    <a:gd name="T36" fmla="*/ 87 w 233"/>
                    <a:gd name="T37" fmla="*/ 39 h 506"/>
                    <a:gd name="T38" fmla="*/ 83 w 233"/>
                    <a:gd name="T39" fmla="*/ 44 h 506"/>
                    <a:gd name="T40" fmla="*/ 83 w 233"/>
                    <a:gd name="T41" fmla="*/ 54 h 506"/>
                    <a:gd name="T42" fmla="*/ 88 w 233"/>
                    <a:gd name="T43" fmla="*/ 59 h 506"/>
                    <a:gd name="T44" fmla="*/ 88 w 233"/>
                    <a:gd name="T45" fmla="*/ 70 h 506"/>
                    <a:gd name="T46" fmla="*/ 99 w 233"/>
                    <a:gd name="T47" fmla="*/ 83 h 506"/>
                    <a:gd name="T48" fmla="*/ 99 w 233"/>
                    <a:gd name="T49" fmla="*/ 91 h 506"/>
                    <a:gd name="T50" fmla="*/ 49 w 233"/>
                    <a:gd name="T51" fmla="*/ 95 h 506"/>
                    <a:gd name="T52" fmla="*/ 49 w 233"/>
                    <a:gd name="T53" fmla="*/ 97 h 506"/>
                    <a:gd name="T54" fmla="*/ 0 w 233"/>
                    <a:gd name="T55" fmla="*/ 276 h 506"/>
                    <a:gd name="T56" fmla="*/ 3 w 233"/>
                    <a:gd name="T57" fmla="*/ 276 h 506"/>
                    <a:gd name="T58" fmla="*/ 3 w 233"/>
                    <a:gd name="T59" fmla="*/ 289 h 506"/>
                    <a:gd name="T60" fmla="*/ 14 w 233"/>
                    <a:gd name="T61" fmla="*/ 299 h 506"/>
                    <a:gd name="T62" fmla="*/ 25 w 233"/>
                    <a:gd name="T63" fmla="*/ 289 h 506"/>
                    <a:gd name="T64" fmla="*/ 25 w 233"/>
                    <a:gd name="T65" fmla="*/ 276 h 506"/>
                    <a:gd name="T66" fmla="*/ 28 w 233"/>
                    <a:gd name="T67" fmla="*/ 276 h 506"/>
                    <a:gd name="T68" fmla="*/ 49 w 233"/>
                    <a:gd name="T69" fmla="*/ 176 h 506"/>
                    <a:gd name="T70" fmla="*/ 49 w 233"/>
                    <a:gd name="T71" fmla="*/ 318 h 506"/>
                    <a:gd name="T72" fmla="*/ 67 w 233"/>
                    <a:gd name="T73" fmla="*/ 318 h 506"/>
                    <a:gd name="T74" fmla="*/ 73 w 233"/>
                    <a:gd name="T75" fmla="*/ 489 h 506"/>
                    <a:gd name="T76" fmla="*/ 79 w 233"/>
                    <a:gd name="T77" fmla="*/ 489 h 506"/>
                    <a:gd name="T78" fmla="*/ 70 w 233"/>
                    <a:gd name="T79" fmla="*/ 506 h 506"/>
                    <a:gd name="T80" fmla="*/ 111 w 233"/>
                    <a:gd name="T81" fmla="*/ 506 h 506"/>
                    <a:gd name="T82" fmla="*/ 102 w 233"/>
                    <a:gd name="T83" fmla="*/ 489 h 506"/>
                    <a:gd name="T84" fmla="*/ 108 w 233"/>
                    <a:gd name="T85" fmla="*/ 489 h 506"/>
                    <a:gd name="T86" fmla="*/ 115 w 233"/>
                    <a:gd name="T87" fmla="*/ 318 h 506"/>
                    <a:gd name="T88" fmla="*/ 117 w 233"/>
                    <a:gd name="T89" fmla="*/ 318 h 506"/>
                    <a:gd name="T90" fmla="*/ 123 w 233"/>
                    <a:gd name="T91" fmla="*/ 489 h 506"/>
                    <a:gd name="T92" fmla="*/ 129 w 233"/>
                    <a:gd name="T93" fmla="*/ 489 h 506"/>
                    <a:gd name="T94" fmla="*/ 120 w 233"/>
                    <a:gd name="T95" fmla="*/ 506 h 506"/>
                    <a:gd name="T96" fmla="*/ 161 w 233"/>
                    <a:gd name="T97" fmla="*/ 506 h 506"/>
                    <a:gd name="T98" fmla="*/ 153 w 233"/>
                    <a:gd name="T99" fmla="*/ 489 h 506"/>
                    <a:gd name="T100" fmla="*/ 158 w 233"/>
                    <a:gd name="T101" fmla="*/ 489 h 506"/>
                    <a:gd name="T102" fmla="*/ 165 w 233"/>
                    <a:gd name="T103" fmla="*/ 318 h 506"/>
                    <a:gd name="T104" fmla="*/ 182 w 233"/>
                    <a:gd name="T105" fmla="*/ 318 h 506"/>
                    <a:gd name="T106" fmla="*/ 182 w 233"/>
                    <a:gd name="T107" fmla="*/ 173 h 506"/>
                    <a:gd name="T108" fmla="*/ 204 w 233"/>
                    <a:gd name="T109" fmla="*/ 276 h 506"/>
                    <a:gd name="T110" fmla="*/ 208 w 233"/>
                    <a:gd name="T111" fmla="*/ 276 h 506"/>
                    <a:gd name="T112" fmla="*/ 208 w 233"/>
                    <a:gd name="T113" fmla="*/ 289 h 506"/>
                    <a:gd name="T114" fmla="*/ 218 w 233"/>
                    <a:gd name="T115" fmla="*/ 299 h 506"/>
                    <a:gd name="T116" fmla="*/ 229 w 233"/>
                    <a:gd name="T117" fmla="*/ 289 h 506"/>
                    <a:gd name="T118" fmla="*/ 229 w 233"/>
                    <a:gd name="T119" fmla="*/ 276 h 506"/>
                    <a:gd name="T120" fmla="*/ 233 w 233"/>
                    <a:gd name="T121" fmla="*/ 276 h 506"/>
                    <a:gd name="T122" fmla="*/ 183 w 233"/>
                    <a:gd name="T123" fmla="*/ 9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506">
                      <a:moveTo>
                        <a:pt x="183" y="95"/>
                      </a:moveTo>
                      <a:cubicBezTo>
                        <a:pt x="182" y="95"/>
                        <a:pt x="182" y="95"/>
                        <a:pt x="182" y="95"/>
                      </a:cubicBezTo>
                      <a:cubicBezTo>
                        <a:pt x="182" y="95"/>
                        <a:pt x="182" y="95"/>
                        <a:pt x="182" y="95"/>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83"/>
                        <a:pt x="132" y="83"/>
                        <a:pt x="132" y="83"/>
                      </a:cubicBezTo>
                      <a:cubicBezTo>
                        <a:pt x="138" y="82"/>
                        <a:pt x="143" y="76"/>
                        <a:pt x="143" y="70"/>
                      </a:cubicBezTo>
                      <a:cubicBezTo>
                        <a:pt x="143" y="59"/>
                        <a:pt x="143" y="59"/>
                        <a:pt x="143" y="59"/>
                      </a:cubicBezTo>
                      <a:cubicBezTo>
                        <a:pt x="146" y="59"/>
                        <a:pt x="148" y="57"/>
                        <a:pt x="148" y="54"/>
                      </a:cubicBezTo>
                      <a:cubicBezTo>
                        <a:pt x="148" y="44"/>
                        <a:pt x="148" y="44"/>
                        <a:pt x="148" y="44"/>
                      </a:cubicBezTo>
                      <a:cubicBezTo>
                        <a:pt x="148" y="42"/>
                        <a:pt x="146" y="40"/>
                        <a:pt x="145" y="40"/>
                      </a:cubicBezTo>
                      <a:cubicBezTo>
                        <a:pt x="148" y="36"/>
                        <a:pt x="151" y="31"/>
                        <a:pt x="151" y="26"/>
                      </a:cubicBezTo>
                      <a:cubicBezTo>
                        <a:pt x="151" y="16"/>
                        <a:pt x="142" y="7"/>
                        <a:pt x="132" y="7"/>
                      </a:cubicBezTo>
                      <a:cubicBezTo>
                        <a:pt x="131" y="7"/>
                        <a:pt x="131" y="7"/>
                        <a:pt x="131" y="7"/>
                      </a:cubicBezTo>
                      <a:cubicBezTo>
                        <a:pt x="126" y="3"/>
                        <a:pt x="118" y="0"/>
                        <a:pt x="110" y="0"/>
                      </a:cubicBezTo>
                      <a:cubicBezTo>
                        <a:pt x="94" y="0"/>
                        <a:pt x="81" y="11"/>
                        <a:pt x="81" y="25"/>
                      </a:cubicBezTo>
                      <a:cubicBezTo>
                        <a:pt x="81" y="30"/>
                        <a:pt x="83" y="35"/>
                        <a:pt x="87" y="39"/>
                      </a:cubicBezTo>
                      <a:cubicBezTo>
                        <a:pt x="85" y="40"/>
                        <a:pt x="83" y="42"/>
                        <a:pt x="83" y="44"/>
                      </a:cubicBezTo>
                      <a:cubicBezTo>
                        <a:pt x="83" y="54"/>
                        <a:pt x="83" y="54"/>
                        <a:pt x="83" y="54"/>
                      </a:cubicBezTo>
                      <a:cubicBezTo>
                        <a:pt x="83" y="57"/>
                        <a:pt x="85" y="59"/>
                        <a:pt x="88" y="59"/>
                      </a:cubicBezTo>
                      <a:cubicBezTo>
                        <a:pt x="88" y="70"/>
                        <a:pt x="88" y="70"/>
                        <a:pt x="88" y="70"/>
                      </a:cubicBezTo>
                      <a:cubicBezTo>
                        <a:pt x="88" y="77"/>
                        <a:pt x="93" y="82"/>
                        <a:pt x="99" y="83"/>
                      </a:cubicBezTo>
                      <a:cubicBezTo>
                        <a:pt x="99" y="91"/>
                        <a:pt x="99" y="91"/>
                        <a:pt x="99" y="91"/>
                      </a:cubicBezTo>
                      <a:cubicBezTo>
                        <a:pt x="49" y="95"/>
                        <a:pt x="49" y="95"/>
                        <a:pt x="49" y="95"/>
                      </a:cubicBezTo>
                      <a:cubicBezTo>
                        <a:pt x="49" y="97"/>
                        <a:pt x="49" y="97"/>
                        <a:pt x="49" y="97"/>
                      </a:cubicBezTo>
                      <a:cubicBezTo>
                        <a:pt x="23" y="155"/>
                        <a:pt x="6" y="213"/>
                        <a:pt x="0" y="276"/>
                      </a:cubicBezTo>
                      <a:cubicBezTo>
                        <a:pt x="3" y="276"/>
                        <a:pt x="3" y="276"/>
                        <a:pt x="3" y="276"/>
                      </a:cubicBezTo>
                      <a:cubicBezTo>
                        <a:pt x="3" y="289"/>
                        <a:pt x="3" y="289"/>
                        <a:pt x="3" y="289"/>
                      </a:cubicBezTo>
                      <a:cubicBezTo>
                        <a:pt x="3" y="295"/>
                        <a:pt x="8" y="299"/>
                        <a:pt x="14" y="299"/>
                      </a:cubicBezTo>
                      <a:cubicBezTo>
                        <a:pt x="20" y="299"/>
                        <a:pt x="25" y="295"/>
                        <a:pt x="25" y="289"/>
                      </a:cubicBezTo>
                      <a:cubicBezTo>
                        <a:pt x="25" y="276"/>
                        <a:pt x="25" y="276"/>
                        <a:pt x="25" y="276"/>
                      </a:cubicBezTo>
                      <a:cubicBezTo>
                        <a:pt x="28" y="276"/>
                        <a:pt x="28" y="276"/>
                        <a:pt x="28" y="276"/>
                      </a:cubicBezTo>
                      <a:cubicBezTo>
                        <a:pt x="32" y="241"/>
                        <a:pt x="39" y="208"/>
                        <a:pt x="49" y="176"/>
                      </a:cubicBezTo>
                      <a:cubicBezTo>
                        <a:pt x="49" y="318"/>
                        <a:pt x="49" y="318"/>
                        <a:pt x="49" y="318"/>
                      </a:cubicBezTo>
                      <a:cubicBezTo>
                        <a:pt x="67" y="318"/>
                        <a:pt x="67" y="318"/>
                        <a:pt x="67" y="318"/>
                      </a:cubicBezTo>
                      <a:cubicBezTo>
                        <a:pt x="73" y="489"/>
                        <a:pt x="73" y="489"/>
                        <a:pt x="73" y="489"/>
                      </a:cubicBezTo>
                      <a:cubicBezTo>
                        <a:pt x="79" y="489"/>
                        <a:pt x="79" y="489"/>
                        <a:pt x="79" y="489"/>
                      </a:cubicBezTo>
                      <a:cubicBezTo>
                        <a:pt x="74" y="493"/>
                        <a:pt x="70" y="499"/>
                        <a:pt x="70" y="506"/>
                      </a:cubicBezTo>
                      <a:cubicBezTo>
                        <a:pt x="111" y="506"/>
                        <a:pt x="111" y="506"/>
                        <a:pt x="111" y="506"/>
                      </a:cubicBezTo>
                      <a:cubicBezTo>
                        <a:pt x="111" y="499"/>
                        <a:pt x="108" y="493"/>
                        <a:pt x="102" y="489"/>
                      </a:cubicBezTo>
                      <a:cubicBezTo>
                        <a:pt x="108" y="489"/>
                        <a:pt x="108" y="489"/>
                        <a:pt x="108" y="489"/>
                      </a:cubicBezTo>
                      <a:cubicBezTo>
                        <a:pt x="115" y="318"/>
                        <a:pt x="115" y="318"/>
                        <a:pt x="115" y="318"/>
                      </a:cubicBezTo>
                      <a:cubicBezTo>
                        <a:pt x="117" y="318"/>
                        <a:pt x="117" y="318"/>
                        <a:pt x="117" y="318"/>
                      </a:cubicBezTo>
                      <a:cubicBezTo>
                        <a:pt x="123" y="489"/>
                        <a:pt x="123" y="489"/>
                        <a:pt x="123" y="489"/>
                      </a:cubicBezTo>
                      <a:cubicBezTo>
                        <a:pt x="129" y="489"/>
                        <a:pt x="129" y="489"/>
                        <a:pt x="129" y="489"/>
                      </a:cubicBezTo>
                      <a:cubicBezTo>
                        <a:pt x="124" y="493"/>
                        <a:pt x="120" y="499"/>
                        <a:pt x="120" y="506"/>
                      </a:cubicBezTo>
                      <a:cubicBezTo>
                        <a:pt x="161" y="506"/>
                        <a:pt x="161" y="506"/>
                        <a:pt x="161" y="506"/>
                      </a:cubicBezTo>
                      <a:cubicBezTo>
                        <a:pt x="161" y="499"/>
                        <a:pt x="158" y="493"/>
                        <a:pt x="153" y="489"/>
                      </a:cubicBezTo>
                      <a:cubicBezTo>
                        <a:pt x="158" y="489"/>
                        <a:pt x="158" y="489"/>
                        <a:pt x="158" y="489"/>
                      </a:cubicBezTo>
                      <a:cubicBezTo>
                        <a:pt x="165" y="318"/>
                        <a:pt x="165" y="318"/>
                        <a:pt x="165" y="318"/>
                      </a:cubicBezTo>
                      <a:cubicBezTo>
                        <a:pt x="182" y="318"/>
                        <a:pt x="182" y="318"/>
                        <a:pt x="182" y="318"/>
                      </a:cubicBezTo>
                      <a:cubicBezTo>
                        <a:pt x="182" y="173"/>
                        <a:pt x="182" y="173"/>
                        <a:pt x="182" y="173"/>
                      </a:cubicBezTo>
                      <a:cubicBezTo>
                        <a:pt x="193" y="206"/>
                        <a:pt x="200" y="240"/>
                        <a:pt x="204" y="276"/>
                      </a:cubicBezTo>
                      <a:cubicBezTo>
                        <a:pt x="208" y="276"/>
                        <a:pt x="208" y="276"/>
                        <a:pt x="208" y="276"/>
                      </a:cubicBezTo>
                      <a:cubicBezTo>
                        <a:pt x="208" y="289"/>
                        <a:pt x="208" y="289"/>
                        <a:pt x="208" y="289"/>
                      </a:cubicBezTo>
                      <a:cubicBezTo>
                        <a:pt x="208" y="295"/>
                        <a:pt x="212" y="299"/>
                        <a:pt x="218" y="299"/>
                      </a:cubicBezTo>
                      <a:cubicBezTo>
                        <a:pt x="224" y="299"/>
                        <a:pt x="229" y="295"/>
                        <a:pt x="229" y="289"/>
                      </a:cubicBezTo>
                      <a:cubicBezTo>
                        <a:pt x="229" y="276"/>
                        <a:pt x="229" y="276"/>
                        <a:pt x="229" y="276"/>
                      </a:cubicBezTo>
                      <a:cubicBezTo>
                        <a:pt x="233" y="276"/>
                        <a:pt x="233" y="276"/>
                        <a:pt x="233" y="276"/>
                      </a:cubicBezTo>
                      <a:cubicBezTo>
                        <a:pt x="227" y="212"/>
                        <a:pt x="210" y="153"/>
                        <a:pt x="183" y="95"/>
                      </a:cubicBez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67" name="Freeform 9"/>
                <p:cNvSpPr>
                  <a:spLocks/>
                </p:cNvSpPr>
                <p:nvPr/>
              </p:nvSpPr>
              <p:spPr bwMode="auto">
                <a:xfrm>
                  <a:off x="10417175" y="2486025"/>
                  <a:ext cx="311150" cy="360363"/>
                </a:xfrm>
                <a:custGeom>
                  <a:avLst/>
                  <a:gdLst>
                    <a:gd name="T0" fmla="*/ 91 w 97"/>
                    <a:gd name="T1" fmla="*/ 88 h 112"/>
                    <a:gd name="T2" fmla="*/ 82 w 97"/>
                    <a:gd name="T3" fmla="*/ 88 h 112"/>
                    <a:gd name="T4" fmla="*/ 85 w 97"/>
                    <a:gd name="T5" fmla="*/ 74 h 112"/>
                    <a:gd name="T6" fmla="*/ 88 w 97"/>
                    <a:gd name="T7" fmla="*/ 69 h 112"/>
                    <a:gd name="T8" fmla="*/ 88 w 97"/>
                    <a:gd name="T9" fmla="*/ 69 h 112"/>
                    <a:gd name="T10" fmla="*/ 88 w 97"/>
                    <a:gd name="T11" fmla="*/ 69 h 112"/>
                    <a:gd name="T12" fmla="*/ 91 w 97"/>
                    <a:gd name="T13" fmla="*/ 53 h 112"/>
                    <a:gd name="T14" fmla="*/ 69 w 97"/>
                    <a:gd name="T15" fmla="*/ 17 h 112"/>
                    <a:gd name="T16" fmla="*/ 40 w 97"/>
                    <a:gd name="T17" fmla="*/ 0 h 112"/>
                    <a:gd name="T18" fmla="*/ 4 w 97"/>
                    <a:gd name="T19" fmla="*/ 46 h 112"/>
                    <a:gd name="T20" fmla="*/ 9 w 97"/>
                    <a:gd name="T21" fmla="*/ 69 h 112"/>
                    <a:gd name="T22" fmla="*/ 9 w 97"/>
                    <a:gd name="T23" fmla="*/ 69 h 112"/>
                    <a:gd name="T24" fmla="*/ 15 w 97"/>
                    <a:gd name="T25" fmla="*/ 88 h 112"/>
                    <a:gd name="T26" fmla="*/ 6 w 97"/>
                    <a:gd name="T27" fmla="*/ 88 h 112"/>
                    <a:gd name="T28" fmla="*/ 0 w 97"/>
                    <a:gd name="T29" fmla="*/ 95 h 112"/>
                    <a:gd name="T30" fmla="*/ 16 w 97"/>
                    <a:gd name="T31" fmla="*/ 110 h 112"/>
                    <a:gd name="T32" fmla="*/ 42 w 97"/>
                    <a:gd name="T33" fmla="*/ 112 h 112"/>
                    <a:gd name="T34" fmla="*/ 44 w 97"/>
                    <a:gd name="T35" fmla="*/ 112 h 112"/>
                    <a:gd name="T36" fmla="*/ 44 w 97"/>
                    <a:gd name="T37" fmla="*/ 112 h 112"/>
                    <a:gd name="T38" fmla="*/ 47 w 97"/>
                    <a:gd name="T39" fmla="*/ 112 h 112"/>
                    <a:gd name="T40" fmla="*/ 48 w 97"/>
                    <a:gd name="T41" fmla="*/ 112 h 112"/>
                    <a:gd name="T42" fmla="*/ 49 w 97"/>
                    <a:gd name="T43" fmla="*/ 112 h 112"/>
                    <a:gd name="T44" fmla="*/ 53 w 97"/>
                    <a:gd name="T45" fmla="*/ 112 h 112"/>
                    <a:gd name="T46" fmla="*/ 53 w 97"/>
                    <a:gd name="T47" fmla="*/ 112 h 112"/>
                    <a:gd name="T48" fmla="*/ 54 w 97"/>
                    <a:gd name="T49" fmla="*/ 112 h 112"/>
                    <a:gd name="T50" fmla="*/ 81 w 97"/>
                    <a:gd name="T51" fmla="*/ 110 h 112"/>
                    <a:gd name="T52" fmla="*/ 96 w 97"/>
                    <a:gd name="T53" fmla="*/ 95 h 112"/>
                    <a:gd name="T54" fmla="*/ 91 w 97"/>
                    <a:gd name="T55"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112">
                      <a:moveTo>
                        <a:pt x="91" y="88"/>
                      </a:moveTo>
                      <a:cubicBezTo>
                        <a:pt x="89" y="95"/>
                        <a:pt x="83" y="93"/>
                        <a:pt x="82" y="88"/>
                      </a:cubicBezTo>
                      <a:cubicBezTo>
                        <a:pt x="81" y="86"/>
                        <a:pt x="83" y="79"/>
                        <a:pt x="85" y="74"/>
                      </a:cubicBezTo>
                      <a:cubicBezTo>
                        <a:pt x="86" y="73"/>
                        <a:pt x="87" y="71"/>
                        <a:pt x="88" y="69"/>
                      </a:cubicBezTo>
                      <a:cubicBezTo>
                        <a:pt x="88" y="69"/>
                        <a:pt x="88" y="69"/>
                        <a:pt x="88" y="69"/>
                      </a:cubicBezTo>
                      <a:cubicBezTo>
                        <a:pt x="88" y="69"/>
                        <a:pt x="88" y="69"/>
                        <a:pt x="88" y="69"/>
                      </a:cubicBezTo>
                      <a:cubicBezTo>
                        <a:pt x="90" y="64"/>
                        <a:pt x="91" y="59"/>
                        <a:pt x="91" y="53"/>
                      </a:cubicBezTo>
                      <a:cubicBezTo>
                        <a:pt x="91" y="36"/>
                        <a:pt x="82" y="22"/>
                        <a:pt x="69" y="17"/>
                      </a:cubicBezTo>
                      <a:cubicBezTo>
                        <a:pt x="62" y="7"/>
                        <a:pt x="52" y="0"/>
                        <a:pt x="40" y="0"/>
                      </a:cubicBezTo>
                      <a:cubicBezTo>
                        <a:pt x="20" y="0"/>
                        <a:pt x="4" y="20"/>
                        <a:pt x="4" y="46"/>
                      </a:cubicBezTo>
                      <a:cubicBezTo>
                        <a:pt x="4" y="54"/>
                        <a:pt x="6" y="62"/>
                        <a:pt x="9" y="69"/>
                      </a:cubicBezTo>
                      <a:cubicBezTo>
                        <a:pt x="9" y="69"/>
                        <a:pt x="9" y="69"/>
                        <a:pt x="9" y="69"/>
                      </a:cubicBezTo>
                      <a:cubicBezTo>
                        <a:pt x="9" y="69"/>
                        <a:pt x="17" y="84"/>
                        <a:pt x="15" y="88"/>
                      </a:cubicBezTo>
                      <a:cubicBezTo>
                        <a:pt x="13" y="93"/>
                        <a:pt x="8" y="95"/>
                        <a:pt x="6" y="88"/>
                      </a:cubicBezTo>
                      <a:cubicBezTo>
                        <a:pt x="3" y="82"/>
                        <a:pt x="0" y="90"/>
                        <a:pt x="0" y="95"/>
                      </a:cubicBezTo>
                      <a:cubicBezTo>
                        <a:pt x="1" y="101"/>
                        <a:pt x="2" y="108"/>
                        <a:pt x="16" y="110"/>
                      </a:cubicBezTo>
                      <a:cubicBezTo>
                        <a:pt x="27" y="112"/>
                        <a:pt x="33" y="112"/>
                        <a:pt x="42" y="112"/>
                      </a:cubicBezTo>
                      <a:cubicBezTo>
                        <a:pt x="43" y="112"/>
                        <a:pt x="44" y="112"/>
                        <a:pt x="44" y="112"/>
                      </a:cubicBezTo>
                      <a:cubicBezTo>
                        <a:pt x="44" y="112"/>
                        <a:pt x="44" y="112"/>
                        <a:pt x="44" y="112"/>
                      </a:cubicBezTo>
                      <a:cubicBezTo>
                        <a:pt x="45" y="112"/>
                        <a:pt x="46" y="112"/>
                        <a:pt x="47" y="112"/>
                      </a:cubicBezTo>
                      <a:cubicBezTo>
                        <a:pt x="48" y="112"/>
                        <a:pt x="48" y="112"/>
                        <a:pt x="48" y="112"/>
                      </a:cubicBezTo>
                      <a:cubicBezTo>
                        <a:pt x="49" y="112"/>
                        <a:pt x="49" y="112"/>
                        <a:pt x="49" y="112"/>
                      </a:cubicBezTo>
                      <a:cubicBezTo>
                        <a:pt x="50" y="112"/>
                        <a:pt x="51" y="112"/>
                        <a:pt x="53" y="112"/>
                      </a:cubicBezTo>
                      <a:cubicBezTo>
                        <a:pt x="53" y="112"/>
                        <a:pt x="53" y="112"/>
                        <a:pt x="53" y="112"/>
                      </a:cubicBezTo>
                      <a:cubicBezTo>
                        <a:pt x="53" y="112"/>
                        <a:pt x="54" y="112"/>
                        <a:pt x="54" y="112"/>
                      </a:cubicBezTo>
                      <a:cubicBezTo>
                        <a:pt x="63" y="112"/>
                        <a:pt x="69" y="112"/>
                        <a:pt x="81" y="110"/>
                      </a:cubicBezTo>
                      <a:cubicBezTo>
                        <a:pt x="94" y="108"/>
                        <a:pt x="96" y="101"/>
                        <a:pt x="96" y="95"/>
                      </a:cubicBezTo>
                      <a:cubicBezTo>
                        <a:pt x="97" y="90"/>
                        <a:pt x="93" y="82"/>
                        <a:pt x="91" y="88"/>
                      </a:cubicBezTo>
                      <a:close/>
                    </a:path>
                  </a:pathLst>
                </a:custGeom>
                <a:solidFill>
                  <a:srgbClr val="6E4A2A"/>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68" name="Freeform 10"/>
                <p:cNvSpPr>
                  <a:spLocks/>
                </p:cNvSpPr>
                <p:nvPr/>
              </p:nvSpPr>
              <p:spPr bwMode="auto">
                <a:xfrm>
                  <a:off x="10514013" y="2890838"/>
                  <a:ext cx="107950" cy="546100"/>
                </a:xfrm>
                <a:custGeom>
                  <a:avLst/>
                  <a:gdLst>
                    <a:gd name="T0" fmla="*/ 42 w 68"/>
                    <a:gd name="T1" fmla="*/ 37 h 344"/>
                    <a:gd name="T2" fmla="*/ 62 w 68"/>
                    <a:gd name="T3" fmla="*/ 20 h 344"/>
                    <a:gd name="T4" fmla="*/ 34 w 68"/>
                    <a:gd name="T5" fmla="*/ 0 h 344"/>
                    <a:gd name="T6" fmla="*/ 6 w 68"/>
                    <a:gd name="T7" fmla="*/ 20 h 344"/>
                    <a:gd name="T8" fmla="*/ 26 w 68"/>
                    <a:gd name="T9" fmla="*/ 37 h 344"/>
                    <a:gd name="T10" fmla="*/ 0 w 68"/>
                    <a:gd name="T11" fmla="*/ 316 h 344"/>
                    <a:gd name="T12" fmla="*/ 34 w 68"/>
                    <a:gd name="T13" fmla="*/ 344 h 344"/>
                    <a:gd name="T14" fmla="*/ 68 w 68"/>
                    <a:gd name="T15" fmla="*/ 316 h 344"/>
                    <a:gd name="T16" fmla="*/ 42 w 68"/>
                    <a:gd name="T17" fmla="*/ 3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44">
                      <a:moveTo>
                        <a:pt x="42" y="37"/>
                      </a:moveTo>
                      <a:lnTo>
                        <a:pt x="62" y="20"/>
                      </a:lnTo>
                      <a:lnTo>
                        <a:pt x="34" y="0"/>
                      </a:lnTo>
                      <a:lnTo>
                        <a:pt x="6" y="20"/>
                      </a:lnTo>
                      <a:lnTo>
                        <a:pt x="26" y="37"/>
                      </a:lnTo>
                      <a:lnTo>
                        <a:pt x="0" y="316"/>
                      </a:lnTo>
                      <a:lnTo>
                        <a:pt x="34" y="344"/>
                      </a:lnTo>
                      <a:lnTo>
                        <a:pt x="68" y="316"/>
                      </a:lnTo>
                      <a:lnTo>
                        <a:pt x="42" y="37"/>
                      </a:ln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69" name="Freeform 11"/>
                <p:cNvSpPr>
                  <a:spLocks/>
                </p:cNvSpPr>
                <p:nvPr/>
              </p:nvSpPr>
              <p:spPr bwMode="auto">
                <a:xfrm>
                  <a:off x="10696575" y="2874963"/>
                  <a:ext cx="192088" cy="496888"/>
                </a:xfrm>
                <a:custGeom>
                  <a:avLst/>
                  <a:gdLst>
                    <a:gd name="T0" fmla="*/ 0 w 60"/>
                    <a:gd name="T1" fmla="*/ 7 h 155"/>
                    <a:gd name="T2" fmla="*/ 24 w 60"/>
                    <a:gd name="T3" fmla="*/ 0 h 155"/>
                    <a:gd name="T4" fmla="*/ 60 w 60"/>
                    <a:gd name="T5" fmla="*/ 155 h 155"/>
                    <a:gd name="T6" fmla="*/ 35 w 60"/>
                    <a:gd name="T7" fmla="*/ 155 h 155"/>
                    <a:gd name="T8" fmla="*/ 0 w 60"/>
                    <a:gd name="T9" fmla="*/ 7 h 155"/>
                  </a:gdLst>
                  <a:ahLst/>
                  <a:cxnLst>
                    <a:cxn ang="0">
                      <a:pos x="T0" y="T1"/>
                    </a:cxn>
                    <a:cxn ang="0">
                      <a:pos x="T2" y="T3"/>
                    </a:cxn>
                    <a:cxn ang="0">
                      <a:pos x="T4" y="T5"/>
                    </a:cxn>
                    <a:cxn ang="0">
                      <a:pos x="T6" y="T7"/>
                    </a:cxn>
                    <a:cxn ang="0">
                      <a:pos x="T8" y="T9"/>
                    </a:cxn>
                  </a:cxnLst>
                  <a:rect l="0" t="0" r="r" b="b"/>
                  <a:pathLst>
                    <a:path w="60" h="155">
                      <a:moveTo>
                        <a:pt x="0" y="7"/>
                      </a:moveTo>
                      <a:cubicBezTo>
                        <a:pt x="8" y="5"/>
                        <a:pt x="16" y="3"/>
                        <a:pt x="24" y="0"/>
                      </a:cubicBezTo>
                      <a:cubicBezTo>
                        <a:pt x="47" y="51"/>
                        <a:pt x="54" y="100"/>
                        <a:pt x="60" y="155"/>
                      </a:cubicBezTo>
                      <a:cubicBezTo>
                        <a:pt x="35" y="155"/>
                        <a:pt x="35" y="155"/>
                        <a:pt x="35" y="155"/>
                      </a:cubicBezTo>
                      <a:cubicBezTo>
                        <a:pt x="29" y="102"/>
                        <a:pt x="23" y="55"/>
                        <a:pt x="0" y="7"/>
                      </a:cubicBez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70" name="Freeform 12"/>
                <p:cNvSpPr>
                  <a:spLocks/>
                </p:cNvSpPr>
                <p:nvPr/>
              </p:nvSpPr>
              <p:spPr bwMode="auto">
                <a:xfrm>
                  <a:off x="10448925" y="3814763"/>
                  <a:ext cx="115888" cy="596900"/>
                </a:xfrm>
                <a:custGeom>
                  <a:avLst/>
                  <a:gdLst>
                    <a:gd name="T0" fmla="*/ 63 w 73"/>
                    <a:gd name="T1" fmla="*/ 376 h 376"/>
                    <a:gd name="T2" fmla="*/ 10 w 73"/>
                    <a:gd name="T3" fmla="*/ 376 h 376"/>
                    <a:gd name="T4" fmla="*/ 0 w 73"/>
                    <a:gd name="T5" fmla="*/ 0 h 376"/>
                    <a:gd name="T6" fmla="*/ 73 w 73"/>
                    <a:gd name="T7" fmla="*/ 0 h 376"/>
                    <a:gd name="T8" fmla="*/ 63 w 73"/>
                    <a:gd name="T9" fmla="*/ 376 h 376"/>
                  </a:gdLst>
                  <a:ahLst/>
                  <a:cxnLst>
                    <a:cxn ang="0">
                      <a:pos x="T0" y="T1"/>
                    </a:cxn>
                    <a:cxn ang="0">
                      <a:pos x="T2" y="T3"/>
                    </a:cxn>
                    <a:cxn ang="0">
                      <a:pos x="T4" y="T5"/>
                    </a:cxn>
                    <a:cxn ang="0">
                      <a:pos x="T6" y="T7"/>
                    </a:cxn>
                    <a:cxn ang="0">
                      <a:pos x="T8" y="T9"/>
                    </a:cxn>
                  </a:cxnLst>
                  <a:rect l="0" t="0" r="r" b="b"/>
                  <a:pathLst>
                    <a:path w="73" h="376">
                      <a:moveTo>
                        <a:pt x="63" y="376"/>
                      </a:moveTo>
                      <a:lnTo>
                        <a:pt x="10" y="376"/>
                      </a:lnTo>
                      <a:lnTo>
                        <a:pt x="0" y="0"/>
                      </a:lnTo>
                      <a:lnTo>
                        <a:pt x="73" y="0"/>
                      </a:lnTo>
                      <a:lnTo>
                        <a:pt x="63" y="376"/>
                      </a:ln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71" name="Freeform 13"/>
                <p:cNvSpPr>
                  <a:spLocks/>
                </p:cNvSpPr>
                <p:nvPr/>
              </p:nvSpPr>
              <p:spPr bwMode="auto">
                <a:xfrm>
                  <a:off x="10455275" y="4360863"/>
                  <a:ext cx="106363" cy="50800"/>
                </a:xfrm>
                <a:custGeom>
                  <a:avLst/>
                  <a:gdLst>
                    <a:gd name="T0" fmla="*/ 16 w 33"/>
                    <a:gd name="T1" fmla="*/ 0 h 16"/>
                    <a:gd name="T2" fmla="*/ 0 w 33"/>
                    <a:gd name="T3" fmla="*/ 16 h 16"/>
                    <a:gd name="T4" fmla="*/ 33 w 33"/>
                    <a:gd name="T5" fmla="*/ 16 h 16"/>
                    <a:gd name="T6" fmla="*/ 16 w 33"/>
                    <a:gd name="T7" fmla="*/ 0 h 16"/>
                  </a:gdLst>
                  <a:ahLst/>
                  <a:cxnLst>
                    <a:cxn ang="0">
                      <a:pos x="T0" y="T1"/>
                    </a:cxn>
                    <a:cxn ang="0">
                      <a:pos x="T2" y="T3"/>
                    </a:cxn>
                    <a:cxn ang="0">
                      <a:pos x="T4" y="T5"/>
                    </a:cxn>
                    <a:cxn ang="0">
                      <a:pos x="T6" y="T7"/>
                    </a:cxn>
                  </a:cxnLst>
                  <a:rect l="0" t="0" r="r" b="b"/>
                  <a:pathLst>
                    <a:path w="33" h="16">
                      <a:moveTo>
                        <a:pt x="16" y="0"/>
                      </a:moveTo>
                      <a:cubicBezTo>
                        <a:pt x="7" y="0"/>
                        <a:pt x="0" y="7"/>
                        <a:pt x="0" y="16"/>
                      </a:cubicBezTo>
                      <a:cubicBezTo>
                        <a:pt x="33" y="16"/>
                        <a:pt x="33" y="16"/>
                        <a:pt x="33" y="16"/>
                      </a:cubicBezTo>
                      <a:cubicBezTo>
                        <a:pt x="33" y="7"/>
                        <a:pt x="25" y="0"/>
                        <a:pt x="16" y="0"/>
                      </a:cubicBezTo>
                      <a:close/>
                    </a:path>
                  </a:pathLst>
                </a:custGeom>
                <a:solidFill>
                  <a:srgbClr val="6E4A2A"/>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72" name="Freeform 14"/>
                <p:cNvSpPr>
                  <a:spLocks/>
                </p:cNvSpPr>
                <p:nvPr/>
              </p:nvSpPr>
              <p:spPr bwMode="auto">
                <a:xfrm>
                  <a:off x="10583863" y="3814763"/>
                  <a:ext cx="112713" cy="596900"/>
                </a:xfrm>
                <a:custGeom>
                  <a:avLst/>
                  <a:gdLst>
                    <a:gd name="T0" fmla="*/ 8 w 71"/>
                    <a:gd name="T1" fmla="*/ 376 h 376"/>
                    <a:gd name="T2" fmla="*/ 61 w 71"/>
                    <a:gd name="T3" fmla="*/ 376 h 376"/>
                    <a:gd name="T4" fmla="*/ 71 w 71"/>
                    <a:gd name="T5" fmla="*/ 0 h 376"/>
                    <a:gd name="T6" fmla="*/ 0 w 71"/>
                    <a:gd name="T7" fmla="*/ 0 h 376"/>
                    <a:gd name="T8" fmla="*/ 8 w 71"/>
                    <a:gd name="T9" fmla="*/ 376 h 376"/>
                  </a:gdLst>
                  <a:ahLst/>
                  <a:cxnLst>
                    <a:cxn ang="0">
                      <a:pos x="T0" y="T1"/>
                    </a:cxn>
                    <a:cxn ang="0">
                      <a:pos x="T2" y="T3"/>
                    </a:cxn>
                    <a:cxn ang="0">
                      <a:pos x="T4" y="T5"/>
                    </a:cxn>
                    <a:cxn ang="0">
                      <a:pos x="T6" y="T7"/>
                    </a:cxn>
                    <a:cxn ang="0">
                      <a:pos x="T8" y="T9"/>
                    </a:cxn>
                  </a:cxnLst>
                  <a:rect l="0" t="0" r="r" b="b"/>
                  <a:pathLst>
                    <a:path w="71" h="376">
                      <a:moveTo>
                        <a:pt x="8" y="376"/>
                      </a:moveTo>
                      <a:lnTo>
                        <a:pt x="61" y="376"/>
                      </a:lnTo>
                      <a:lnTo>
                        <a:pt x="71" y="0"/>
                      </a:lnTo>
                      <a:lnTo>
                        <a:pt x="0" y="0"/>
                      </a:lnTo>
                      <a:lnTo>
                        <a:pt x="8" y="376"/>
                      </a:ln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73" name="Freeform 15"/>
                <p:cNvSpPr>
                  <a:spLocks/>
                </p:cNvSpPr>
                <p:nvPr/>
              </p:nvSpPr>
              <p:spPr bwMode="auto">
                <a:xfrm>
                  <a:off x="10587038" y="4360863"/>
                  <a:ext cx="106363" cy="50800"/>
                </a:xfrm>
                <a:custGeom>
                  <a:avLst/>
                  <a:gdLst>
                    <a:gd name="T0" fmla="*/ 16 w 33"/>
                    <a:gd name="T1" fmla="*/ 0 h 16"/>
                    <a:gd name="T2" fmla="*/ 33 w 33"/>
                    <a:gd name="T3" fmla="*/ 16 h 16"/>
                    <a:gd name="T4" fmla="*/ 0 w 33"/>
                    <a:gd name="T5" fmla="*/ 16 h 16"/>
                    <a:gd name="T6" fmla="*/ 16 w 33"/>
                    <a:gd name="T7" fmla="*/ 0 h 16"/>
                  </a:gdLst>
                  <a:ahLst/>
                  <a:cxnLst>
                    <a:cxn ang="0">
                      <a:pos x="T0" y="T1"/>
                    </a:cxn>
                    <a:cxn ang="0">
                      <a:pos x="T2" y="T3"/>
                    </a:cxn>
                    <a:cxn ang="0">
                      <a:pos x="T4" y="T5"/>
                    </a:cxn>
                    <a:cxn ang="0">
                      <a:pos x="T6" y="T7"/>
                    </a:cxn>
                  </a:cxnLst>
                  <a:rect l="0" t="0" r="r" b="b"/>
                  <a:pathLst>
                    <a:path w="33" h="16">
                      <a:moveTo>
                        <a:pt x="16" y="0"/>
                      </a:moveTo>
                      <a:cubicBezTo>
                        <a:pt x="25" y="0"/>
                        <a:pt x="33" y="7"/>
                        <a:pt x="33" y="16"/>
                      </a:cubicBezTo>
                      <a:cubicBezTo>
                        <a:pt x="0" y="16"/>
                        <a:pt x="0" y="16"/>
                        <a:pt x="0" y="16"/>
                      </a:cubicBezTo>
                      <a:cubicBezTo>
                        <a:pt x="0" y="7"/>
                        <a:pt x="7" y="0"/>
                        <a:pt x="16" y="0"/>
                      </a:cubicBezTo>
                      <a:close/>
                    </a:path>
                  </a:pathLst>
                </a:custGeom>
                <a:solidFill>
                  <a:srgbClr val="6E4A2A"/>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74" name="Freeform 16"/>
                <p:cNvSpPr>
                  <a:spLocks/>
                </p:cNvSpPr>
                <p:nvPr/>
              </p:nvSpPr>
              <p:spPr bwMode="auto">
                <a:xfrm>
                  <a:off x="10818813" y="3371850"/>
                  <a:ext cx="57150" cy="65088"/>
                </a:xfrm>
                <a:custGeom>
                  <a:avLst/>
                  <a:gdLst>
                    <a:gd name="T0" fmla="*/ 0 w 18"/>
                    <a:gd name="T1" fmla="*/ 0 h 20"/>
                    <a:gd name="T2" fmla="*/ 0 w 18"/>
                    <a:gd name="T3" fmla="*/ 11 h 20"/>
                    <a:gd name="T4" fmla="*/ 9 w 18"/>
                    <a:gd name="T5" fmla="*/ 20 h 20"/>
                    <a:gd name="T6" fmla="*/ 18 w 18"/>
                    <a:gd name="T7" fmla="*/ 11 h 20"/>
                    <a:gd name="T8" fmla="*/ 18 w 18"/>
                    <a:gd name="T9" fmla="*/ 0 h 20"/>
                    <a:gd name="T10" fmla="*/ 0 w 18"/>
                    <a:gd name="T11" fmla="*/ 0 h 20"/>
                  </a:gdLst>
                  <a:ahLst/>
                  <a:cxnLst>
                    <a:cxn ang="0">
                      <a:pos x="T0" y="T1"/>
                    </a:cxn>
                    <a:cxn ang="0">
                      <a:pos x="T2" y="T3"/>
                    </a:cxn>
                    <a:cxn ang="0">
                      <a:pos x="T4" y="T5"/>
                    </a:cxn>
                    <a:cxn ang="0">
                      <a:pos x="T6" y="T7"/>
                    </a:cxn>
                    <a:cxn ang="0">
                      <a:pos x="T8" y="T9"/>
                    </a:cxn>
                    <a:cxn ang="0">
                      <a:pos x="T10" y="T11"/>
                    </a:cxn>
                  </a:cxnLst>
                  <a:rect l="0" t="0" r="r" b="b"/>
                  <a:pathLst>
                    <a:path w="18" h="20">
                      <a:moveTo>
                        <a:pt x="0" y="0"/>
                      </a:moveTo>
                      <a:cubicBezTo>
                        <a:pt x="0" y="11"/>
                        <a:pt x="0" y="11"/>
                        <a:pt x="0" y="11"/>
                      </a:cubicBezTo>
                      <a:cubicBezTo>
                        <a:pt x="0" y="16"/>
                        <a:pt x="4" y="20"/>
                        <a:pt x="9" y="20"/>
                      </a:cubicBezTo>
                      <a:cubicBezTo>
                        <a:pt x="14" y="20"/>
                        <a:pt x="18" y="16"/>
                        <a:pt x="18" y="11"/>
                      </a:cubicBezTo>
                      <a:cubicBezTo>
                        <a:pt x="18" y="0"/>
                        <a:pt x="18" y="0"/>
                        <a:pt x="18" y="0"/>
                      </a:cubicBezTo>
                      <a:lnTo>
                        <a:pt x="0" y="0"/>
                      </a:ln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75" name="Freeform 17"/>
                <p:cNvSpPr>
                  <a:spLocks/>
                </p:cNvSpPr>
                <p:nvPr/>
              </p:nvSpPr>
              <p:spPr bwMode="auto">
                <a:xfrm>
                  <a:off x="10244138" y="2874963"/>
                  <a:ext cx="195263" cy="496888"/>
                </a:xfrm>
                <a:custGeom>
                  <a:avLst/>
                  <a:gdLst>
                    <a:gd name="T0" fmla="*/ 61 w 61"/>
                    <a:gd name="T1" fmla="*/ 7 h 155"/>
                    <a:gd name="T2" fmla="*/ 36 w 61"/>
                    <a:gd name="T3" fmla="*/ 0 h 155"/>
                    <a:gd name="T4" fmla="*/ 0 w 61"/>
                    <a:gd name="T5" fmla="*/ 155 h 155"/>
                    <a:gd name="T6" fmla="*/ 25 w 61"/>
                    <a:gd name="T7" fmla="*/ 155 h 155"/>
                    <a:gd name="T8" fmla="*/ 61 w 61"/>
                    <a:gd name="T9" fmla="*/ 7 h 155"/>
                  </a:gdLst>
                  <a:ahLst/>
                  <a:cxnLst>
                    <a:cxn ang="0">
                      <a:pos x="T0" y="T1"/>
                    </a:cxn>
                    <a:cxn ang="0">
                      <a:pos x="T2" y="T3"/>
                    </a:cxn>
                    <a:cxn ang="0">
                      <a:pos x="T4" y="T5"/>
                    </a:cxn>
                    <a:cxn ang="0">
                      <a:pos x="T6" y="T7"/>
                    </a:cxn>
                    <a:cxn ang="0">
                      <a:pos x="T8" y="T9"/>
                    </a:cxn>
                  </a:cxnLst>
                  <a:rect l="0" t="0" r="r" b="b"/>
                  <a:pathLst>
                    <a:path w="61" h="155">
                      <a:moveTo>
                        <a:pt x="61" y="7"/>
                      </a:moveTo>
                      <a:cubicBezTo>
                        <a:pt x="53" y="5"/>
                        <a:pt x="44" y="3"/>
                        <a:pt x="36" y="0"/>
                      </a:cubicBezTo>
                      <a:cubicBezTo>
                        <a:pt x="12" y="51"/>
                        <a:pt x="5" y="100"/>
                        <a:pt x="0" y="155"/>
                      </a:cubicBezTo>
                      <a:cubicBezTo>
                        <a:pt x="25" y="155"/>
                        <a:pt x="25" y="155"/>
                        <a:pt x="25" y="155"/>
                      </a:cubicBezTo>
                      <a:cubicBezTo>
                        <a:pt x="31" y="102"/>
                        <a:pt x="38" y="55"/>
                        <a:pt x="61" y="7"/>
                      </a:cubicBez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76" name="Freeform 18"/>
                <p:cNvSpPr>
                  <a:spLocks/>
                </p:cNvSpPr>
                <p:nvPr/>
              </p:nvSpPr>
              <p:spPr bwMode="auto">
                <a:xfrm>
                  <a:off x="10253663" y="3371850"/>
                  <a:ext cx="60325" cy="65088"/>
                </a:xfrm>
                <a:custGeom>
                  <a:avLst/>
                  <a:gdLst>
                    <a:gd name="T0" fmla="*/ 19 w 19"/>
                    <a:gd name="T1" fmla="*/ 0 h 20"/>
                    <a:gd name="T2" fmla="*/ 19 w 19"/>
                    <a:gd name="T3" fmla="*/ 11 h 20"/>
                    <a:gd name="T4" fmla="*/ 10 w 19"/>
                    <a:gd name="T5" fmla="*/ 20 h 20"/>
                    <a:gd name="T6" fmla="*/ 0 w 19"/>
                    <a:gd name="T7" fmla="*/ 11 h 20"/>
                    <a:gd name="T8" fmla="*/ 0 w 19"/>
                    <a:gd name="T9" fmla="*/ 0 h 20"/>
                    <a:gd name="T10" fmla="*/ 19 w 19"/>
                    <a:gd name="T11" fmla="*/ 0 h 20"/>
                  </a:gdLst>
                  <a:ahLst/>
                  <a:cxnLst>
                    <a:cxn ang="0">
                      <a:pos x="T0" y="T1"/>
                    </a:cxn>
                    <a:cxn ang="0">
                      <a:pos x="T2" y="T3"/>
                    </a:cxn>
                    <a:cxn ang="0">
                      <a:pos x="T4" y="T5"/>
                    </a:cxn>
                    <a:cxn ang="0">
                      <a:pos x="T6" y="T7"/>
                    </a:cxn>
                    <a:cxn ang="0">
                      <a:pos x="T8" y="T9"/>
                    </a:cxn>
                    <a:cxn ang="0">
                      <a:pos x="T10" y="T11"/>
                    </a:cxn>
                  </a:cxnLst>
                  <a:rect l="0" t="0" r="r" b="b"/>
                  <a:pathLst>
                    <a:path w="19" h="20">
                      <a:moveTo>
                        <a:pt x="19" y="0"/>
                      </a:moveTo>
                      <a:cubicBezTo>
                        <a:pt x="19" y="11"/>
                        <a:pt x="19" y="11"/>
                        <a:pt x="19" y="11"/>
                      </a:cubicBezTo>
                      <a:cubicBezTo>
                        <a:pt x="19" y="16"/>
                        <a:pt x="15" y="20"/>
                        <a:pt x="10" y="20"/>
                      </a:cubicBezTo>
                      <a:cubicBezTo>
                        <a:pt x="4" y="20"/>
                        <a:pt x="0" y="16"/>
                        <a:pt x="0" y="11"/>
                      </a:cubicBezTo>
                      <a:cubicBezTo>
                        <a:pt x="0" y="0"/>
                        <a:pt x="0" y="0"/>
                        <a:pt x="0" y="0"/>
                      </a:cubicBezTo>
                      <a:lnTo>
                        <a:pt x="19" y="0"/>
                      </a:ln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77" name="Freeform 19"/>
                <p:cNvSpPr>
                  <a:spLocks/>
                </p:cNvSpPr>
                <p:nvPr/>
              </p:nvSpPr>
              <p:spPr bwMode="auto">
                <a:xfrm>
                  <a:off x="10363200" y="2862263"/>
                  <a:ext cx="409575" cy="635000"/>
                </a:xfrm>
                <a:custGeom>
                  <a:avLst/>
                  <a:gdLst>
                    <a:gd name="T0" fmla="*/ 165 w 258"/>
                    <a:gd name="T1" fmla="*/ 0 h 400"/>
                    <a:gd name="T2" fmla="*/ 129 w 258"/>
                    <a:gd name="T3" fmla="*/ 291 h 400"/>
                    <a:gd name="T4" fmla="*/ 93 w 258"/>
                    <a:gd name="T5" fmla="*/ 0 h 400"/>
                    <a:gd name="T6" fmla="*/ 0 w 258"/>
                    <a:gd name="T7" fmla="*/ 8 h 400"/>
                    <a:gd name="T8" fmla="*/ 18 w 258"/>
                    <a:gd name="T9" fmla="*/ 400 h 400"/>
                    <a:gd name="T10" fmla="*/ 238 w 258"/>
                    <a:gd name="T11" fmla="*/ 400 h 400"/>
                    <a:gd name="T12" fmla="*/ 258 w 258"/>
                    <a:gd name="T13" fmla="*/ 8 h 400"/>
                    <a:gd name="T14" fmla="*/ 165 w 258"/>
                    <a:gd name="T15" fmla="*/ 0 h 4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400">
                      <a:moveTo>
                        <a:pt x="165" y="0"/>
                      </a:moveTo>
                      <a:lnTo>
                        <a:pt x="129" y="291"/>
                      </a:lnTo>
                      <a:lnTo>
                        <a:pt x="93" y="0"/>
                      </a:lnTo>
                      <a:lnTo>
                        <a:pt x="0" y="8"/>
                      </a:lnTo>
                      <a:lnTo>
                        <a:pt x="18" y="400"/>
                      </a:lnTo>
                      <a:lnTo>
                        <a:pt x="238" y="400"/>
                      </a:lnTo>
                      <a:lnTo>
                        <a:pt x="258" y="8"/>
                      </a:lnTo>
                      <a:lnTo>
                        <a:pt x="165" y="0"/>
                      </a:ln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78" name="Freeform 32"/>
                <p:cNvSpPr>
                  <a:spLocks/>
                </p:cNvSpPr>
                <p:nvPr/>
              </p:nvSpPr>
              <p:spPr bwMode="auto">
                <a:xfrm>
                  <a:off x="10448925" y="2611438"/>
                  <a:ext cx="231775" cy="279400"/>
                </a:xfrm>
                <a:custGeom>
                  <a:avLst/>
                  <a:gdLst>
                    <a:gd name="T0" fmla="*/ 69 w 72"/>
                    <a:gd name="T1" fmla="*/ 15 h 87"/>
                    <a:gd name="T2" fmla="*/ 67 w 72"/>
                    <a:gd name="T3" fmla="*/ 15 h 87"/>
                    <a:gd name="T4" fmla="*/ 67 w 72"/>
                    <a:gd name="T5" fmla="*/ 11 h 87"/>
                    <a:gd name="T6" fmla="*/ 67 w 72"/>
                    <a:gd name="T7" fmla="*/ 9 h 87"/>
                    <a:gd name="T8" fmla="*/ 67 w 72"/>
                    <a:gd name="T9" fmla="*/ 9 h 87"/>
                    <a:gd name="T10" fmla="*/ 67 w 72"/>
                    <a:gd name="T11" fmla="*/ 8 h 87"/>
                    <a:gd name="T12" fmla="*/ 67 w 72"/>
                    <a:gd name="T13" fmla="*/ 7 h 87"/>
                    <a:gd name="T14" fmla="*/ 66 w 72"/>
                    <a:gd name="T15" fmla="*/ 7 h 87"/>
                    <a:gd name="T16" fmla="*/ 66 w 72"/>
                    <a:gd name="T17" fmla="*/ 6 h 87"/>
                    <a:gd name="T18" fmla="*/ 66 w 72"/>
                    <a:gd name="T19" fmla="*/ 6 h 87"/>
                    <a:gd name="T20" fmla="*/ 65 w 72"/>
                    <a:gd name="T21" fmla="*/ 4 h 87"/>
                    <a:gd name="T22" fmla="*/ 65 w 72"/>
                    <a:gd name="T23" fmla="*/ 4 h 87"/>
                    <a:gd name="T24" fmla="*/ 65 w 72"/>
                    <a:gd name="T25" fmla="*/ 3 h 87"/>
                    <a:gd name="T26" fmla="*/ 65 w 72"/>
                    <a:gd name="T27" fmla="*/ 3 h 87"/>
                    <a:gd name="T28" fmla="*/ 64 w 72"/>
                    <a:gd name="T29" fmla="*/ 2 h 87"/>
                    <a:gd name="T30" fmla="*/ 64 w 72"/>
                    <a:gd name="T31" fmla="*/ 2 h 87"/>
                    <a:gd name="T32" fmla="*/ 59 w 72"/>
                    <a:gd name="T33" fmla="*/ 3 h 87"/>
                    <a:gd name="T34" fmla="*/ 48 w 72"/>
                    <a:gd name="T35" fmla="*/ 0 h 87"/>
                    <a:gd name="T36" fmla="*/ 30 w 72"/>
                    <a:gd name="T37" fmla="*/ 3 h 87"/>
                    <a:gd name="T38" fmla="*/ 10 w 72"/>
                    <a:gd name="T39" fmla="*/ 0 h 87"/>
                    <a:gd name="T40" fmla="*/ 7 w 72"/>
                    <a:gd name="T41" fmla="*/ 3 h 87"/>
                    <a:gd name="T42" fmla="*/ 7 w 72"/>
                    <a:gd name="T43" fmla="*/ 3 h 87"/>
                    <a:gd name="T44" fmla="*/ 7 w 72"/>
                    <a:gd name="T45" fmla="*/ 5 h 87"/>
                    <a:gd name="T46" fmla="*/ 7 w 72"/>
                    <a:gd name="T47" fmla="*/ 5 h 87"/>
                    <a:gd name="T48" fmla="*/ 6 w 72"/>
                    <a:gd name="T49" fmla="*/ 6 h 87"/>
                    <a:gd name="T50" fmla="*/ 6 w 72"/>
                    <a:gd name="T51" fmla="*/ 6 h 87"/>
                    <a:gd name="T52" fmla="*/ 6 w 72"/>
                    <a:gd name="T53" fmla="*/ 7 h 87"/>
                    <a:gd name="T54" fmla="*/ 6 w 72"/>
                    <a:gd name="T55" fmla="*/ 8 h 87"/>
                    <a:gd name="T56" fmla="*/ 6 w 72"/>
                    <a:gd name="T57" fmla="*/ 9 h 87"/>
                    <a:gd name="T58" fmla="*/ 6 w 72"/>
                    <a:gd name="T59" fmla="*/ 9 h 87"/>
                    <a:gd name="T60" fmla="*/ 6 w 72"/>
                    <a:gd name="T61" fmla="*/ 11 h 87"/>
                    <a:gd name="T62" fmla="*/ 6 w 72"/>
                    <a:gd name="T63" fmla="*/ 15 h 87"/>
                    <a:gd name="T64" fmla="*/ 5 w 72"/>
                    <a:gd name="T65" fmla="*/ 15 h 87"/>
                    <a:gd name="T66" fmla="*/ 0 w 72"/>
                    <a:gd name="T67" fmla="*/ 20 h 87"/>
                    <a:gd name="T68" fmla="*/ 0 w 72"/>
                    <a:gd name="T69" fmla="*/ 32 h 87"/>
                    <a:gd name="T70" fmla="*/ 6 w 72"/>
                    <a:gd name="T71" fmla="*/ 37 h 87"/>
                    <a:gd name="T72" fmla="*/ 10 w 72"/>
                    <a:gd name="T73" fmla="*/ 49 h 87"/>
                    <a:gd name="T74" fmla="*/ 22 w 72"/>
                    <a:gd name="T75" fmla="*/ 64 h 87"/>
                    <a:gd name="T76" fmla="*/ 24 w 72"/>
                    <a:gd name="T77" fmla="*/ 78 h 87"/>
                    <a:gd name="T78" fmla="*/ 37 w 72"/>
                    <a:gd name="T79" fmla="*/ 87 h 87"/>
                    <a:gd name="T80" fmla="*/ 50 w 72"/>
                    <a:gd name="T81" fmla="*/ 78 h 87"/>
                    <a:gd name="T82" fmla="*/ 52 w 72"/>
                    <a:gd name="T83" fmla="*/ 63 h 87"/>
                    <a:gd name="T84" fmla="*/ 62 w 72"/>
                    <a:gd name="T85" fmla="*/ 49 h 87"/>
                    <a:gd name="T86" fmla="*/ 67 w 72"/>
                    <a:gd name="T87" fmla="*/ 37 h 87"/>
                    <a:gd name="T88" fmla="*/ 72 w 72"/>
                    <a:gd name="T89" fmla="*/ 32 h 87"/>
                    <a:gd name="T90" fmla="*/ 72 w 72"/>
                    <a:gd name="T91" fmla="*/ 20 h 87"/>
                    <a:gd name="T92" fmla="*/ 69 w 72"/>
                    <a:gd name="T9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87">
                      <a:moveTo>
                        <a:pt x="69" y="15"/>
                      </a:moveTo>
                      <a:cubicBezTo>
                        <a:pt x="68" y="15"/>
                        <a:pt x="68" y="15"/>
                        <a:pt x="67" y="15"/>
                      </a:cubicBezTo>
                      <a:cubicBezTo>
                        <a:pt x="67" y="11"/>
                        <a:pt x="67" y="11"/>
                        <a:pt x="67" y="11"/>
                      </a:cubicBezTo>
                      <a:cubicBezTo>
                        <a:pt x="67" y="10"/>
                        <a:pt x="67" y="10"/>
                        <a:pt x="67" y="9"/>
                      </a:cubicBezTo>
                      <a:cubicBezTo>
                        <a:pt x="67" y="9"/>
                        <a:pt x="67" y="9"/>
                        <a:pt x="67" y="9"/>
                      </a:cubicBezTo>
                      <a:cubicBezTo>
                        <a:pt x="67" y="9"/>
                        <a:pt x="67" y="8"/>
                        <a:pt x="67" y="8"/>
                      </a:cubicBezTo>
                      <a:cubicBezTo>
                        <a:pt x="67" y="8"/>
                        <a:pt x="67" y="8"/>
                        <a:pt x="67" y="7"/>
                      </a:cubicBezTo>
                      <a:cubicBezTo>
                        <a:pt x="67" y="7"/>
                        <a:pt x="66" y="7"/>
                        <a:pt x="66" y="7"/>
                      </a:cubicBezTo>
                      <a:cubicBezTo>
                        <a:pt x="66" y="7"/>
                        <a:pt x="66" y="6"/>
                        <a:pt x="66" y="6"/>
                      </a:cubicBezTo>
                      <a:cubicBezTo>
                        <a:pt x="66" y="6"/>
                        <a:pt x="66" y="6"/>
                        <a:pt x="66" y="6"/>
                      </a:cubicBezTo>
                      <a:cubicBezTo>
                        <a:pt x="66" y="5"/>
                        <a:pt x="66" y="5"/>
                        <a:pt x="65" y="4"/>
                      </a:cubicBezTo>
                      <a:cubicBezTo>
                        <a:pt x="65" y="4"/>
                        <a:pt x="65" y="4"/>
                        <a:pt x="65" y="4"/>
                      </a:cubicBezTo>
                      <a:cubicBezTo>
                        <a:pt x="65" y="4"/>
                        <a:pt x="65" y="3"/>
                        <a:pt x="65" y="3"/>
                      </a:cubicBezTo>
                      <a:cubicBezTo>
                        <a:pt x="65" y="3"/>
                        <a:pt x="65" y="3"/>
                        <a:pt x="65" y="3"/>
                      </a:cubicBezTo>
                      <a:cubicBezTo>
                        <a:pt x="65" y="3"/>
                        <a:pt x="64" y="2"/>
                        <a:pt x="64" y="2"/>
                      </a:cubicBezTo>
                      <a:cubicBezTo>
                        <a:pt x="64" y="2"/>
                        <a:pt x="64" y="2"/>
                        <a:pt x="64" y="2"/>
                      </a:cubicBezTo>
                      <a:cubicBezTo>
                        <a:pt x="62" y="2"/>
                        <a:pt x="61" y="3"/>
                        <a:pt x="59" y="3"/>
                      </a:cubicBezTo>
                      <a:cubicBezTo>
                        <a:pt x="54" y="3"/>
                        <a:pt x="51" y="2"/>
                        <a:pt x="48" y="0"/>
                      </a:cubicBezTo>
                      <a:cubicBezTo>
                        <a:pt x="44" y="2"/>
                        <a:pt x="37" y="3"/>
                        <a:pt x="30" y="3"/>
                      </a:cubicBezTo>
                      <a:cubicBezTo>
                        <a:pt x="22" y="3"/>
                        <a:pt x="15" y="2"/>
                        <a:pt x="10" y="0"/>
                      </a:cubicBezTo>
                      <a:cubicBezTo>
                        <a:pt x="9" y="1"/>
                        <a:pt x="8" y="2"/>
                        <a:pt x="7" y="3"/>
                      </a:cubicBezTo>
                      <a:cubicBezTo>
                        <a:pt x="7" y="3"/>
                        <a:pt x="7" y="3"/>
                        <a:pt x="7" y="3"/>
                      </a:cubicBezTo>
                      <a:cubicBezTo>
                        <a:pt x="7" y="4"/>
                        <a:pt x="7" y="4"/>
                        <a:pt x="7" y="5"/>
                      </a:cubicBezTo>
                      <a:cubicBezTo>
                        <a:pt x="7" y="5"/>
                        <a:pt x="7" y="5"/>
                        <a:pt x="7" y="5"/>
                      </a:cubicBezTo>
                      <a:cubicBezTo>
                        <a:pt x="7" y="5"/>
                        <a:pt x="6" y="6"/>
                        <a:pt x="6" y="6"/>
                      </a:cubicBezTo>
                      <a:cubicBezTo>
                        <a:pt x="6" y="6"/>
                        <a:pt x="6" y="6"/>
                        <a:pt x="6" y="6"/>
                      </a:cubicBezTo>
                      <a:cubicBezTo>
                        <a:pt x="6" y="7"/>
                        <a:pt x="6" y="7"/>
                        <a:pt x="6" y="7"/>
                      </a:cubicBezTo>
                      <a:cubicBezTo>
                        <a:pt x="6" y="7"/>
                        <a:pt x="6" y="8"/>
                        <a:pt x="6" y="8"/>
                      </a:cubicBezTo>
                      <a:cubicBezTo>
                        <a:pt x="6" y="8"/>
                        <a:pt x="6" y="8"/>
                        <a:pt x="6" y="9"/>
                      </a:cubicBezTo>
                      <a:cubicBezTo>
                        <a:pt x="6" y="9"/>
                        <a:pt x="6" y="9"/>
                        <a:pt x="6" y="9"/>
                      </a:cubicBezTo>
                      <a:cubicBezTo>
                        <a:pt x="6" y="10"/>
                        <a:pt x="6" y="10"/>
                        <a:pt x="6" y="11"/>
                      </a:cubicBezTo>
                      <a:cubicBezTo>
                        <a:pt x="6" y="15"/>
                        <a:pt x="6" y="15"/>
                        <a:pt x="6" y="15"/>
                      </a:cubicBezTo>
                      <a:cubicBezTo>
                        <a:pt x="5" y="15"/>
                        <a:pt x="5" y="15"/>
                        <a:pt x="5" y="15"/>
                      </a:cubicBezTo>
                      <a:cubicBezTo>
                        <a:pt x="2" y="16"/>
                        <a:pt x="0" y="18"/>
                        <a:pt x="0" y="20"/>
                      </a:cubicBezTo>
                      <a:cubicBezTo>
                        <a:pt x="0" y="32"/>
                        <a:pt x="0" y="32"/>
                        <a:pt x="0" y="32"/>
                      </a:cubicBezTo>
                      <a:cubicBezTo>
                        <a:pt x="0" y="34"/>
                        <a:pt x="3" y="37"/>
                        <a:pt x="6" y="37"/>
                      </a:cubicBezTo>
                      <a:cubicBezTo>
                        <a:pt x="10" y="49"/>
                        <a:pt x="10" y="49"/>
                        <a:pt x="10" y="49"/>
                      </a:cubicBezTo>
                      <a:cubicBezTo>
                        <a:pt x="13" y="57"/>
                        <a:pt x="16" y="62"/>
                        <a:pt x="22" y="64"/>
                      </a:cubicBezTo>
                      <a:cubicBezTo>
                        <a:pt x="24" y="78"/>
                        <a:pt x="24" y="78"/>
                        <a:pt x="24" y="78"/>
                      </a:cubicBezTo>
                      <a:cubicBezTo>
                        <a:pt x="37" y="87"/>
                        <a:pt x="37" y="87"/>
                        <a:pt x="37" y="87"/>
                      </a:cubicBezTo>
                      <a:cubicBezTo>
                        <a:pt x="50" y="78"/>
                        <a:pt x="50" y="78"/>
                        <a:pt x="50" y="78"/>
                      </a:cubicBezTo>
                      <a:cubicBezTo>
                        <a:pt x="52" y="63"/>
                        <a:pt x="52" y="63"/>
                        <a:pt x="52" y="63"/>
                      </a:cubicBezTo>
                      <a:cubicBezTo>
                        <a:pt x="57" y="62"/>
                        <a:pt x="59" y="57"/>
                        <a:pt x="62" y="49"/>
                      </a:cubicBezTo>
                      <a:cubicBezTo>
                        <a:pt x="67" y="37"/>
                        <a:pt x="67" y="37"/>
                        <a:pt x="67" y="37"/>
                      </a:cubicBezTo>
                      <a:cubicBezTo>
                        <a:pt x="70" y="37"/>
                        <a:pt x="72" y="34"/>
                        <a:pt x="72" y="32"/>
                      </a:cubicBezTo>
                      <a:cubicBezTo>
                        <a:pt x="72" y="20"/>
                        <a:pt x="72" y="20"/>
                        <a:pt x="72" y="20"/>
                      </a:cubicBezTo>
                      <a:cubicBezTo>
                        <a:pt x="72" y="18"/>
                        <a:pt x="71" y="16"/>
                        <a:pt x="69" y="15"/>
                      </a:cubicBez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82" name="Freeform 33"/>
                <p:cNvSpPr>
                  <a:spLocks/>
                </p:cNvSpPr>
                <p:nvPr/>
              </p:nvSpPr>
              <p:spPr bwMode="auto">
                <a:xfrm>
                  <a:off x="10391775" y="3497263"/>
                  <a:ext cx="349250" cy="382588"/>
                </a:xfrm>
                <a:custGeom>
                  <a:avLst/>
                  <a:gdLst>
                    <a:gd name="T0" fmla="*/ 210 w 220"/>
                    <a:gd name="T1" fmla="*/ 241 h 241"/>
                    <a:gd name="T2" fmla="*/ 10 w 220"/>
                    <a:gd name="T3" fmla="*/ 241 h 241"/>
                    <a:gd name="T4" fmla="*/ 0 w 220"/>
                    <a:gd name="T5" fmla="*/ 0 h 241"/>
                    <a:gd name="T6" fmla="*/ 220 w 220"/>
                    <a:gd name="T7" fmla="*/ 0 h 241"/>
                    <a:gd name="T8" fmla="*/ 210 w 220"/>
                    <a:gd name="T9" fmla="*/ 241 h 241"/>
                  </a:gdLst>
                  <a:ahLst/>
                  <a:cxnLst>
                    <a:cxn ang="0">
                      <a:pos x="T0" y="T1"/>
                    </a:cxn>
                    <a:cxn ang="0">
                      <a:pos x="T2" y="T3"/>
                    </a:cxn>
                    <a:cxn ang="0">
                      <a:pos x="T4" y="T5"/>
                    </a:cxn>
                    <a:cxn ang="0">
                      <a:pos x="T6" y="T7"/>
                    </a:cxn>
                    <a:cxn ang="0">
                      <a:pos x="T8" y="T9"/>
                    </a:cxn>
                  </a:cxnLst>
                  <a:rect l="0" t="0" r="r" b="b"/>
                  <a:pathLst>
                    <a:path w="220" h="241">
                      <a:moveTo>
                        <a:pt x="210" y="241"/>
                      </a:moveTo>
                      <a:lnTo>
                        <a:pt x="10" y="241"/>
                      </a:lnTo>
                      <a:lnTo>
                        <a:pt x="0" y="0"/>
                      </a:lnTo>
                      <a:lnTo>
                        <a:pt x="220" y="0"/>
                      </a:lnTo>
                      <a:lnTo>
                        <a:pt x="210" y="24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85" name="Rectangle 34"/>
                <p:cNvSpPr>
                  <a:spLocks noChangeArrowheads="1"/>
                </p:cNvSpPr>
                <p:nvPr/>
              </p:nvSpPr>
              <p:spPr bwMode="auto">
                <a:xfrm>
                  <a:off x="9002713" y="2814638"/>
                  <a:ext cx="128588" cy="377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91" name="Freeform 35"/>
                <p:cNvSpPr>
                  <a:spLocks/>
                </p:cNvSpPr>
                <p:nvPr/>
              </p:nvSpPr>
              <p:spPr bwMode="auto">
                <a:xfrm>
                  <a:off x="8896350" y="4338638"/>
                  <a:ext cx="160338" cy="79375"/>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92" name="Freeform 36"/>
                <p:cNvSpPr>
                  <a:spLocks/>
                </p:cNvSpPr>
                <p:nvPr/>
              </p:nvSpPr>
              <p:spPr bwMode="auto">
                <a:xfrm>
                  <a:off x="9072563" y="4338638"/>
                  <a:ext cx="160338" cy="79375"/>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93" name="Freeform 37"/>
                <p:cNvSpPr>
                  <a:spLocks/>
                </p:cNvSpPr>
                <p:nvPr/>
              </p:nvSpPr>
              <p:spPr bwMode="auto">
                <a:xfrm>
                  <a:off x="8953500" y="2486025"/>
                  <a:ext cx="247650" cy="298450"/>
                </a:xfrm>
                <a:custGeom>
                  <a:avLst/>
                  <a:gdLst>
                    <a:gd name="T0" fmla="*/ 69 w 77"/>
                    <a:gd name="T1" fmla="*/ 53 h 93"/>
                    <a:gd name="T2" fmla="*/ 27 w 77"/>
                    <a:gd name="T3" fmla="*/ 87 h 93"/>
                    <a:gd name="T4" fmla="*/ 7 w 77"/>
                    <a:gd name="T5" fmla="*/ 36 h 93"/>
                    <a:gd name="T6" fmla="*/ 54 w 77"/>
                    <a:gd name="T7" fmla="*/ 6 h 93"/>
                    <a:gd name="T8" fmla="*/ 69 w 77"/>
                    <a:gd name="T9" fmla="*/ 53 h 93"/>
                  </a:gdLst>
                  <a:ahLst/>
                  <a:cxnLst>
                    <a:cxn ang="0">
                      <a:pos x="T0" y="T1"/>
                    </a:cxn>
                    <a:cxn ang="0">
                      <a:pos x="T2" y="T3"/>
                    </a:cxn>
                    <a:cxn ang="0">
                      <a:pos x="T4" y="T5"/>
                    </a:cxn>
                    <a:cxn ang="0">
                      <a:pos x="T6" y="T7"/>
                    </a:cxn>
                    <a:cxn ang="0">
                      <a:pos x="T8" y="T9"/>
                    </a:cxn>
                  </a:cxnLst>
                  <a:rect l="0" t="0" r="r" b="b"/>
                  <a:pathLst>
                    <a:path w="77" h="93">
                      <a:moveTo>
                        <a:pt x="69" y="53"/>
                      </a:moveTo>
                      <a:cubicBezTo>
                        <a:pt x="62" y="75"/>
                        <a:pt x="45" y="93"/>
                        <a:pt x="27" y="87"/>
                      </a:cubicBezTo>
                      <a:cubicBezTo>
                        <a:pt x="9" y="81"/>
                        <a:pt x="0" y="58"/>
                        <a:pt x="7" y="36"/>
                      </a:cubicBezTo>
                      <a:cubicBezTo>
                        <a:pt x="15" y="14"/>
                        <a:pt x="35" y="0"/>
                        <a:pt x="54" y="6"/>
                      </a:cubicBezTo>
                      <a:cubicBezTo>
                        <a:pt x="72" y="12"/>
                        <a:pt x="77" y="31"/>
                        <a:pt x="69" y="5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94" name="Freeform 38"/>
                <p:cNvSpPr>
                  <a:spLocks/>
                </p:cNvSpPr>
                <p:nvPr/>
              </p:nvSpPr>
              <p:spPr bwMode="auto">
                <a:xfrm>
                  <a:off x="8921750" y="2454275"/>
                  <a:ext cx="244475" cy="279400"/>
                </a:xfrm>
                <a:custGeom>
                  <a:avLst/>
                  <a:gdLst>
                    <a:gd name="T0" fmla="*/ 65 w 76"/>
                    <a:gd name="T1" fmla="*/ 28 h 87"/>
                    <a:gd name="T2" fmla="*/ 58 w 76"/>
                    <a:gd name="T3" fmla="*/ 78 h 87"/>
                    <a:gd name="T4" fmla="*/ 11 w 76"/>
                    <a:gd name="T5" fmla="*/ 60 h 87"/>
                    <a:gd name="T6" fmla="*/ 17 w 76"/>
                    <a:gd name="T7" fmla="*/ 9 h 87"/>
                    <a:gd name="T8" fmla="*/ 65 w 76"/>
                    <a:gd name="T9" fmla="*/ 28 h 87"/>
                  </a:gdLst>
                  <a:ahLst/>
                  <a:cxnLst>
                    <a:cxn ang="0">
                      <a:pos x="T0" y="T1"/>
                    </a:cxn>
                    <a:cxn ang="0">
                      <a:pos x="T2" y="T3"/>
                    </a:cxn>
                    <a:cxn ang="0">
                      <a:pos x="T4" y="T5"/>
                    </a:cxn>
                    <a:cxn ang="0">
                      <a:pos x="T6" y="T7"/>
                    </a:cxn>
                    <a:cxn ang="0">
                      <a:pos x="T8" y="T9"/>
                    </a:cxn>
                  </a:cxnLst>
                  <a:rect l="0" t="0" r="r" b="b"/>
                  <a:pathLst>
                    <a:path w="76" h="87">
                      <a:moveTo>
                        <a:pt x="65" y="28"/>
                      </a:moveTo>
                      <a:cubicBezTo>
                        <a:pt x="76" y="47"/>
                        <a:pt x="73" y="69"/>
                        <a:pt x="58" y="78"/>
                      </a:cubicBezTo>
                      <a:cubicBezTo>
                        <a:pt x="43" y="87"/>
                        <a:pt x="22" y="79"/>
                        <a:pt x="11" y="60"/>
                      </a:cubicBezTo>
                      <a:cubicBezTo>
                        <a:pt x="0" y="40"/>
                        <a:pt x="3" y="18"/>
                        <a:pt x="17" y="9"/>
                      </a:cubicBezTo>
                      <a:cubicBezTo>
                        <a:pt x="32" y="0"/>
                        <a:pt x="53" y="9"/>
                        <a:pt x="65"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95" name="Freeform 39"/>
                <p:cNvSpPr>
                  <a:spLocks/>
                </p:cNvSpPr>
                <p:nvPr/>
              </p:nvSpPr>
              <p:spPr bwMode="auto">
                <a:xfrm>
                  <a:off x="9002713" y="2711450"/>
                  <a:ext cx="128588" cy="134938"/>
                </a:xfrm>
                <a:custGeom>
                  <a:avLst/>
                  <a:gdLst>
                    <a:gd name="T0" fmla="*/ 81 w 81"/>
                    <a:gd name="T1" fmla="*/ 65 h 85"/>
                    <a:gd name="T2" fmla="*/ 40 w 81"/>
                    <a:gd name="T3" fmla="*/ 85 h 85"/>
                    <a:gd name="T4" fmla="*/ 0 w 81"/>
                    <a:gd name="T5" fmla="*/ 65 h 85"/>
                    <a:gd name="T6" fmla="*/ 0 w 81"/>
                    <a:gd name="T7" fmla="*/ 0 h 85"/>
                    <a:gd name="T8" fmla="*/ 81 w 81"/>
                    <a:gd name="T9" fmla="*/ 0 h 85"/>
                    <a:gd name="T10" fmla="*/ 81 w 81"/>
                    <a:gd name="T11" fmla="*/ 65 h 85"/>
                  </a:gdLst>
                  <a:ahLst/>
                  <a:cxnLst>
                    <a:cxn ang="0">
                      <a:pos x="T0" y="T1"/>
                    </a:cxn>
                    <a:cxn ang="0">
                      <a:pos x="T2" y="T3"/>
                    </a:cxn>
                    <a:cxn ang="0">
                      <a:pos x="T4" y="T5"/>
                    </a:cxn>
                    <a:cxn ang="0">
                      <a:pos x="T6" y="T7"/>
                    </a:cxn>
                    <a:cxn ang="0">
                      <a:pos x="T8" y="T9"/>
                    </a:cxn>
                    <a:cxn ang="0">
                      <a:pos x="T10" y="T11"/>
                    </a:cxn>
                  </a:cxnLst>
                  <a:rect l="0" t="0" r="r" b="b"/>
                  <a:pathLst>
                    <a:path w="81" h="85">
                      <a:moveTo>
                        <a:pt x="81" y="65"/>
                      </a:moveTo>
                      <a:lnTo>
                        <a:pt x="40" y="85"/>
                      </a:lnTo>
                      <a:lnTo>
                        <a:pt x="0" y="65"/>
                      </a:lnTo>
                      <a:lnTo>
                        <a:pt x="0" y="0"/>
                      </a:lnTo>
                      <a:lnTo>
                        <a:pt x="81" y="0"/>
                      </a:lnTo>
                      <a:lnTo>
                        <a:pt x="81" y="65"/>
                      </a:lnTo>
                      <a:close/>
                    </a:path>
                  </a:pathLst>
                </a:custGeom>
                <a:solidFill>
                  <a:srgbClr val="C3A47C"/>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96" name="Freeform 40"/>
                <p:cNvSpPr>
                  <a:spLocks/>
                </p:cNvSpPr>
                <p:nvPr/>
              </p:nvSpPr>
              <p:spPr bwMode="auto">
                <a:xfrm>
                  <a:off x="9031288" y="2846388"/>
                  <a:ext cx="69850" cy="500063"/>
                </a:xfrm>
                <a:custGeom>
                  <a:avLst/>
                  <a:gdLst>
                    <a:gd name="T0" fmla="*/ 34 w 44"/>
                    <a:gd name="T1" fmla="*/ 24 h 315"/>
                    <a:gd name="T2" fmla="*/ 44 w 44"/>
                    <a:gd name="T3" fmla="*/ 18 h 315"/>
                    <a:gd name="T4" fmla="*/ 22 w 44"/>
                    <a:gd name="T5" fmla="*/ 0 h 315"/>
                    <a:gd name="T6" fmla="*/ 0 w 44"/>
                    <a:gd name="T7" fmla="*/ 18 h 315"/>
                    <a:gd name="T8" fmla="*/ 10 w 44"/>
                    <a:gd name="T9" fmla="*/ 24 h 315"/>
                    <a:gd name="T10" fmla="*/ 8 w 44"/>
                    <a:gd name="T11" fmla="*/ 291 h 315"/>
                    <a:gd name="T12" fmla="*/ 22 w 44"/>
                    <a:gd name="T13" fmla="*/ 315 h 315"/>
                    <a:gd name="T14" fmla="*/ 34 w 44"/>
                    <a:gd name="T15" fmla="*/ 291 h 315"/>
                    <a:gd name="T16" fmla="*/ 34 w 44"/>
                    <a:gd name="T17" fmla="*/ 2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15">
                      <a:moveTo>
                        <a:pt x="34" y="24"/>
                      </a:moveTo>
                      <a:lnTo>
                        <a:pt x="44" y="18"/>
                      </a:lnTo>
                      <a:lnTo>
                        <a:pt x="22" y="0"/>
                      </a:lnTo>
                      <a:lnTo>
                        <a:pt x="0" y="18"/>
                      </a:lnTo>
                      <a:lnTo>
                        <a:pt x="10" y="24"/>
                      </a:lnTo>
                      <a:lnTo>
                        <a:pt x="8" y="291"/>
                      </a:lnTo>
                      <a:lnTo>
                        <a:pt x="22" y="315"/>
                      </a:lnTo>
                      <a:lnTo>
                        <a:pt x="34" y="291"/>
                      </a:lnTo>
                      <a:lnTo>
                        <a:pt x="34"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97" name="Freeform 41"/>
                <p:cNvSpPr>
                  <a:spLocks/>
                </p:cNvSpPr>
                <p:nvPr/>
              </p:nvSpPr>
              <p:spPr bwMode="auto">
                <a:xfrm>
                  <a:off x="8701088" y="2852738"/>
                  <a:ext cx="273050" cy="700088"/>
                </a:xfrm>
                <a:custGeom>
                  <a:avLst/>
                  <a:gdLst>
                    <a:gd name="T0" fmla="*/ 85 w 85"/>
                    <a:gd name="T1" fmla="*/ 9 h 218"/>
                    <a:gd name="T2" fmla="*/ 51 w 85"/>
                    <a:gd name="T3" fmla="*/ 0 h 218"/>
                    <a:gd name="T4" fmla="*/ 0 w 85"/>
                    <a:gd name="T5" fmla="*/ 218 h 218"/>
                    <a:gd name="T6" fmla="*/ 35 w 85"/>
                    <a:gd name="T7" fmla="*/ 218 h 218"/>
                    <a:gd name="T8" fmla="*/ 85 w 85"/>
                    <a:gd name="T9" fmla="*/ 9 h 218"/>
                  </a:gdLst>
                  <a:ahLst/>
                  <a:cxnLst>
                    <a:cxn ang="0">
                      <a:pos x="T0" y="T1"/>
                    </a:cxn>
                    <a:cxn ang="0">
                      <a:pos x="T2" y="T3"/>
                    </a:cxn>
                    <a:cxn ang="0">
                      <a:pos x="T4" y="T5"/>
                    </a:cxn>
                    <a:cxn ang="0">
                      <a:pos x="T6" y="T7"/>
                    </a:cxn>
                    <a:cxn ang="0">
                      <a:pos x="T8" y="T9"/>
                    </a:cxn>
                  </a:cxnLst>
                  <a:rect l="0" t="0" r="r" b="b"/>
                  <a:pathLst>
                    <a:path w="85" h="218">
                      <a:moveTo>
                        <a:pt x="85" y="9"/>
                      </a:moveTo>
                      <a:cubicBezTo>
                        <a:pt x="74" y="6"/>
                        <a:pt x="62" y="3"/>
                        <a:pt x="51" y="0"/>
                      </a:cubicBezTo>
                      <a:cubicBezTo>
                        <a:pt x="19" y="71"/>
                        <a:pt x="8" y="141"/>
                        <a:pt x="0" y="218"/>
                      </a:cubicBezTo>
                      <a:cubicBezTo>
                        <a:pt x="35" y="218"/>
                        <a:pt x="35" y="218"/>
                        <a:pt x="35" y="218"/>
                      </a:cubicBezTo>
                      <a:cubicBezTo>
                        <a:pt x="43" y="144"/>
                        <a:pt x="53" y="77"/>
                        <a:pt x="85"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98" name="Freeform 42"/>
                <p:cNvSpPr>
                  <a:spLocks/>
                </p:cNvSpPr>
                <p:nvPr/>
              </p:nvSpPr>
              <p:spPr bwMode="auto">
                <a:xfrm>
                  <a:off x="9163050" y="2852738"/>
                  <a:ext cx="269875" cy="700088"/>
                </a:xfrm>
                <a:custGeom>
                  <a:avLst/>
                  <a:gdLst>
                    <a:gd name="T0" fmla="*/ 0 w 84"/>
                    <a:gd name="T1" fmla="*/ 9 h 218"/>
                    <a:gd name="T2" fmla="*/ 33 w 84"/>
                    <a:gd name="T3" fmla="*/ 0 h 218"/>
                    <a:gd name="T4" fmla="*/ 84 w 84"/>
                    <a:gd name="T5" fmla="*/ 218 h 218"/>
                    <a:gd name="T6" fmla="*/ 50 w 84"/>
                    <a:gd name="T7" fmla="*/ 218 h 218"/>
                    <a:gd name="T8" fmla="*/ 0 w 84"/>
                    <a:gd name="T9" fmla="*/ 9 h 218"/>
                  </a:gdLst>
                  <a:ahLst/>
                  <a:cxnLst>
                    <a:cxn ang="0">
                      <a:pos x="T0" y="T1"/>
                    </a:cxn>
                    <a:cxn ang="0">
                      <a:pos x="T2" y="T3"/>
                    </a:cxn>
                    <a:cxn ang="0">
                      <a:pos x="T4" y="T5"/>
                    </a:cxn>
                    <a:cxn ang="0">
                      <a:pos x="T6" y="T7"/>
                    </a:cxn>
                    <a:cxn ang="0">
                      <a:pos x="T8" y="T9"/>
                    </a:cxn>
                  </a:cxnLst>
                  <a:rect l="0" t="0" r="r" b="b"/>
                  <a:pathLst>
                    <a:path w="84" h="218">
                      <a:moveTo>
                        <a:pt x="0" y="9"/>
                      </a:moveTo>
                      <a:cubicBezTo>
                        <a:pt x="11" y="6"/>
                        <a:pt x="22" y="3"/>
                        <a:pt x="33" y="0"/>
                      </a:cubicBezTo>
                      <a:cubicBezTo>
                        <a:pt x="66" y="71"/>
                        <a:pt x="77" y="141"/>
                        <a:pt x="84" y="218"/>
                      </a:cubicBezTo>
                      <a:cubicBezTo>
                        <a:pt x="50" y="218"/>
                        <a:pt x="50" y="218"/>
                        <a:pt x="50" y="218"/>
                      </a:cubicBezTo>
                      <a:cubicBezTo>
                        <a:pt x="42" y="144"/>
                        <a:pt x="31" y="77"/>
                        <a:pt x="0"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99" name="Freeform 43"/>
                <p:cNvSpPr>
                  <a:spLocks/>
                </p:cNvSpPr>
                <p:nvPr/>
              </p:nvSpPr>
              <p:spPr bwMode="auto">
                <a:xfrm>
                  <a:off x="8899525" y="3616325"/>
                  <a:ext cx="160338" cy="738188"/>
                </a:xfrm>
                <a:custGeom>
                  <a:avLst/>
                  <a:gdLst>
                    <a:gd name="T0" fmla="*/ 85 w 101"/>
                    <a:gd name="T1" fmla="*/ 465 h 465"/>
                    <a:gd name="T2" fmla="*/ 12 w 101"/>
                    <a:gd name="T3" fmla="*/ 465 h 465"/>
                    <a:gd name="T4" fmla="*/ 0 w 101"/>
                    <a:gd name="T5" fmla="*/ 0 h 465"/>
                    <a:gd name="T6" fmla="*/ 101 w 101"/>
                    <a:gd name="T7" fmla="*/ 0 h 465"/>
                    <a:gd name="T8" fmla="*/ 85 w 101"/>
                    <a:gd name="T9" fmla="*/ 465 h 465"/>
                  </a:gdLst>
                  <a:ahLst/>
                  <a:cxnLst>
                    <a:cxn ang="0">
                      <a:pos x="T0" y="T1"/>
                    </a:cxn>
                    <a:cxn ang="0">
                      <a:pos x="T2" y="T3"/>
                    </a:cxn>
                    <a:cxn ang="0">
                      <a:pos x="T4" y="T5"/>
                    </a:cxn>
                    <a:cxn ang="0">
                      <a:pos x="T6" y="T7"/>
                    </a:cxn>
                    <a:cxn ang="0">
                      <a:pos x="T8" y="T9"/>
                    </a:cxn>
                  </a:cxnLst>
                  <a:rect l="0" t="0" r="r" b="b"/>
                  <a:pathLst>
                    <a:path w="101" h="465">
                      <a:moveTo>
                        <a:pt x="85" y="465"/>
                      </a:moveTo>
                      <a:lnTo>
                        <a:pt x="12" y="465"/>
                      </a:lnTo>
                      <a:lnTo>
                        <a:pt x="0" y="0"/>
                      </a:lnTo>
                      <a:lnTo>
                        <a:pt x="101" y="0"/>
                      </a:lnTo>
                      <a:lnTo>
                        <a:pt x="85" y="465"/>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0" name="Freeform 44"/>
                <p:cNvSpPr>
                  <a:spLocks/>
                </p:cNvSpPr>
                <p:nvPr/>
              </p:nvSpPr>
              <p:spPr bwMode="auto">
                <a:xfrm>
                  <a:off x="9066213" y="3616325"/>
                  <a:ext cx="163513" cy="738188"/>
                </a:xfrm>
                <a:custGeom>
                  <a:avLst/>
                  <a:gdLst>
                    <a:gd name="T0" fmla="*/ 91 w 103"/>
                    <a:gd name="T1" fmla="*/ 465 h 465"/>
                    <a:gd name="T2" fmla="*/ 18 w 103"/>
                    <a:gd name="T3" fmla="*/ 465 h 465"/>
                    <a:gd name="T4" fmla="*/ 0 w 103"/>
                    <a:gd name="T5" fmla="*/ 0 h 465"/>
                    <a:gd name="T6" fmla="*/ 103 w 103"/>
                    <a:gd name="T7" fmla="*/ 0 h 465"/>
                    <a:gd name="T8" fmla="*/ 91 w 103"/>
                    <a:gd name="T9" fmla="*/ 465 h 465"/>
                  </a:gdLst>
                  <a:ahLst/>
                  <a:cxnLst>
                    <a:cxn ang="0">
                      <a:pos x="T0" y="T1"/>
                    </a:cxn>
                    <a:cxn ang="0">
                      <a:pos x="T2" y="T3"/>
                    </a:cxn>
                    <a:cxn ang="0">
                      <a:pos x="T4" y="T5"/>
                    </a:cxn>
                    <a:cxn ang="0">
                      <a:pos x="T6" y="T7"/>
                    </a:cxn>
                    <a:cxn ang="0">
                      <a:pos x="T8" y="T9"/>
                    </a:cxn>
                  </a:cxnLst>
                  <a:rect l="0" t="0" r="r" b="b"/>
                  <a:pathLst>
                    <a:path w="103" h="465">
                      <a:moveTo>
                        <a:pt x="91" y="465"/>
                      </a:moveTo>
                      <a:lnTo>
                        <a:pt x="18" y="465"/>
                      </a:lnTo>
                      <a:lnTo>
                        <a:pt x="0" y="0"/>
                      </a:lnTo>
                      <a:lnTo>
                        <a:pt x="103" y="0"/>
                      </a:lnTo>
                      <a:lnTo>
                        <a:pt x="91" y="465"/>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1" name="Freeform 45"/>
                <p:cNvSpPr>
                  <a:spLocks/>
                </p:cNvSpPr>
                <p:nvPr/>
              </p:nvSpPr>
              <p:spPr bwMode="auto">
                <a:xfrm>
                  <a:off x="8716963" y="3552825"/>
                  <a:ext cx="79375" cy="88900"/>
                </a:xfrm>
                <a:custGeom>
                  <a:avLst/>
                  <a:gdLst>
                    <a:gd name="T0" fmla="*/ 0 w 25"/>
                    <a:gd name="T1" fmla="*/ 0 h 28"/>
                    <a:gd name="T2" fmla="*/ 0 w 25"/>
                    <a:gd name="T3" fmla="*/ 15 h 28"/>
                    <a:gd name="T4" fmla="*/ 13 w 25"/>
                    <a:gd name="T5" fmla="*/ 28 h 28"/>
                    <a:gd name="T6" fmla="*/ 25 w 25"/>
                    <a:gd name="T7" fmla="*/ 15 h 28"/>
                    <a:gd name="T8" fmla="*/ 25 w 25"/>
                    <a:gd name="T9" fmla="*/ 0 h 28"/>
                    <a:gd name="T10" fmla="*/ 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0" y="0"/>
                      </a:moveTo>
                      <a:cubicBezTo>
                        <a:pt x="0" y="15"/>
                        <a:pt x="0" y="15"/>
                        <a:pt x="0" y="15"/>
                      </a:cubicBezTo>
                      <a:cubicBezTo>
                        <a:pt x="0" y="22"/>
                        <a:pt x="6" y="28"/>
                        <a:pt x="13" y="28"/>
                      </a:cubicBezTo>
                      <a:cubicBezTo>
                        <a:pt x="20" y="28"/>
                        <a:pt x="25" y="22"/>
                        <a:pt x="25" y="15"/>
                      </a:cubicBezTo>
                      <a:cubicBezTo>
                        <a:pt x="25" y="0"/>
                        <a:pt x="25" y="0"/>
                        <a:pt x="25" y="0"/>
                      </a:cubicBezTo>
                      <a:lnTo>
                        <a:pt x="0" y="0"/>
                      </a:ln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2" name="Freeform 46"/>
                <p:cNvSpPr>
                  <a:spLocks/>
                </p:cNvSpPr>
                <p:nvPr/>
              </p:nvSpPr>
              <p:spPr bwMode="auto">
                <a:xfrm>
                  <a:off x="9336088" y="3552825"/>
                  <a:ext cx="82550" cy="88900"/>
                </a:xfrm>
                <a:custGeom>
                  <a:avLst/>
                  <a:gdLst>
                    <a:gd name="T0" fmla="*/ 0 w 26"/>
                    <a:gd name="T1" fmla="*/ 0 h 28"/>
                    <a:gd name="T2" fmla="*/ 0 w 26"/>
                    <a:gd name="T3" fmla="*/ 15 h 28"/>
                    <a:gd name="T4" fmla="*/ 13 w 26"/>
                    <a:gd name="T5" fmla="*/ 28 h 28"/>
                    <a:gd name="T6" fmla="*/ 26 w 26"/>
                    <a:gd name="T7" fmla="*/ 15 h 28"/>
                    <a:gd name="T8" fmla="*/ 26 w 26"/>
                    <a:gd name="T9" fmla="*/ 0 h 28"/>
                    <a:gd name="T10" fmla="*/ 0 w 26"/>
                    <a:gd name="T11" fmla="*/ 0 h 28"/>
                  </a:gdLst>
                  <a:ahLst/>
                  <a:cxnLst>
                    <a:cxn ang="0">
                      <a:pos x="T0" y="T1"/>
                    </a:cxn>
                    <a:cxn ang="0">
                      <a:pos x="T2" y="T3"/>
                    </a:cxn>
                    <a:cxn ang="0">
                      <a:pos x="T4" y="T5"/>
                    </a:cxn>
                    <a:cxn ang="0">
                      <a:pos x="T6" y="T7"/>
                    </a:cxn>
                    <a:cxn ang="0">
                      <a:pos x="T8" y="T9"/>
                    </a:cxn>
                    <a:cxn ang="0">
                      <a:pos x="T10" y="T11"/>
                    </a:cxn>
                  </a:cxnLst>
                  <a:rect l="0" t="0" r="r" b="b"/>
                  <a:pathLst>
                    <a:path w="26" h="28">
                      <a:moveTo>
                        <a:pt x="0" y="0"/>
                      </a:moveTo>
                      <a:cubicBezTo>
                        <a:pt x="0" y="15"/>
                        <a:pt x="0" y="15"/>
                        <a:pt x="0" y="15"/>
                      </a:cubicBezTo>
                      <a:cubicBezTo>
                        <a:pt x="0" y="22"/>
                        <a:pt x="6" y="28"/>
                        <a:pt x="13" y="28"/>
                      </a:cubicBezTo>
                      <a:cubicBezTo>
                        <a:pt x="20" y="28"/>
                        <a:pt x="26" y="22"/>
                        <a:pt x="26" y="15"/>
                      </a:cubicBezTo>
                      <a:cubicBezTo>
                        <a:pt x="26" y="0"/>
                        <a:pt x="26" y="0"/>
                        <a:pt x="26" y="0"/>
                      </a:cubicBezTo>
                      <a:lnTo>
                        <a:pt x="0" y="0"/>
                      </a:ln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3" name="Freeform 47"/>
                <p:cNvSpPr>
                  <a:spLocks/>
                </p:cNvSpPr>
                <p:nvPr/>
              </p:nvSpPr>
              <p:spPr bwMode="auto">
                <a:xfrm>
                  <a:off x="8861425" y="2814638"/>
                  <a:ext cx="406400" cy="801688"/>
                </a:xfrm>
                <a:custGeom>
                  <a:avLst/>
                  <a:gdLst>
                    <a:gd name="T0" fmla="*/ 170 w 256"/>
                    <a:gd name="T1" fmla="*/ 0 h 505"/>
                    <a:gd name="T2" fmla="*/ 129 w 256"/>
                    <a:gd name="T3" fmla="*/ 315 h 505"/>
                    <a:gd name="T4" fmla="*/ 89 w 256"/>
                    <a:gd name="T5" fmla="*/ 0 h 505"/>
                    <a:gd name="T6" fmla="*/ 0 w 256"/>
                    <a:gd name="T7" fmla="*/ 24 h 505"/>
                    <a:gd name="T8" fmla="*/ 6 w 256"/>
                    <a:gd name="T9" fmla="*/ 505 h 505"/>
                    <a:gd name="T10" fmla="*/ 252 w 256"/>
                    <a:gd name="T11" fmla="*/ 505 h 505"/>
                    <a:gd name="T12" fmla="*/ 256 w 256"/>
                    <a:gd name="T13" fmla="*/ 24 h 505"/>
                    <a:gd name="T14" fmla="*/ 170 w 256"/>
                    <a:gd name="T15" fmla="*/ 0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505">
                      <a:moveTo>
                        <a:pt x="170" y="0"/>
                      </a:moveTo>
                      <a:lnTo>
                        <a:pt x="129" y="315"/>
                      </a:lnTo>
                      <a:lnTo>
                        <a:pt x="89" y="0"/>
                      </a:lnTo>
                      <a:lnTo>
                        <a:pt x="0" y="24"/>
                      </a:lnTo>
                      <a:lnTo>
                        <a:pt x="6" y="505"/>
                      </a:lnTo>
                      <a:lnTo>
                        <a:pt x="252" y="505"/>
                      </a:lnTo>
                      <a:lnTo>
                        <a:pt x="256" y="24"/>
                      </a:lnTo>
                      <a:lnTo>
                        <a:pt x="17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4" name="Freeform 48"/>
                <p:cNvSpPr>
                  <a:spLocks/>
                </p:cNvSpPr>
                <p:nvPr/>
              </p:nvSpPr>
              <p:spPr bwMode="auto">
                <a:xfrm>
                  <a:off x="9169400" y="25860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5" name="Freeform 49"/>
                <p:cNvSpPr>
                  <a:spLocks/>
                </p:cNvSpPr>
                <p:nvPr/>
              </p:nvSpPr>
              <p:spPr bwMode="auto">
                <a:xfrm>
                  <a:off x="9169400" y="2582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6" name="Freeform 50"/>
                <p:cNvSpPr>
                  <a:spLocks/>
                </p:cNvSpPr>
                <p:nvPr/>
              </p:nvSpPr>
              <p:spPr bwMode="auto">
                <a:xfrm>
                  <a:off x="9163050" y="2573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7" name="Freeform 51"/>
                <p:cNvSpPr>
                  <a:spLocks/>
                </p:cNvSpPr>
                <p:nvPr/>
              </p:nvSpPr>
              <p:spPr bwMode="auto">
                <a:xfrm>
                  <a:off x="9166225" y="2576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8" name="Freeform 52"/>
                <p:cNvSpPr>
                  <a:spLocks/>
                </p:cNvSpPr>
                <p:nvPr/>
              </p:nvSpPr>
              <p:spPr bwMode="auto">
                <a:xfrm>
                  <a:off x="8964613" y="2573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09" name="Freeform 53"/>
                <p:cNvSpPr>
                  <a:spLocks/>
                </p:cNvSpPr>
                <p:nvPr/>
              </p:nvSpPr>
              <p:spPr bwMode="auto">
                <a:xfrm>
                  <a:off x="9169400" y="25892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0" name="Freeform 54"/>
                <p:cNvSpPr>
                  <a:spLocks/>
                </p:cNvSpPr>
                <p:nvPr/>
              </p:nvSpPr>
              <p:spPr bwMode="auto">
                <a:xfrm>
                  <a:off x="9169400" y="25955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1" name="Rectangle 55"/>
                <p:cNvSpPr>
                  <a:spLocks noChangeArrowheads="1"/>
                </p:cNvSpPr>
                <p:nvPr/>
              </p:nvSpPr>
              <p:spPr bwMode="auto">
                <a:xfrm>
                  <a:off x="9159875" y="2570163"/>
                  <a:ext cx="1588" cy="1588"/>
                </a:xfrm>
                <a:prstGeom prst="rect">
                  <a:avLst/>
                </a:prstGeom>
                <a:solidFill>
                  <a:srgbClr val="FFD60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2" name="Freeform 56"/>
                <p:cNvSpPr>
                  <a:spLocks/>
                </p:cNvSpPr>
                <p:nvPr/>
              </p:nvSpPr>
              <p:spPr bwMode="auto">
                <a:xfrm>
                  <a:off x="8956675" y="2592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3" name="Freeform 57"/>
                <p:cNvSpPr>
                  <a:spLocks/>
                </p:cNvSpPr>
                <p:nvPr/>
              </p:nvSpPr>
              <p:spPr bwMode="auto">
                <a:xfrm>
                  <a:off x="8959850" y="2582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4" name="Freeform 58"/>
                <p:cNvSpPr>
                  <a:spLocks/>
                </p:cNvSpPr>
                <p:nvPr/>
              </p:nvSpPr>
              <p:spPr bwMode="auto">
                <a:xfrm>
                  <a:off x="8959850" y="25765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5" name="Freeform 59"/>
                <p:cNvSpPr>
                  <a:spLocks/>
                </p:cNvSpPr>
                <p:nvPr/>
              </p:nvSpPr>
              <p:spPr bwMode="auto">
                <a:xfrm>
                  <a:off x="8956675" y="2586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6" name="Freeform 60"/>
                <p:cNvSpPr>
                  <a:spLocks/>
                </p:cNvSpPr>
                <p:nvPr/>
              </p:nvSpPr>
              <p:spPr bwMode="auto">
                <a:xfrm>
                  <a:off x="8937625" y="2560638"/>
                  <a:ext cx="250825" cy="223838"/>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2 w 78"/>
                    <a:gd name="T15" fmla="*/ 8 h 70"/>
                    <a:gd name="T16" fmla="*/ 72 w 78"/>
                    <a:gd name="T17" fmla="*/ 7 h 70"/>
                    <a:gd name="T18" fmla="*/ 72 w 78"/>
                    <a:gd name="T19" fmla="*/ 7 h 70"/>
                    <a:gd name="T20" fmla="*/ 71 w 78"/>
                    <a:gd name="T21" fmla="*/ 5 h 70"/>
                    <a:gd name="T22" fmla="*/ 71 w 78"/>
                    <a:gd name="T23" fmla="*/ 5 h 70"/>
                    <a:gd name="T24" fmla="*/ 70 w 78"/>
                    <a:gd name="T25" fmla="*/ 4 h 70"/>
                    <a:gd name="T26" fmla="*/ 70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1 w 78"/>
                    <a:gd name="T39" fmla="*/ 0 h 70"/>
                    <a:gd name="T40" fmla="*/ 8 w 78"/>
                    <a:gd name="T41" fmla="*/ 4 h 70"/>
                    <a:gd name="T42" fmla="*/ 8 w 78"/>
                    <a:gd name="T43" fmla="*/ 4 h 70"/>
                    <a:gd name="T44" fmla="*/ 7 w 78"/>
                    <a:gd name="T45" fmla="*/ 5 h 70"/>
                    <a:gd name="T46" fmla="*/ 7 w 78"/>
                    <a:gd name="T47" fmla="*/ 6 h 70"/>
                    <a:gd name="T48" fmla="*/ 7 w 78"/>
                    <a:gd name="T49" fmla="*/ 7 h 70"/>
                    <a:gd name="T50" fmla="*/ 7 w 78"/>
                    <a:gd name="T51" fmla="*/ 7 h 70"/>
                    <a:gd name="T52" fmla="*/ 6 w 78"/>
                    <a:gd name="T53" fmla="*/ 8 h 70"/>
                    <a:gd name="T54" fmla="*/ 6 w 78"/>
                    <a:gd name="T55" fmla="*/ 9 h 70"/>
                    <a:gd name="T56" fmla="*/ 6 w 78"/>
                    <a:gd name="T57" fmla="*/ 10 h 70"/>
                    <a:gd name="T58" fmla="*/ 6 w 78"/>
                    <a:gd name="T59" fmla="*/ 10 h 70"/>
                    <a:gd name="T60" fmla="*/ 6 w 78"/>
                    <a:gd name="T61" fmla="*/ 12 h 70"/>
                    <a:gd name="T62" fmla="*/ 6 w 78"/>
                    <a:gd name="T63" fmla="*/ 17 h 70"/>
                    <a:gd name="T64" fmla="*/ 5 w 78"/>
                    <a:gd name="T65" fmla="*/ 17 h 70"/>
                    <a:gd name="T66" fmla="*/ 0 w 78"/>
                    <a:gd name="T67" fmla="*/ 22 h 70"/>
                    <a:gd name="T68" fmla="*/ 0 w 78"/>
                    <a:gd name="T69" fmla="*/ 35 h 70"/>
                    <a:gd name="T70" fmla="*/ 6 w 78"/>
                    <a:gd name="T71" fmla="*/ 40 h 70"/>
                    <a:gd name="T72" fmla="*/ 24 w 78"/>
                    <a:gd name="T73" fmla="*/ 70 h 70"/>
                    <a:gd name="T74" fmla="*/ 54 w 78"/>
                    <a:gd name="T75" fmla="*/ 70 h 70"/>
                    <a:gd name="T76" fmla="*/ 72 w 78"/>
                    <a:gd name="T77" fmla="*/ 40 h 70"/>
                    <a:gd name="T78" fmla="*/ 78 w 78"/>
                    <a:gd name="T79" fmla="*/ 35 h 70"/>
                    <a:gd name="T80" fmla="*/ 78 w 78"/>
                    <a:gd name="T81" fmla="*/ 22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4"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2" y="8"/>
                        <a:pt x="72" y="8"/>
                        <a:pt x="72" y="8"/>
                      </a:cubicBezTo>
                      <a:cubicBezTo>
                        <a:pt x="72" y="8"/>
                        <a:pt x="72" y="7"/>
                        <a:pt x="72" y="7"/>
                      </a:cubicBezTo>
                      <a:cubicBezTo>
                        <a:pt x="72" y="7"/>
                        <a:pt x="72" y="7"/>
                        <a:pt x="72" y="7"/>
                      </a:cubicBezTo>
                      <a:cubicBezTo>
                        <a:pt x="71" y="6"/>
                        <a:pt x="71" y="6"/>
                        <a:pt x="71" y="5"/>
                      </a:cubicBezTo>
                      <a:cubicBezTo>
                        <a:pt x="71" y="5"/>
                        <a:pt x="71" y="5"/>
                        <a:pt x="71" y="5"/>
                      </a:cubicBezTo>
                      <a:cubicBezTo>
                        <a:pt x="71" y="4"/>
                        <a:pt x="70" y="4"/>
                        <a:pt x="70" y="4"/>
                      </a:cubicBezTo>
                      <a:cubicBezTo>
                        <a:pt x="70" y="4"/>
                        <a:pt x="70" y="4"/>
                        <a:pt x="70" y="4"/>
                      </a:cubicBezTo>
                      <a:cubicBezTo>
                        <a:pt x="70" y="3"/>
                        <a:pt x="70" y="3"/>
                        <a:pt x="69" y="3"/>
                      </a:cubicBezTo>
                      <a:cubicBezTo>
                        <a:pt x="69" y="3"/>
                        <a:pt x="69" y="3"/>
                        <a:pt x="69" y="3"/>
                      </a:cubicBezTo>
                      <a:cubicBezTo>
                        <a:pt x="68" y="3"/>
                        <a:pt x="66" y="3"/>
                        <a:pt x="63" y="3"/>
                      </a:cubicBezTo>
                      <a:cubicBezTo>
                        <a:pt x="59" y="3"/>
                        <a:pt x="55" y="2"/>
                        <a:pt x="52" y="1"/>
                      </a:cubicBezTo>
                      <a:cubicBezTo>
                        <a:pt x="47" y="2"/>
                        <a:pt x="40" y="3"/>
                        <a:pt x="32" y="3"/>
                      </a:cubicBezTo>
                      <a:cubicBezTo>
                        <a:pt x="24" y="3"/>
                        <a:pt x="16" y="2"/>
                        <a:pt x="11" y="0"/>
                      </a:cubicBezTo>
                      <a:cubicBezTo>
                        <a:pt x="10" y="1"/>
                        <a:pt x="9" y="3"/>
                        <a:pt x="8" y="4"/>
                      </a:cubicBezTo>
                      <a:cubicBezTo>
                        <a:pt x="8" y="4"/>
                        <a:pt x="8" y="4"/>
                        <a:pt x="8" y="4"/>
                      </a:cubicBezTo>
                      <a:cubicBezTo>
                        <a:pt x="8" y="5"/>
                        <a:pt x="8" y="5"/>
                        <a:pt x="7" y="5"/>
                      </a:cubicBezTo>
                      <a:cubicBezTo>
                        <a:pt x="7" y="6"/>
                        <a:pt x="7" y="6"/>
                        <a:pt x="7" y="6"/>
                      </a:cubicBezTo>
                      <a:cubicBezTo>
                        <a:pt x="7" y="6"/>
                        <a:pt x="7" y="6"/>
                        <a:pt x="7" y="7"/>
                      </a:cubicBezTo>
                      <a:cubicBezTo>
                        <a:pt x="7" y="7"/>
                        <a:pt x="7" y="7"/>
                        <a:pt x="7" y="7"/>
                      </a:cubicBezTo>
                      <a:cubicBezTo>
                        <a:pt x="7" y="8"/>
                        <a:pt x="6" y="8"/>
                        <a:pt x="6" y="8"/>
                      </a:cubicBezTo>
                      <a:cubicBezTo>
                        <a:pt x="6" y="8"/>
                        <a:pt x="6" y="9"/>
                        <a:pt x="6" y="9"/>
                      </a:cubicBezTo>
                      <a:cubicBezTo>
                        <a:pt x="6" y="9"/>
                        <a:pt x="6" y="10"/>
                        <a:pt x="6" y="10"/>
                      </a:cubicBezTo>
                      <a:cubicBezTo>
                        <a:pt x="6" y="10"/>
                        <a:pt x="6" y="10"/>
                        <a:pt x="6" y="10"/>
                      </a:cubicBezTo>
                      <a:cubicBezTo>
                        <a:pt x="6" y="11"/>
                        <a:pt x="6" y="11"/>
                        <a:pt x="6" y="12"/>
                      </a:cubicBezTo>
                      <a:cubicBezTo>
                        <a:pt x="6" y="17"/>
                        <a:pt x="6" y="17"/>
                        <a:pt x="6" y="17"/>
                      </a:cubicBezTo>
                      <a:cubicBezTo>
                        <a:pt x="6" y="17"/>
                        <a:pt x="5" y="17"/>
                        <a:pt x="5" y="17"/>
                      </a:cubicBezTo>
                      <a:cubicBezTo>
                        <a:pt x="2" y="17"/>
                        <a:pt x="0" y="20"/>
                        <a:pt x="0" y="22"/>
                      </a:cubicBezTo>
                      <a:cubicBezTo>
                        <a:pt x="0" y="35"/>
                        <a:pt x="0" y="35"/>
                        <a:pt x="0" y="35"/>
                      </a:cubicBezTo>
                      <a:cubicBezTo>
                        <a:pt x="0" y="38"/>
                        <a:pt x="3" y="40"/>
                        <a:pt x="6" y="40"/>
                      </a:cubicBezTo>
                      <a:cubicBezTo>
                        <a:pt x="6" y="40"/>
                        <a:pt x="16" y="70"/>
                        <a:pt x="24" y="70"/>
                      </a:cubicBezTo>
                      <a:cubicBezTo>
                        <a:pt x="54" y="70"/>
                        <a:pt x="54" y="70"/>
                        <a:pt x="54" y="70"/>
                      </a:cubicBezTo>
                      <a:cubicBezTo>
                        <a:pt x="63" y="70"/>
                        <a:pt x="72" y="40"/>
                        <a:pt x="72" y="40"/>
                      </a:cubicBezTo>
                      <a:cubicBezTo>
                        <a:pt x="76" y="40"/>
                        <a:pt x="78" y="38"/>
                        <a:pt x="78" y="35"/>
                      </a:cubicBezTo>
                      <a:cubicBezTo>
                        <a:pt x="78" y="22"/>
                        <a:pt x="78" y="22"/>
                        <a:pt x="78" y="22"/>
                      </a:cubicBezTo>
                      <a:cubicBezTo>
                        <a:pt x="78" y="20"/>
                        <a:pt x="77" y="18"/>
                        <a:pt x="74" y="17"/>
                      </a:cubicBez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7" name="Freeform 61"/>
                <p:cNvSpPr>
                  <a:spLocks noEditPoints="1"/>
                </p:cNvSpPr>
                <p:nvPr/>
              </p:nvSpPr>
              <p:spPr bwMode="auto">
                <a:xfrm>
                  <a:off x="8959850" y="2605088"/>
                  <a:ext cx="215900" cy="71438"/>
                </a:xfrm>
                <a:custGeom>
                  <a:avLst/>
                  <a:gdLst>
                    <a:gd name="T0" fmla="*/ 66 w 67"/>
                    <a:gd name="T1" fmla="*/ 2 h 22"/>
                    <a:gd name="T2" fmla="*/ 49 w 67"/>
                    <a:gd name="T3" fmla="*/ 1 h 22"/>
                    <a:gd name="T4" fmla="*/ 33 w 67"/>
                    <a:gd name="T5" fmla="*/ 5 h 22"/>
                    <a:gd name="T6" fmla="*/ 17 w 67"/>
                    <a:gd name="T7" fmla="*/ 1 h 22"/>
                    <a:gd name="T8" fmla="*/ 0 w 67"/>
                    <a:gd name="T9" fmla="*/ 2 h 22"/>
                    <a:gd name="T10" fmla="*/ 0 w 67"/>
                    <a:gd name="T11" fmla="*/ 4 h 22"/>
                    <a:gd name="T12" fmla="*/ 2 w 67"/>
                    <a:gd name="T13" fmla="*/ 7 h 22"/>
                    <a:gd name="T14" fmla="*/ 4 w 67"/>
                    <a:gd name="T15" fmla="*/ 12 h 22"/>
                    <a:gd name="T16" fmla="*/ 20 w 67"/>
                    <a:gd name="T17" fmla="*/ 21 h 22"/>
                    <a:gd name="T18" fmla="*/ 31 w 67"/>
                    <a:gd name="T19" fmla="*/ 9 h 22"/>
                    <a:gd name="T20" fmla="*/ 33 w 67"/>
                    <a:gd name="T21" fmla="*/ 8 h 22"/>
                    <a:gd name="T22" fmla="*/ 36 w 67"/>
                    <a:gd name="T23" fmla="*/ 9 h 22"/>
                    <a:gd name="T24" fmla="*/ 47 w 67"/>
                    <a:gd name="T25" fmla="*/ 21 h 22"/>
                    <a:gd name="T26" fmla="*/ 62 w 67"/>
                    <a:gd name="T27" fmla="*/ 12 h 22"/>
                    <a:gd name="T28" fmla="*/ 64 w 67"/>
                    <a:gd name="T29" fmla="*/ 7 h 22"/>
                    <a:gd name="T30" fmla="*/ 66 w 67"/>
                    <a:gd name="T31" fmla="*/ 4 h 22"/>
                    <a:gd name="T32" fmla="*/ 66 w 67"/>
                    <a:gd name="T33" fmla="*/ 2 h 22"/>
                    <a:gd name="T34" fmla="*/ 25 w 67"/>
                    <a:gd name="T35" fmla="*/ 16 h 22"/>
                    <a:gd name="T36" fmla="*/ 13 w 67"/>
                    <a:gd name="T37" fmla="*/ 19 h 22"/>
                    <a:gd name="T38" fmla="*/ 6 w 67"/>
                    <a:gd name="T39" fmla="*/ 8 h 22"/>
                    <a:gd name="T40" fmla="*/ 18 w 67"/>
                    <a:gd name="T41" fmla="*/ 3 h 22"/>
                    <a:gd name="T42" fmla="*/ 26 w 67"/>
                    <a:gd name="T43" fmla="*/ 5 h 22"/>
                    <a:gd name="T44" fmla="*/ 25 w 67"/>
                    <a:gd name="T45" fmla="*/ 16 h 22"/>
                    <a:gd name="T46" fmla="*/ 53 w 67"/>
                    <a:gd name="T47" fmla="*/ 19 h 22"/>
                    <a:gd name="T48" fmla="*/ 41 w 67"/>
                    <a:gd name="T49" fmla="*/ 16 h 22"/>
                    <a:gd name="T50" fmla="*/ 41 w 67"/>
                    <a:gd name="T51" fmla="*/ 5 h 22"/>
                    <a:gd name="T52" fmla="*/ 49 w 67"/>
                    <a:gd name="T53" fmla="*/ 3 h 22"/>
                    <a:gd name="T54" fmla="*/ 61 w 67"/>
                    <a:gd name="T55" fmla="*/ 8 h 22"/>
                    <a:gd name="T56" fmla="*/ 53 w 67"/>
                    <a:gd name="T5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2">
                      <a:moveTo>
                        <a:pt x="66" y="2"/>
                      </a:moveTo>
                      <a:cubicBezTo>
                        <a:pt x="66" y="2"/>
                        <a:pt x="56" y="0"/>
                        <a:pt x="49" y="1"/>
                      </a:cubicBezTo>
                      <a:cubicBezTo>
                        <a:pt x="42" y="2"/>
                        <a:pt x="37" y="5"/>
                        <a:pt x="33" y="5"/>
                      </a:cubicBezTo>
                      <a:cubicBezTo>
                        <a:pt x="30" y="5"/>
                        <a:pt x="24" y="2"/>
                        <a:pt x="17" y="1"/>
                      </a:cubicBezTo>
                      <a:cubicBezTo>
                        <a:pt x="10" y="0"/>
                        <a:pt x="0" y="2"/>
                        <a:pt x="0" y="2"/>
                      </a:cubicBezTo>
                      <a:cubicBezTo>
                        <a:pt x="0" y="2"/>
                        <a:pt x="0" y="3"/>
                        <a:pt x="0" y="4"/>
                      </a:cubicBezTo>
                      <a:cubicBezTo>
                        <a:pt x="1" y="5"/>
                        <a:pt x="1" y="6"/>
                        <a:pt x="2" y="7"/>
                      </a:cubicBezTo>
                      <a:cubicBezTo>
                        <a:pt x="4" y="8"/>
                        <a:pt x="4" y="12"/>
                        <a:pt x="4" y="12"/>
                      </a:cubicBezTo>
                      <a:cubicBezTo>
                        <a:pt x="6" y="20"/>
                        <a:pt x="12" y="22"/>
                        <a:pt x="20" y="21"/>
                      </a:cubicBezTo>
                      <a:cubicBezTo>
                        <a:pt x="28" y="19"/>
                        <a:pt x="30" y="11"/>
                        <a:pt x="31" y="9"/>
                      </a:cubicBezTo>
                      <a:cubicBezTo>
                        <a:pt x="32" y="8"/>
                        <a:pt x="33" y="8"/>
                        <a:pt x="33" y="8"/>
                      </a:cubicBezTo>
                      <a:cubicBezTo>
                        <a:pt x="33" y="8"/>
                        <a:pt x="35" y="8"/>
                        <a:pt x="36" y="9"/>
                      </a:cubicBezTo>
                      <a:cubicBezTo>
                        <a:pt x="37" y="11"/>
                        <a:pt x="39" y="19"/>
                        <a:pt x="47" y="21"/>
                      </a:cubicBezTo>
                      <a:cubicBezTo>
                        <a:pt x="55" y="22"/>
                        <a:pt x="61" y="20"/>
                        <a:pt x="62" y="12"/>
                      </a:cubicBezTo>
                      <a:cubicBezTo>
                        <a:pt x="62" y="12"/>
                        <a:pt x="62" y="8"/>
                        <a:pt x="64" y="7"/>
                      </a:cubicBezTo>
                      <a:cubicBezTo>
                        <a:pt x="66" y="6"/>
                        <a:pt x="66" y="5"/>
                        <a:pt x="66" y="4"/>
                      </a:cubicBezTo>
                      <a:cubicBezTo>
                        <a:pt x="66" y="3"/>
                        <a:pt x="67" y="2"/>
                        <a:pt x="66" y="2"/>
                      </a:cubicBezTo>
                      <a:close/>
                      <a:moveTo>
                        <a:pt x="25" y="16"/>
                      </a:moveTo>
                      <a:cubicBezTo>
                        <a:pt x="23" y="19"/>
                        <a:pt x="19" y="20"/>
                        <a:pt x="13" y="19"/>
                      </a:cubicBezTo>
                      <a:cubicBezTo>
                        <a:pt x="8" y="18"/>
                        <a:pt x="6" y="14"/>
                        <a:pt x="6" y="8"/>
                      </a:cubicBezTo>
                      <a:cubicBezTo>
                        <a:pt x="6" y="1"/>
                        <a:pt x="18" y="3"/>
                        <a:pt x="18" y="3"/>
                      </a:cubicBezTo>
                      <a:cubicBezTo>
                        <a:pt x="22" y="4"/>
                        <a:pt x="22" y="4"/>
                        <a:pt x="26" y="5"/>
                      </a:cubicBezTo>
                      <a:cubicBezTo>
                        <a:pt x="30" y="6"/>
                        <a:pt x="27" y="13"/>
                        <a:pt x="25" y="16"/>
                      </a:cubicBezTo>
                      <a:close/>
                      <a:moveTo>
                        <a:pt x="53" y="19"/>
                      </a:moveTo>
                      <a:cubicBezTo>
                        <a:pt x="48" y="20"/>
                        <a:pt x="44" y="19"/>
                        <a:pt x="41" y="16"/>
                      </a:cubicBezTo>
                      <a:cubicBezTo>
                        <a:pt x="39" y="13"/>
                        <a:pt x="37" y="6"/>
                        <a:pt x="41" y="5"/>
                      </a:cubicBezTo>
                      <a:cubicBezTo>
                        <a:pt x="44" y="4"/>
                        <a:pt x="44" y="4"/>
                        <a:pt x="49" y="3"/>
                      </a:cubicBezTo>
                      <a:cubicBezTo>
                        <a:pt x="49" y="3"/>
                        <a:pt x="61" y="1"/>
                        <a:pt x="61" y="8"/>
                      </a:cubicBezTo>
                      <a:cubicBezTo>
                        <a:pt x="61" y="14"/>
                        <a:pt x="59" y="18"/>
                        <a:pt x="53"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8" name="Oval 62"/>
                <p:cNvSpPr>
                  <a:spLocks noChangeArrowheads="1"/>
                </p:cNvSpPr>
                <p:nvPr/>
              </p:nvSpPr>
              <p:spPr bwMode="auto">
                <a:xfrm>
                  <a:off x="8964613" y="2614613"/>
                  <a:ext cx="6350" cy="635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19" name="Oval 63"/>
                <p:cNvSpPr>
                  <a:spLocks noChangeArrowheads="1"/>
                </p:cNvSpPr>
                <p:nvPr/>
              </p:nvSpPr>
              <p:spPr bwMode="auto">
                <a:xfrm>
                  <a:off x="9163050" y="2614613"/>
                  <a:ext cx="6350" cy="635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0" name="Freeform 67"/>
                <p:cNvSpPr>
                  <a:spLocks/>
                </p:cNvSpPr>
                <p:nvPr/>
              </p:nvSpPr>
              <p:spPr bwMode="auto">
                <a:xfrm>
                  <a:off x="9766300" y="2736850"/>
                  <a:ext cx="157163" cy="169863"/>
                </a:xfrm>
                <a:custGeom>
                  <a:avLst/>
                  <a:gdLst>
                    <a:gd name="T0" fmla="*/ 0 w 99"/>
                    <a:gd name="T1" fmla="*/ 10 h 107"/>
                    <a:gd name="T2" fmla="*/ 10 w 99"/>
                    <a:gd name="T3" fmla="*/ 0 h 107"/>
                    <a:gd name="T4" fmla="*/ 89 w 99"/>
                    <a:gd name="T5" fmla="*/ 0 h 107"/>
                    <a:gd name="T6" fmla="*/ 99 w 99"/>
                    <a:gd name="T7" fmla="*/ 10 h 107"/>
                    <a:gd name="T8" fmla="*/ 72 w 99"/>
                    <a:gd name="T9" fmla="*/ 99 h 107"/>
                    <a:gd name="T10" fmla="*/ 36 w 99"/>
                    <a:gd name="T11" fmla="*/ 107 h 107"/>
                    <a:gd name="T12" fmla="*/ 6 w 99"/>
                    <a:gd name="T13" fmla="*/ 65 h 107"/>
                    <a:gd name="T14" fmla="*/ 0 w 99"/>
                    <a:gd name="T15" fmla="*/ 1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07">
                      <a:moveTo>
                        <a:pt x="0" y="10"/>
                      </a:moveTo>
                      <a:lnTo>
                        <a:pt x="10" y="0"/>
                      </a:lnTo>
                      <a:lnTo>
                        <a:pt x="89" y="0"/>
                      </a:lnTo>
                      <a:lnTo>
                        <a:pt x="99" y="10"/>
                      </a:lnTo>
                      <a:lnTo>
                        <a:pt x="72" y="99"/>
                      </a:lnTo>
                      <a:lnTo>
                        <a:pt x="36" y="107"/>
                      </a:lnTo>
                      <a:lnTo>
                        <a:pt x="6" y="65"/>
                      </a:lnTo>
                      <a:lnTo>
                        <a:pt x="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1" name="Freeform 68"/>
                <p:cNvSpPr>
                  <a:spLocks/>
                </p:cNvSpPr>
                <p:nvPr/>
              </p:nvSpPr>
              <p:spPr bwMode="auto">
                <a:xfrm>
                  <a:off x="9675813" y="4335463"/>
                  <a:ext cx="157163" cy="79375"/>
                </a:xfrm>
                <a:custGeom>
                  <a:avLst/>
                  <a:gdLst>
                    <a:gd name="T0" fmla="*/ 24 w 49"/>
                    <a:gd name="T1" fmla="*/ 0 h 25"/>
                    <a:gd name="T2" fmla="*/ 0 w 49"/>
                    <a:gd name="T3" fmla="*/ 25 h 25"/>
                    <a:gd name="T4" fmla="*/ 49 w 49"/>
                    <a:gd name="T5" fmla="*/ 25 h 25"/>
                    <a:gd name="T6" fmla="*/ 24 w 49"/>
                    <a:gd name="T7" fmla="*/ 0 h 25"/>
                  </a:gdLst>
                  <a:ahLst/>
                  <a:cxnLst>
                    <a:cxn ang="0">
                      <a:pos x="T0" y="T1"/>
                    </a:cxn>
                    <a:cxn ang="0">
                      <a:pos x="T2" y="T3"/>
                    </a:cxn>
                    <a:cxn ang="0">
                      <a:pos x="T4" y="T5"/>
                    </a:cxn>
                    <a:cxn ang="0">
                      <a:pos x="T6" y="T7"/>
                    </a:cxn>
                  </a:cxnLst>
                  <a:rect l="0" t="0" r="r" b="b"/>
                  <a:pathLst>
                    <a:path w="49" h="25">
                      <a:moveTo>
                        <a:pt x="24" y="0"/>
                      </a:moveTo>
                      <a:cubicBezTo>
                        <a:pt x="11" y="0"/>
                        <a:pt x="0" y="11"/>
                        <a:pt x="0" y="25"/>
                      </a:cubicBezTo>
                      <a:cubicBezTo>
                        <a:pt x="49" y="25"/>
                        <a:pt x="49" y="25"/>
                        <a:pt x="49" y="25"/>
                      </a:cubicBezTo>
                      <a:cubicBezTo>
                        <a:pt x="49" y="11"/>
                        <a:pt x="38" y="0"/>
                        <a:pt x="2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2" name="Freeform 69"/>
                <p:cNvSpPr>
                  <a:spLocks/>
                </p:cNvSpPr>
                <p:nvPr/>
              </p:nvSpPr>
              <p:spPr bwMode="auto">
                <a:xfrm>
                  <a:off x="9653588" y="3484563"/>
                  <a:ext cx="201613" cy="866775"/>
                </a:xfrm>
                <a:custGeom>
                  <a:avLst/>
                  <a:gdLst>
                    <a:gd name="T0" fmla="*/ 99 w 127"/>
                    <a:gd name="T1" fmla="*/ 546 h 546"/>
                    <a:gd name="T2" fmla="*/ 24 w 127"/>
                    <a:gd name="T3" fmla="*/ 546 h 546"/>
                    <a:gd name="T4" fmla="*/ 0 w 127"/>
                    <a:gd name="T5" fmla="*/ 0 h 546"/>
                    <a:gd name="T6" fmla="*/ 127 w 127"/>
                    <a:gd name="T7" fmla="*/ 0 h 546"/>
                    <a:gd name="T8" fmla="*/ 99 w 127"/>
                    <a:gd name="T9" fmla="*/ 546 h 546"/>
                  </a:gdLst>
                  <a:ahLst/>
                  <a:cxnLst>
                    <a:cxn ang="0">
                      <a:pos x="T0" y="T1"/>
                    </a:cxn>
                    <a:cxn ang="0">
                      <a:pos x="T2" y="T3"/>
                    </a:cxn>
                    <a:cxn ang="0">
                      <a:pos x="T4" y="T5"/>
                    </a:cxn>
                    <a:cxn ang="0">
                      <a:pos x="T6" y="T7"/>
                    </a:cxn>
                    <a:cxn ang="0">
                      <a:pos x="T8" y="T9"/>
                    </a:cxn>
                  </a:cxnLst>
                  <a:rect l="0" t="0" r="r" b="b"/>
                  <a:pathLst>
                    <a:path w="127" h="546">
                      <a:moveTo>
                        <a:pt x="99" y="546"/>
                      </a:moveTo>
                      <a:lnTo>
                        <a:pt x="24" y="546"/>
                      </a:lnTo>
                      <a:lnTo>
                        <a:pt x="0" y="0"/>
                      </a:lnTo>
                      <a:lnTo>
                        <a:pt x="127" y="0"/>
                      </a:lnTo>
                      <a:lnTo>
                        <a:pt x="99" y="5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3" name="Freeform 70"/>
                <p:cNvSpPr>
                  <a:spLocks/>
                </p:cNvSpPr>
                <p:nvPr/>
              </p:nvSpPr>
              <p:spPr bwMode="auto">
                <a:xfrm>
                  <a:off x="9829800" y="3484563"/>
                  <a:ext cx="201613" cy="866775"/>
                </a:xfrm>
                <a:custGeom>
                  <a:avLst/>
                  <a:gdLst>
                    <a:gd name="T0" fmla="*/ 103 w 127"/>
                    <a:gd name="T1" fmla="*/ 546 h 546"/>
                    <a:gd name="T2" fmla="*/ 28 w 127"/>
                    <a:gd name="T3" fmla="*/ 546 h 546"/>
                    <a:gd name="T4" fmla="*/ 0 w 127"/>
                    <a:gd name="T5" fmla="*/ 0 h 546"/>
                    <a:gd name="T6" fmla="*/ 127 w 127"/>
                    <a:gd name="T7" fmla="*/ 0 h 546"/>
                    <a:gd name="T8" fmla="*/ 103 w 127"/>
                    <a:gd name="T9" fmla="*/ 546 h 546"/>
                  </a:gdLst>
                  <a:ahLst/>
                  <a:cxnLst>
                    <a:cxn ang="0">
                      <a:pos x="T0" y="T1"/>
                    </a:cxn>
                    <a:cxn ang="0">
                      <a:pos x="T2" y="T3"/>
                    </a:cxn>
                    <a:cxn ang="0">
                      <a:pos x="T4" y="T5"/>
                    </a:cxn>
                    <a:cxn ang="0">
                      <a:pos x="T6" y="T7"/>
                    </a:cxn>
                    <a:cxn ang="0">
                      <a:pos x="T8" y="T9"/>
                    </a:cxn>
                  </a:cxnLst>
                  <a:rect l="0" t="0" r="r" b="b"/>
                  <a:pathLst>
                    <a:path w="127" h="546">
                      <a:moveTo>
                        <a:pt x="103" y="546"/>
                      </a:moveTo>
                      <a:lnTo>
                        <a:pt x="28" y="546"/>
                      </a:lnTo>
                      <a:lnTo>
                        <a:pt x="0" y="0"/>
                      </a:lnTo>
                      <a:lnTo>
                        <a:pt x="127" y="0"/>
                      </a:lnTo>
                      <a:lnTo>
                        <a:pt x="103" y="5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4" name="Freeform 71"/>
                <p:cNvSpPr>
                  <a:spLocks/>
                </p:cNvSpPr>
                <p:nvPr/>
              </p:nvSpPr>
              <p:spPr bwMode="auto">
                <a:xfrm>
                  <a:off x="9858375" y="4335463"/>
                  <a:ext cx="157163" cy="79375"/>
                </a:xfrm>
                <a:custGeom>
                  <a:avLst/>
                  <a:gdLst>
                    <a:gd name="T0" fmla="*/ 25 w 49"/>
                    <a:gd name="T1" fmla="*/ 0 h 25"/>
                    <a:gd name="T2" fmla="*/ 0 w 49"/>
                    <a:gd name="T3" fmla="*/ 25 h 25"/>
                    <a:gd name="T4" fmla="*/ 49 w 49"/>
                    <a:gd name="T5" fmla="*/ 25 h 25"/>
                    <a:gd name="T6" fmla="*/ 25 w 49"/>
                    <a:gd name="T7" fmla="*/ 0 h 25"/>
                  </a:gdLst>
                  <a:ahLst/>
                  <a:cxnLst>
                    <a:cxn ang="0">
                      <a:pos x="T0" y="T1"/>
                    </a:cxn>
                    <a:cxn ang="0">
                      <a:pos x="T2" y="T3"/>
                    </a:cxn>
                    <a:cxn ang="0">
                      <a:pos x="T4" y="T5"/>
                    </a:cxn>
                    <a:cxn ang="0">
                      <a:pos x="T6" y="T7"/>
                    </a:cxn>
                  </a:cxnLst>
                  <a:rect l="0" t="0" r="r" b="b"/>
                  <a:pathLst>
                    <a:path w="49" h="25">
                      <a:moveTo>
                        <a:pt x="25" y="0"/>
                      </a:moveTo>
                      <a:cubicBezTo>
                        <a:pt x="11" y="0"/>
                        <a:pt x="0" y="11"/>
                        <a:pt x="0" y="25"/>
                      </a:cubicBezTo>
                      <a:cubicBezTo>
                        <a:pt x="49" y="25"/>
                        <a:pt x="49" y="25"/>
                        <a:pt x="49" y="25"/>
                      </a:cubicBezTo>
                      <a:cubicBezTo>
                        <a:pt x="49" y="11"/>
                        <a:pt x="38" y="0"/>
                        <a:pt x="25"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5" name="Freeform 72"/>
                <p:cNvSpPr>
                  <a:spLocks/>
                </p:cNvSpPr>
                <p:nvPr/>
              </p:nvSpPr>
              <p:spPr bwMode="auto">
                <a:xfrm>
                  <a:off x="9750425" y="2755900"/>
                  <a:ext cx="195263" cy="530225"/>
                </a:xfrm>
                <a:custGeom>
                  <a:avLst/>
                  <a:gdLst>
                    <a:gd name="T0" fmla="*/ 123 w 123"/>
                    <a:gd name="T1" fmla="*/ 71 h 334"/>
                    <a:gd name="T2" fmla="*/ 62 w 123"/>
                    <a:gd name="T3" fmla="*/ 0 h 334"/>
                    <a:gd name="T4" fmla="*/ 0 w 123"/>
                    <a:gd name="T5" fmla="*/ 65 h 334"/>
                    <a:gd name="T6" fmla="*/ 46 w 123"/>
                    <a:gd name="T7" fmla="*/ 308 h 334"/>
                    <a:gd name="T8" fmla="*/ 58 w 123"/>
                    <a:gd name="T9" fmla="*/ 334 h 334"/>
                    <a:gd name="T10" fmla="*/ 72 w 123"/>
                    <a:gd name="T11" fmla="*/ 308 h 334"/>
                    <a:gd name="T12" fmla="*/ 123 w 123"/>
                    <a:gd name="T13" fmla="*/ 71 h 334"/>
                  </a:gdLst>
                  <a:ahLst/>
                  <a:cxnLst>
                    <a:cxn ang="0">
                      <a:pos x="T0" y="T1"/>
                    </a:cxn>
                    <a:cxn ang="0">
                      <a:pos x="T2" y="T3"/>
                    </a:cxn>
                    <a:cxn ang="0">
                      <a:pos x="T4" y="T5"/>
                    </a:cxn>
                    <a:cxn ang="0">
                      <a:pos x="T6" y="T7"/>
                    </a:cxn>
                    <a:cxn ang="0">
                      <a:pos x="T8" y="T9"/>
                    </a:cxn>
                    <a:cxn ang="0">
                      <a:pos x="T10" y="T11"/>
                    </a:cxn>
                    <a:cxn ang="0">
                      <a:pos x="T12" y="T13"/>
                    </a:cxn>
                  </a:cxnLst>
                  <a:rect l="0" t="0" r="r" b="b"/>
                  <a:pathLst>
                    <a:path w="123" h="334">
                      <a:moveTo>
                        <a:pt x="123" y="71"/>
                      </a:moveTo>
                      <a:lnTo>
                        <a:pt x="62" y="0"/>
                      </a:lnTo>
                      <a:lnTo>
                        <a:pt x="0" y="65"/>
                      </a:lnTo>
                      <a:lnTo>
                        <a:pt x="46" y="308"/>
                      </a:lnTo>
                      <a:lnTo>
                        <a:pt x="58" y="334"/>
                      </a:lnTo>
                      <a:lnTo>
                        <a:pt x="72" y="308"/>
                      </a:lnTo>
                      <a:lnTo>
                        <a:pt x="123" y="71"/>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6" name="Freeform 73"/>
                <p:cNvSpPr>
                  <a:spLocks/>
                </p:cNvSpPr>
                <p:nvPr/>
              </p:nvSpPr>
              <p:spPr bwMode="auto">
                <a:xfrm>
                  <a:off x="9729788" y="2400300"/>
                  <a:ext cx="247650" cy="311150"/>
                </a:xfrm>
                <a:custGeom>
                  <a:avLst/>
                  <a:gdLst>
                    <a:gd name="T0" fmla="*/ 68 w 77"/>
                    <a:gd name="T1" fmla="*/ 59 h 97"/>
                    <a:gd name="T2" fmla="*/ 28 w 77"/>
                    <a:gd name="T3" fmla="*/ 90 h 97"/>
                    <a:gd name="T4" fmla="*/ 8 w 77"/>
                    <a:gd name="T5" fmla="*/ 39 h 97"/>
                    <a:gd name="T6" fmla="*/ 57 w 77"/>
                    <a:gd name="T7" fmla="*/ 6 h 97"/>
                    <a:gd name="T8" fmla="*/ 68 w 77"/>
                    <a:gd name="T9" fmla="*/ 59 h 97"/>
                  </a:gdLst>
                  <a:ahLst/>
                  <a:cxnLst>
                    <a:cxn ang="0">
                      <a:pos x="T0" y="T1"/>
                    </a:cxn>
                    <a:cxn ang="0">
                      <a:pos x="T2" y="T3"/>
                    </a:cxn>
                    <a:cxn ang="0">
                      <a:pos x="T4" y="T5"/>
                    </a:cxn>
                    <a:cxn ang="0">
                      <a:pos x="T6" y="T7"/>
                    </a:cxn>
                    <a:cxn ang="0">
                      <a:pos x="T8" y="T9"/>
                    </a:cxn>
                  </a:cxnLst>
                  <a:rect l="0" t="0" r="r" b="b"/>
                  <a:pathLst>
                    <a:path w="77" h="97">
                      <a:moveTo>
                        <a:pt x="68" y="59"/>
                      </a:moveTo>
                      <a:cubicBezTo>
                        <a:pt x="54" y="97"/>
                        <a:pt x="46" y="96"/>
                        <a:pt x="28" y="90"/>
                      </a:cubicBezTo>
                      <a:cubicBezTo>
                        <a:pt x="9" y="84"/>
                        <a:pt x="0" y="61"/>
                        <a:pt x="8" y="39"/>
                      </a:cubicBezTo>
                      <a:cubicBezTo>
                        <a:pt x="15" y="17"/>
                        <a:pt x="39" y="0"/>
                        <a:pt x="57" y="6"/>
                      </a:cubicBezTo>
                      <a:cubicBezTo>
                        <a:pt x="76" y="12"/>
                        <a:pt x="77" y="37"/>
                        <a:pt x="68" y="59"/>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7" name="Freeform 74"/>
                <p:cNvSpPr>
                  <a:spLocks/>
                </p:cNvSpPr>
                <p:nvPr/>
              </p:nvSpPr>
              <p:spPr bwMode="auto">
                <a:xfrm>
                  <a:off x="9685338" y="2387600"/>
                  <a:ext cx="276225" cy="339725"/>
                </a:xfrm>
                <a:custGeom>
                  <a:avLst/>
                  <a:gdLst>
                    <a:gd name="T0" fmla="*/ 74 w 86"/>
                    <a:gd name="T1" fmla="*/ 22 h 106"/>
                    <a:gd name="T2" fmla="*/ 62 w 86"/>
                    <a:gd name="T3" fmla="*/ 90 h 106"/>
                    <a:gd name="T4" fmla="*/ 25 w 86"/>
                    <a:gd name="T5" fmla="*/ 87 h 106"/>
                    <a:gd name="T6" fmla="*/ 25 w 86"/>
                    <a:gd name="T7" fmla="*/ 8 h 106"/>
                    <a:gd name="T8" fmla="*/ 74 w 86"/>
                    <a:gd name="T9" fmla="*/ 22 h 106"/>
                  </a:gdLst>
                  <a:ahLst/>
                  <a:cxnLst>
                    <a:cxn ang="0">
                      <a:pos x="T0" y="T1"/>
                    </a:cxn>
                    <a:cxn ang="0">
                      <a:pos x="T2" y="T3"/>
                    </a:cxn>
                    <a:cxn ang="0">
                      <a:pos x="T4" y="T5"/>
                    </a:cxn>
                    <a:cxn ang="0">
                      <a:pos x="T6" y="T7"/>
                    </a:cxn>
                    <a:cxn ang="0">
                      <a:pos x="T8" y="T9"/>
                    </a:cxn>
                  </a:cxnLst>
                  <a:rect l="0" t="0" r="r" b="b"/>
                  <a:pathLst>
                    <a:path w="86" h="106">
                      <a:moveTo>
                        <a:pt x="74" y="22"/>
                      </a:moveTo>
                      <a:cubicBezTo>
                        <a:pt x="86" y="41"/>
                        <a:pt x="77" y="81"/>
                        <a:pt x="62" y="90"/>
                      </a:cubicBezTo>
                      <a:cubicBezTo>
                        <a:pt x="48" y="98"/>
                        <a:pt x="36" y="106"/>
                        <a:pt x="25" y="87"/>
                      </a:cubicBezTo>
                      <a:cubicBezTo>
                        <a:pt x="14" y="68"/>
                        <a:pt x="0" y="19"/>
                        <a:pt x="25" y="8"/>
                      </a:cubicBezTo>
                      <a:cubicBezTo>
                        <a:pt x="40" y="0"/>
                        <a:pt x="63" y="3"/>
                        <a:pt x="74" y="22"/>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8" name="Freeform 75"/>
                <p:cNvSpPr>
                  <a:spLocks/>
                </p:cNvSpPr>
                <p:nvPr/>
              </p:nvSpPr>
              <p:spPr bwMode="auto">
                <a:xfrm>
                  <a:off x="9782175" y="2636838"/>
                  <a:ext cx="125413" cy="150813"/>
                </a:xfrm>
                <a:custGeom>
                  <a:avLst/>
                  <a:gdLst>
                    <a:gd name="T0" fmla="*/ 79 w 79"/>
                    <a:gd name="T1" fmla="*/ 63 h 95"/>
                    <a:gd name="T2" fmla="*/ 38 w 79"/>
                    <a:gd name="T3" fmla="*/ 95 h 95"/>
                    <a:gd name="T4" fmla="*/ 0 w 79"/>
                    <a:gd name="T5" fmla="*/ 63 h 95"/>
                    <a:gd name="T6" fmla="*/ 0 w 79"/>
                    <a:gd name="T7" fmla="*/ 0 h 95"/>
                    <a:gd name="T8" fmla="*/ 79 w 79"/>
                    <a:gd name="T9" fmla="*/ 0 h 95"/>
                    <a:gd name="T10" fmla="*/ 79 w 79"/>
                    <a:gd name="T11" fmla="*/ 63 h 95"/>
                  </a:gdLst>
                  <a:ahLst/>
                  <a:cxnLst>
                    <a:cxn ang="0">
                      <a:pos x="T0" y="T1"/>
                    </a:cxn>
                    <a:cxn ang="0">
                      <a:pos x="T2" y="T3"/>
                    </a:cxn>
                    <a:cxn ang="0">
                      <a:pos x="T4" y="T5"/>
                    </a:cxn>
                    <a:cxn ang="0">
                      <a:pos x="T6" y="T7"/>
                    </a:cxn>
                    <a:cxn ang="0">
                      <a:pos x="T8" y="T9"/>
                    </a:cxn>
                    <a:cxn ang="0">
                      <a:pos x="T10" y="T11"/>
                    </a:cxn>
                  </a:cxnLst>
                  <a:rect l="0" t="0" r="r" b="b"/>
                  <a:pathLst>
                    <a:path w="79" h="95">
                      <a:moveTo>
                        <a:pt x="79" y="63"/>
                      </a:moveTo>
                      <a:lnTo>
                        <a:pt x="38" y="95"/>
                      </a:lnTo>
                      <a:lnTo>
                        <a:pt x="0" y="63"/>
                      </a:lnTo>
                      <a:lnTo>
                        <a:pt x="0" y="0"/>
                      </a:lnTo>
                      <a:lnTo>
                        <a:pt x="79" y="0"/>
                      </a:lnTo>
                      <a:lnTo>
                        <a:pt x="79" y="63"/>
                      </a:lnTo>
                      <a:close/>
                    </a:path>
                  </a:pathLst>
                </a:custGeom>
                <a:solidFill>
                  <a:srgbClr val="C3A47C"/>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29" name="Freeform 76"/>
                <p:cNvSpPr>
                  <a:spLocks/>
                </p:cNvSpPr>
                <p:nvPr/>
              </p:nvSpPr>
              <p:spPr bwMode="auto">
                <a:xfrm>
                  <a:off x="9480550" y="2774950"/>
                  <a:ext cx="269875" cy="700088"/>
                </a:xfrm>
                <a:custGeom>
                  <a:avLst/>
                  <a:gdLst>
                    <a:gd name="T0" fmla="*/ 84 w 84"/>
                    <a:gd name="T1" fmla="*/ 9 h 218"/>
                    <a:gd name="T2" fmla="*/ 51 w 84"/>
                    <a:gd name="T3" fmla="*/ 0 h 218"/>
                    <a:gd name="T4" fmla="*/ 0 w 84"/>
                    <a:gd name="T5" fmla="*/ 218 h 218"/>
                    <a:gd name="T6" fmla="*/ 34 w 84"/>
                    <a:gd name="T7" fmla="*/ 218 h 218"/>
                    <a:gd name="T8" fmla="*/ 84 w 84"/>
                    <a:gd name="T9" fmla="*/ 9 h 218"/>
                  </a:gdLst>
                  <a:ahLst/>
                  <a:cxnLst>
                    <a:cxn ang="0">
                      <a:pos x="T0" y="T1"/>
                    </a:cxn>
                    <a:cxn ang="0">
                      <a:pos x="T2" y="T3"/>
                    </a:cxn>
                    <a:cxn ang="0">
                      <a:pos x="T4" y="T5"/>
                    </a:cxn>
                    <a:cxn ang="0">
                      <a:pos x="T6" y="T7"/>
                    </a:cxn>
                    <a:cxn ang="0">
                      <a:pos x="T8" y="T9"/>
                    </a:cxn>
                  </a:cxnLst>
                  <a:rect l="0" t="0" r="r" b="b"/>
                  <a:pathLst>
                    <a:path w="84" h="218">
                      <a:moveTo>
                        <a:pt x="84" y="9"/>
                      </a:moveTo>
                      <a:cubicBezTo>
                        <a:pt x="73" y="6"/>
                        <a:pt x="62" y="3"/>
                        <a:pt x="51" y="0"/>
                      </a:cubicBezTo>
                      <a:cubicBezTo>
                        <a:pt x="18" y="71"/>
                        <a:pt x="7" y="141"/>
                        <a:pt x="0" y="218"/>
                      </a:cubicBezTo>
                      <a:cubicBezTo>
                        <a:pt x="34" y="218"/>
                        <a:pt x="34" y="218"/>
                        <a:pt x="34" y="218"/>
                      </a:cubicBezTo>
                      <a:cubicBezTo>
                        <a:pt x="42" y="144"/>
                        <a:pt x="53" y="77"/>
                        <a:pt x="84" y="9"/>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0" name="Freeform 77"/>
                <p:cNvSpPr>
                  <a:spLocks/>
                </p:cNvSpPr>
                <p:nvPr/>
              </p:nvSpPr>
              <p:spPr bwMode="auto">
                <a:xfrm>
                  <a:off x="9939338" y="2774950"/>
                  <a:ext cx="273050" cy="700088"/>
                </a:xfrm>
                <a:custGeom>
                  <a:avLst/>
                  <a:gdLst>
                    <a:gd name="T0" fmla="*/ 0 w 85"/>
                    <a:gd name="T1" fmla="*/ 9 h 218"/>
                    <a:gd name="T2" fmla="*/ 34 w 85"/>
                    <a:gd name="T3" fmla="*/ 0 h 218"/>
                    <a:gd name="T4" fmla="*/ 85 w 85"/>
                    <a:gd name="T5" fmla="*/ 218 h 218"/>
                    <a:gd name="T6" fmla="*/ 50 w 85"/>
                    <a:gd name="T7" fmla="*/ 218 h 218"/>
                    <a:gd name="T8" fmla="*/ 0 w 85"/>
                    <a:gd name="T9" fmla="*/ 9 h 218"/>
                  </a:gdLst>
                  <a:ahLst/>
                  <a:cxnLst>
                    <a:cxn ang="0">
                      <a:pos x="T0" y="T1"/>
                    </a:cxn>
                    <a:cxn ang="0">
                      <a:pos x="T2" y="T3"/>
                    </a:cxn>
                    <a:cxn ang="0">
                      <a:pos x="T4" y="T5"/>
                    </a:cxn>
                    <a:cxn ang="0">
                      <a:pos x="T6" y="T7"/>
                    </a:cxn>
                    <a:cxn ang="0">
                      <a:pos x="T8" y="T9"/>
                    </a:cxn>
                  </a:cxnLst>
                  <a:rect l="0" t="0" r="r" b="b"/>
                  <a:pathLst>
                    <a:path w="85" h="218">
                      <a:moveTo>
                        <a:pt x="0" y="9"/>
                      </a:moveTo>
                      <a:cubicBezTo>
                        <a:pt x="12" y="6"/>
                        <a:pt x="23" y="3"/>
                        <a:pt x="34" y="0"/>
                      </a:cubicBezTo>
                      <a:cubicBezTo>
                        <a:pt x="67" y="71"/>
                        <a:pt x="77" y="141"/>
                        <a:pt x="85" y="218"/>
                      </a:cubicBezTo>
                      <a:cubicBezTo>
                        <a:pt x="50" y="218"/>
                        <a:pt x="50" y="218"/>
                        <a:pt x="50" y="218"/>
                      </a:cubicBezTo>
                      <a:cubicBezTo>
                        <a:pt x="42" y="144"/>
                        <a:pt x="32" y="77"/>
                        <a:pt x="0" y="9"/>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1" name="Freeform 78"/>
                <p:cNvSpPr>
                  <a:spLocks/>
                </p:cNvSpPr>
                <p:nvPr/>
              </p:nvSpPr>
              <p:spPr bwMode="auto">
                <a:xfrm>
                  <a:off x="9493250" y="3475038"/>
                  <a:ext cx="82550" cy="90488"/>
                </a:xfrm>
                <a:custGeom>
                  <a:avLst/>
                  <a:gdLst>
                    <a:gd name="T0" fmla="*/ 0 w 26"/>
                    <a:gd name="T1" fmla="*/ 0 h 28"/>
                    <a:gd name="T2" fmla="*/ 0 w 26"/>
                    <a:gd name="T3" fmla="*/ 16 h 28"/>
                    <a:gd name="T4" fmla="*/ 13 w 26"/>
                    <a:gd name="T5" fmla="*/ 28 h 28"/>
                    <a:gd name="T6" fmla="*/ 26 w 26"/>
                    <a:gd name="T7" fmla="*/ 16 h 28"/>
                    <a:gd name="T8" fmla="*/ 26 w 26"/>
                    <a:gd name="T9" fmla="*/ 0 h 28"/>
                    <a:gd name="T10" fmla="*/ 0 w 26"/>
                    <a:gd name="T11" fmla="*/ 0 h 28"/>
                  </a:gdLst>
                  <a:ahLst/>
                  <a:cxnLst>
                    <a:cxn ang="0">
                      <a:pos x="T0" y="T1"/>
                    </a:cxn>
                    <a:cxn ang="0">
                      <a:pos x="T2" y="T3"/>
                    </a:cxn>
                    <a:cxn ang="0">
                      <a:pos x="T4" y="T5"/>
                    </a:cxn>
                    <a:cxn ang="0">
                      <a:pos x="T6" y="T7"/>
                    </a:cxn>
                    <a:cxn ang="0">
                      <a:pos x="T8" y="T9"/>
                    </a:cxn>
                    <a:cxn ang="0">
                      <a:pos x="T10" y="T11"/>
                    </a:cxn>
                  </a:cxnLst>
                  <a:rect l="0" t="0" r="r" b="b"/>
                  <a:pathLst>
                    <a:path w="26" h="28">
                      <a:moveTo>
                        <a:pt x="0" y="0"/>
                      </a:moveTo>
                      <a:cubicBezTo>
                        <a:pt x="0" y="16"/>
                        <a:pt x="0" y="16"/>
                        <a:pt x="0" y="16"/>
                      </a:cubicBezTo>
                      <a:cubicBezTo>
                        <a:pt x="0" y="23"/>
                        <a:pt x="6" y="28"/>
                        <a:pt x="13" y="28"/>
                      </a:cubicBezTo>
                      <a:cubicBezTo>
                        <a:pt x="20" y="28"/>
                        <a:pt x="26" y="23"/>
                        <a:pt x="26" y="16"/>
                      </a:cubicBezTo>
                      <a:cubicBezTo>
                        <a:pt x="26" y="0"/>
                        <a:pt x="26" y="0"/>
                        <a:pt x="26" y="0"/>
                      </a:cubicBezTo>
                      <a:lnTo>
                        <a:pt x="0" y="0"/>
                      </a:ln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2" name="Freeform 79"/>
                <p:cNvSpPr>
                  <a:spLocks/>
                </p:cNvSpPr>
                <p:nvPr/>
              </p:nvSpPr>
              <p:spPr bwMode="auto">
                <a:xfrm>
                  <a:off x="10115550" y="3475038"/>
                  <a:ext cx="80963" cy="90488"/>
                </a:xfrm>
                <a:custGeom>
                  <a:avLst/>
                  <a:gdLst>
                    <a:gd name="T0" fmla="*/ 0 w 25"/>
                    <a:gd name="T1" fmla="*/ 0 h 28"/>
                    <a:gd name="T2" fmla="*/ 0 w 25"/>
                    <a:gd name="T3" fmla="*/ 16 h 28"/>
                    <a:gd name="T4" fmla="*/ 12 w 25"/>
                    <a:gd name="T5" fmla="*/ 28 h 28"/>
                    <a:gd name="T6" fmla="*/ 25 w 25"/>
                    <a:gd name="T7" fmla="*/ 16 h 28"/>
                    <a:gd name="T8" fmla="*/ 25 w 25"/>
                    <a:gd name="T9" fmla="*/ 0 h 28"/>
                    <a:gd name="T10" fmla="*/ 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0" y="0"/>
                      </a:moveTo>
                      <a:cubicBezTo>
                        <a:pt x="0" y="16"/>
                        <a:pt x="0" y="16"/>
                        <a:pt x="0" y="16"/>
                      </a:cubicBezTo>
                      <a:cubicBezTo>
                        <a:pt x="0" y="23"/>
                        <a:pt x="5" y="28"/>
                        <a:pt x="12" y="28"/>
                      </a:cubicBezTo>
                      <a:cubicBezTo>
                        <a:pt x="19" y="28"/>
                        <a:pt x="25" y="23"/>
                        <a:pt x="25" y="16"/>
                      </a:cubicBezTo>
                      <a:cubicBezTo>
                        <a:pt x="25" y="0"/>
                        <a:pt x="25" y="0"/>
                        <a:pt x="25" y="0"/>
                      </a:cubicBezTo>
                      <a:lnTo>
                        <a:pt x="0" y="0"/>
                      </a:ln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3" name="Freeform 80"/>
                <p:cNvSpPr>
                  <a:spLocks/>
                </p:cNvSpPr>
                <p:nvPr/>
              </p:nvSpPr>
              <p:spPr bwMode="auto">
                <a:xfrm>
                  <a:off x="9640888" y="2752725"/>
                  <a:ext cx="407988" cy="709613"/>
                </a:xfrm>
                <a:custGeom>
                  <a:avLst/>
                  <a:gdLst>
                    <a:gd name="T0" fmla="*/ 178 w 257"/>
                    <a:gd name="T1" fmla="*/ 0 h 447"/>
                    <a:gd name="T2" fmla="*/ 127 w 257"/>
                    <a:gd name="T3" fmla="*/ 85 h 447"/>
                    <a:gd name="T4" fmla="*/ 79 w 257"/>
                    <a:gd name="T5" fmla="*/ 0 h 447"/>
                    <a:gd name="T6" fmla="*/ 0 w 257"/>
                    <a:gd name="T7" fmla="*/ 14 h 447"/>
                    <a:gd name="T8" fmla="*/ 4 w 257"/>
                    <a:gd name="T9" fmla="*/ 447 h 447"/>
                    <a:gd name="T10" fmla="*/ 250 w 257"/>
                    <a:gd name="T11" fmla="*/ 447 h 447"/>
                    <a:gd name="T12" fmla="*/ 257 w 257"/>
                    <a:gd name="T13" fmla="*/ 14 h 447"/>
                    <a:gd name="T14" fmla="*/ 178 w 257"/>
                    <a:gd name="T15" fmla="*/ 0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447">
                      <a:moveTo>
                        <a:pt x="178" y="0"/>
                      </a:moveTo>
                      <a:lnTo>
                        <a:pt x="127" y="85"/>
                      </a:lnTo>
                      <a:lnTo>
                        <a:pt x="79" y="0"/>
                      </a:lnTo>
                      <a:lnTo>
                        <a:pt x="0" y="14"/>
                      </a:lnTo>
                      <a:lnTo>
                        <a:pt x="4" y="447"/>
                      </a:lnTo>
                      <a:lnTo>
                        <a:pt x="250" y="447"/>
                      </a:lnTo>
                      <a:lnTo>
                        <a:pt x="257" y="14"/>
                      </a:lnTo>
                      <a:lnTo>
                        <a:pt x="178" y="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4" name="Freeform 81"/>
                <p:cNvSpPr>
                  <a:spLocks/>
                </p:cNvSpPr>
                <p:nvPr/>
              </p:nvSpPr>
              <p:spPr bwMode="auto">
                <a:xfrm>
                  <a:off x="9945688" y="25098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5" name="Freeform 82"/>
                <p:cNvSpPr>
                  <a:spLocks/>
                </p:cNvSpPr>
                <p:nvPr/>
              </p:nvSpPr>
              <p:spPr bwMode="auto">
                <a:xfrm>
                  <a:off x="9945688" y="2506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6" name="Freeform 83"/>
                <p:cNvSpPr>
                  <a:spLocks/>
                </p:cNvSpPr>
                <p:nvPr/>
              </p:nvSpPr>
              <p:spPr bwMode="auto">
                <a:xfrm>
                  <a:off x="9939338" y="24955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7" name="Freeform 84"/>
                <p:cNvSpPr>
                  <a:spLocks/>
                </p:cNvSpPr>
                <p:nvPr/>
              </p:nvSpPr>
              <p:spPr bwMode="auto">
                <a:xfrm>
                  <a:off x="9942513" y="2500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8" name="Freeform 85"/>
                <p:cNvSpPr>
                  <a:spLocks/>
                </p:cNvSpPr>
                <p:nvPr/>
              </p:nvSpPr>
              <p:spPr bwMode="auto">
                <a:xfrm>
                  <a:off x="9740900" y="2495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39" name="Freeform 86"/>
                <p:cNvSpPr>
                  <a:spLocks/>
                </p:cNvSpPr>
                <p:nvPr/>
              </p:nvSpPr>
              <p:spPr bwMode="auto">
                <a:xfrm>
                  <a:off x="9948863" y="2513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40" name="Freeform 87"/>
                <p:cNvSpPr>
                  <a:spLocks/>
                </p:cNvSpPr>
                <p:nvPr/>
              </p:nvSpPr>
              <p:spPr bwMode="auto">
                <a:xfrm>
                  <a:off x="9948863" y="25193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41" name="Rectangle 88"/>
                <p:cNvSpPr>
                  <a:spLocks noChangeArrowheads="1"/>
                </p:cNvSpPr>
                <p:nvPr/>
              </p:nvSpPr>
              <p:spPr bwMode="auto">
                <a:xfrm>
                  <a:off x="9939338" y="2492375"/>
                  <a:ext cx="1588" cy="1588"/>
                </a:xfrm>
                <a:prstGeom prst="rect">
                  <a:avLst/>
                </a:prstGeom>
                <a:solidFill>
                  <a:srgbClr val="FFD60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42" name="Freeform 89"/>
                <p:cNvSpPr>
                  <a:spLocks/>
                </p:cNvSpPr>
                <p:nvPr/>
              </p:nvSpPr>
              <p:spPr bwMode="auto">
                <a:xfrm>
                  <a:off x="9734550" y="25161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43" name="Freeform 90"/>
                <p:cNvSpPr>
                  <a:spLocks/>
                </p:cNvSpPr>
                <p:nvPr/>
              </p:nvSpPr>
              <p:spPr bwMode="auto">
                <a:xfrm>
                  <a:off x="9737725" y="2506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44" name="Freeform 91"/>
                <p:cNvSpPr>
                  <a:spLocks/>
                </p:cNvSpPr>
                <p:nvPr/>
              </p:nvSpPr>
              <p:spPr bwMode="auto">
                <a:xfrm>
                  <a:off x="9740900" y="2503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45" name="Freeform 92"/>
                <p:cNvSpPr>
                  <a:spLocks/>
                </p:cNvSpPr>
                <p:nvPr/>
              </p:nvSpPr>
              <p:spPr bwMode="auto">
                <a:xfrm>
                  <a:off x="9737725" y="25098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46" name="Freeform 93"/>
                <p:cNvSpPr>
                  <a:spLocks/>
                </p:cNvSpPr>
                <p:nvPr/>
              </p:nvSpPr>
              <p:spPr bwMode="auto">
                <a:xfrm>
                  <a:off x="9717088" y="2482850"/>
                  <a:ext cx="250825" cy="225425"/>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1 w 78"/>
                    <a:gd name="T15" fmla="*/ 8 h 70"/>
                    <a:gd name="T16" fmla="*/ 71 w 78"/>
                    <a:gd name="T17" fmla="*/ 7 h 70"/>
                    <a:gd name="T18" fmla="*/ 71 w 78"/>
                    <a:gd name="T19" fmla="*/ 7 h 70"/>
                    <a:gd name="T20" fmla="*/ 70 w 78"/>
                    <a:gd name="T21" fmla="*/ 5 h 70"/>
                    <a:gd name="T22" fmla="*/ 70 w 78"/>
                    <a:gd name="T23" fmla="*/ 5 h 70"/>
                    <a:gd name="T24" fmla="*/ 70 w 78"/>
                    <a:gd name="T25" fmla="*/ 4 h 70"/>
                    <a:gd name="T26" fmla="*/ 69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0 w 78"/>
                    <a:gd name="T39" fmla="*/ 0 h 70"/>
                    <a:gd name="T40" fmla="*/ 7 w 78"/>
                    <a:gd name="T41" fmla="*/ 4 h 70"/>
                    <a:gd name="T42" fmla="*/ 7 w 78"/>
                    <a:gd name="T43" fmla="*/ 4 h 70"/>
                    <a:gd name="T44" fmla="*/ 7 w 78"/>
                    <a:gd name="T45" fmla="*/ 6 h 70"/>
                    <a:gd name="T46" fmla="*/ 7 w 78"/>
                    <a:gd name="T47" fmla="*/ 6 h 70"/>
                    <a:gd name="T48" fmla="*/ 6 w 78"/>
                    <a:gd name="T49" fmla="*/ 7 h 70"/>
                    <a:gd name="T50" fmla="*/ 6 w 78"/>
                    <a:gd name="T51" fmla="*/ 7 h 70"/>
                    <a:gd name="T52" fmla="*/ 6 w 78"/>
                    <a:gd name="T53" fmla="*/ 8 h 70"/>
                    <a:gd name="T54" fmla="*/ 6 w 78"/>
                    <a:gd name="T55" fmla="*/ 9 h 70"/>
                    <a:gd name="T56" fmla="*/ 6 w 78"/>
                    <a:gd name="T57" fmla="*/ 10 h 70"/>
                    <a:gd name="T58" fmla="*/ 5 w 78"/>
                    <a:gd name="T59" fmla="*/ 10 h 70"/>
                    <a:gd name="T60" fmla="*/ 5 w 78"/>
                    <a:gd name="T61" fmla="*/ 12 h 70"/>
                    <a:gd name="T62" fmla="*/ 5 w 78"/>
                    <a:gd name="T63" fmla="*/ 17 h 70"/>
                    <a:gd name="T64" fmla="*/ 4 w 78"/>
                    <a:gd name="T65" fmla="*/ 17 h 70"/>
                    <a:gd name="T66" fmla="*/ 0 w 78"/>
                    <a:gd name="T67" fmla="*/ 23 h 70"/>
                    <a:gd name="T68" fmla="*/ 0 w 78"/>
                    <a:gd name="T69" fmla="*/ 35 h 70"/>
                    <a:gd name="T70" fmla="*/ 5 w 78"/>
                    <a:gd name="T71" fmla="*/ 40 h 70"/>
                    <a:gd name="T72" fmla="*/ 24 w 78"/>
                    <a:gd name="T73" fmla="*/ 70 h 70"/>
                    <a:gd name="T74" fmla="*/ 53 w 78"/>
                    <a:gd name="T75" fmla="*/ 70 h 70"/>
                    <a:gd name="T76" fmla="*/ 72 w 78"/>
                    <a:gd name="T77" fmla="*/ 40 h 70"/>
                    <a:gd name="T78" fmla="*/ 78 w 78"/>
                    <a:gd name="T79" fmla="*/ 35 h 70"/>
                    <a:gd name="T80" fmla="*/ 78 w 78"/>
                    <a:gd name="T81" fmla="*/ 23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3"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1" y="8"/>
                        <a:pt x="71" y="8"/>
                        <a:pt x="71" y="8"/>
                      </a:cubicBezTo>
                      <a:cubicBezTo>
                        <a:pt x="71" y="8"/>
                        <a:pt x="71" y="7"/>
                        <a:pt x="71" y="7"/>
                      </a:cubicBezTo>
                      <a:cubicBezTo>
                        <a:pt x="71" y="7"/>
                        <a:pt x="71" y="7"/>
                        <a:pt x="71" y="7"/>
                      </a:cubicBezTo>
                      <a:cubicBezTo>
                        <a:pt x="71" y="6"/>
                        <a:pt x="71" y="6"/>
                        <a:pt x="70" y="5"/>
                      </a:cubicBezTo>
                      <a:cubicBezTo>
                        <a:pt x="70" y="5"/>
                        <a:pt x="70" y="5"/>
                        <a:pt x="70" y="5"/>
                      </a:cubicBezTo>
                      <a:cubicBezTo>
                        <a:pt x="70" y="4"/>
                        <a:pt x="70" y="4"/>
                        <a:pt x="70" y="4"/>
                      </a:cubicBezTo>
                      <a:cubicBezTo>
                        <a:pt x="70" y="4"/>
                        <a:pt x="70" y="4"/>
                        <a:pt x="69" y="4"/>
                      </a:cubicBezTo>
                      <a:cubicBezTo>
                        <a:pt x="69" y="3"/>
                        <a:pt x="69" y="3"/>
                        <a:pt x="69" y="3"/>
                      </a:cubicBezTo>
                      <a:cubicBezTo>
                        <a:pt x="69" y="3"/>
                        <a:pt x="69" y="3"/>
                        <a:pt x="69" y="3"/>
                      </a:cubicBezTo>
                      <a:cubicBezTo>
                        <a:pt x="67" y="3"/>
                        <a:pt x="65" y="3"/>
                        <a:pt x="63" y="3"/>
                      </a:cubicBezTo>
                      <a:cubicBezTo>
                        <a:pt x="58" y="3"/>
                        <a:pt x="54" y="2"/>
                        <a:pt x="52" y="1"/>
                      </a:cubicBezTo>
                      <a:cubicBezTo>
                        <a:pt x="47" y="2"/>
                        <a:pt x="40" y="3"/>
                        <a:pt x="32" y="3"/>
                      </a:cubicBezTo>
                      <a:cubicBezTo>
                        <a:pt x="23" y="3"/>
                        <a:pt x="15" y="2"/>
                        <a:pt x="10" y="0"/>
                      </a:cubicBezTo>
                      <a:cubicBezTo>
                        <a:pt x="9" y="2"/>
                        <a:pt x="8" y="3"/>
                        <a:pt x="7" y="4"/>
                      </a:cubicBezTo>
                      <a:cubicBezTo>
                        <a:pt x="7" y="4"/>
                        <a:pt x="7" y="4"/>
                        <a:pt x="7" y="4"/>
                      </a:cubicBezTo>
                      <a:cubicBezTo>
                        <a:pt x="7" y="5"/>
                        <a:pt x="7" y="5"/>
                        <a:pt x="7" y="6"/>
                      </a:cubicBezTo>
                      <a:cubicBezTo>
                        <a:pt x="7" y="6"/>
                        <a:pt x="7" y="6"/>
                        <a:pt x="7" y="6"/>
                      </a:cubicBezTo>
                      <a:cubicBezTo>
                        <a:pt x="7" y="6"/>
                        <a:pt x="6" y="7"/>
                        <a:pt x="6" y="7"/>
                      </a:cubicBezTo>
                      <a:cubicBezTo>
                        <a:pt x="6" y="7"/>
                        <a:pt x="6" y="7"/>
                        <a:pt x="6" y="7"/>
                      </a:cubicBezTo>
                      <a:cubicBezTo>
                        <a:pt x="6" y="8"/>
                        <a:pt x="6" y="8"/>
                        <a:pt x="6" y="8"/>
                      </a:cubicBezTo>
                      <a:cubicBezTo>
                        <a:pt x="6" y="9"/>
                        <a:pt x="6" y="9"/>
                        <a:pt x="6" y="9"/>
                      </a:cubicBezTo>
                      <a:cubicBezTo>
                        <a:pt x="6" y="9"/>
                        <a:pt x="6" y="10"/>
                        <a:pt x="6" y="10"/>
                      </a:cubicBezTo>
                      <a:cubicBezTo>
                        <a:pt x="5" y="10"/>
                        <a:pt x="5" y="10"/>
                        <a:pt x="5" y="10"/>
                      </a:cubicBezTo>
                      <a:cubicBezTo>
                        <a:pt x="5" y="11"/>
                        <a:pt x="5" y="12"/>
                        <a:pt x="5" y="12"/>
                      </a:cubicBezTo>
                      <a:cubicBezTo>
                        <a:pt x="5" y="17"/>
                        <a:pt x="5" y="17"/>
                        <a:pt x="5" y="17"/>
                      </a:cubicBezTo>
                      <a:cubicBezTo>
                        <a:pt x="5" y="17"/>
                        <a:pt x="5" y="17"/>
                        <a:pt x="4" y="17"/>
                      </a:cubicBezTo>
                      <a:cubicBezTo>
                        <a:pt x="2" y="17"/>
                        <a:pt x="0" y="20"/>
                        <a:pt x="0" y="23"/>
                      </a:cubicBezTo>
                      <a:cubicBezTo>
                        <a:pt x="0" y="35"/>
                        <a:pt x="0" y="35"/>
                        <a:pt x="0" y="35"/>
                      </a:cubicBezTo>
                      <a:cubicBezTo>
                        <a:pt x="0" y="38"/>
                        <a:pt x="2" y="40"/>
                        <a:pt x="5" y="40"/>
                      </a:cubicBezTo>
                      <a:cubicBezTo>
                        <a:pt x="5" y="40"/>
                        <a:pt x="15" y="70"/>
                        <a:pt x="24" y="70"/>
                      </a:cubicBezTo>
                      <a:cubicBezTo>
                        <a:pt x="53" y="70"/>
                        <a:pt x="53" y="70"/>
                        <a:pt x="53" y="70"/>
                      </a:cubicBezTo>
                      <a:cubicBezTo>
                        <a:pt x="62" y="70"/>
                        <a:pt x="72" y="40"/>
                        <a:pt x="72" y="40"/>
                      </a:cubicBezTo>
                      <a:cubicBezTo>
                        <a:pt x="75" y="40"/>
                        <a:pt x="78" y="38"/>
                        <a:pt x="78" y="35"/>
                      </a:cubicBezTo>
                      <a:cubicBezTo>
                        <a:pt x="78" y="23"/>
                        <a:pt x="78" y="23"/>
                        <a:pt x="78" y="23"/>
                      </a:cubicBezTo>
                      <a:cubicBezTo>
                        <a:pt x="78" y="20"/>
                        <a:pt x="76" y="18"/>
                        <a:pt x="74" y="17"/>
                      </a:cubicBez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47" name="Rectangle 94"/>
                <p:cNvSpPr>
                  <a:spLocks noChangeArrowheads="1"/>
                </p:cNvSpPr>
                <p:nvPr/>
              </p:nvSpPr>
              <p:spPr bwMode="auto">
                <a:xfrm>
                  <a:off x="9647238" y="3462338"/>
                  <a:ext cx="390525" cy="254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48" name="Rectangle 95"/>
                <p:cNvSpPr>
                  <a:spLocks noChangeArrowheads="1"/>
                </p:cNvSpPr>
                <p:nvPr/>
              </p:nvSpPr>
              <p:spPr bwMode="auto">
                <a:xfrm>
                  <a:off x="9807575" y="3462338"/>
                  <a:ext cx="69850" cy="25400"/>
                </a:xfrm>
                <a:prstGeom prst="rect">
                  <a:avLst/>
                </a:prstGeom>
                <a:solidFill>
                  <a:srgbClr val="D2D2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49" name="Oval 96"/>
                <p:cNvSpPr>
                  <a:spLocks noChangeArrowheads="1"/>
                </p:cNvSpPr>
                <p:nvPr/>
              </p:nvSpPr>
              <p:spPr bwMode="auto">
                <a:xfrm>
                  <a:off x="9836150" y="2811463"/>
                  <a:ext cx="12700" cy="12700"/>
                </a:xfrm>
                <a:prstGeom prst="ellipse">
                  <a:avLst/>
                </a:pr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50" name="Oval 97"/>
                <p:cNvSpPr>
                  <a:spLocks noChangeArrowheads="1"/>
                </p:cNvSpPr>
                <p:nvPr/>
              </p:nvSpPr>
              <p:spPr bwMode="auto">
                <a:xfrm>
                  <a:off x="9836150" y="2855913"/>
                  <a:ext cx="12700" cy="9525"/>
                </a:xfrm>
                <a:prstGeom prst="ellipse">
                  <a:avLst/>
                </a:pr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grpSp>
        </p:grpSp>
      </p:grpSp>
      <p:grpSp>
        <p:nvGrpSpPr>
          <p:cNvPr id="68" name="Group 67"/>
          <p:cNvGrpSpPr/>
          <p:nvPr/>
        </p:nvGrpSpPr>
        <p:grpSpPr>
          <a:xfrm>
            <a:off x="1613876" y="1108567"/>
            <a:ext cx="2435600" cy="1573412"/>
            <a:chOff x="1646237" y="1130300"/>
            <a:chExt cx="2484439" cy="1604962"/>
          </a:xfrm>
        </p:grpSpPr>
        <p:sp>
          <p:nvSpPr>
            <p:cNvPr id="207" name="Freeform 3465"/>
            <p:cNvSpPr>
              <a:spLocks/>
            </p:cNvSpPr>
            <p:nvPr/>
          </p:nvSpPr>
          <p:spPr bwMode="auto">
            <a:xfrm>
              <a:off x="2495550" y="1341437"/>
              <a:ext cx="257175" cy="198437"/>
            </a:xfrm>
            <a:custGeom>
              <a:avLst/>
              <a:gdLst>
                <a:gd name="T0" fmla="*/ 37 w 125"/>
                <a:gd name="T1" fmla="*/ 96 h 96"/>
                <a:gd name="T2" fmla="*/ 113 w 125"/>
                <a:gd name="T3" fmla="*/ 86 h 96"/>
                <a:gd name="T4" fmla="*/ 114 w 125"/>
                <a:gd name="T5" fmla="*/ 86 h 96"/>
                <a:gd name="T6" fmla="*/ 125 w 125"/>
                <a:gd name="T7" fmla="*/ 5 h 96"/>
                <a:gd name="T8" fmla="*/ 124 w 125"/>
                <a:gd name="T9" fmla="*/ 5 h 96"/>
                <a:gd name="T10" fmla="*/ 0 w 125"/>
                <a:gd name="T11" fmla="*/ 24 h 96"/>
                <a:gd name="T12" fmla="*/ 37 w 125"/>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5" h="96">
                  <a:moveTo>
                    <a:pt x="37" y="96"/>
                  </a:moveTo>
                  <a:cubicBezTo>
                    <a:pt x="60" y="86"/>
                    <a:pt x="86" y="82"/>
                    <a:pt x="113" y="86"/>
                  </a:cubicBezTo>
                  <a:cubicBezTo>
                    <a:pt x="114" y="86"/>
                    <a:pt x="114" y="86"/>
                    <a:pt x="114" y="86"/>
                  </a:cubicBezTo>
                  <a:cubicBezTo>
                    <a:pt x="125" y="5"/>
                    <a:pt x="125" y="5"/>
                    <a:pt x="125" y="5"/>
                  </a:cubicBezTo>
                  <a:cubicBezTo>
                    <a:pt x="124" y="5"/>
                    <a:pt x="124" y="5"/>
                    <a:pt x="124" y="5"/>
                  </a:cubicBezTo>
                  <a:cubicBezTo>
                    <a:pt x="80" y="0"/>
                    <a:pt x="38" y="7"/>
                    <a:pt x="0" y="24"/>
                  </a:cubicBezTo>
                  <a:lnTo>
                    <a:pt x="37" y="96"/>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nvGrpSpPr>
            <p:cNvPr id="65" name="Group 64"/>
            <p:cNvGrpSpPr/>
            <p:nvPr/>
          </p:nvGrpSpPr>
          <p:grpSpPr>
            <a:xfrm>
              <a:off x="1646237" y="1130300"/>
              <a:ext cx="2484439" cy="1604962"/>
              <a:chOff x="1646237" y="1130300"/>
              <a:chExt cx="2484439" cy="1604962"/>
            </a:xfrm>
          </p:grpSpPr>
          <p:sp>
            <p:nvSpPr>
              <p:cNvPr id="208" name="Freeform 3466"/>
              <p:cNvSpPr>
                <a:spLocks/>
              </p:cNvSpPr>
              <p:nvPr/>
            </p:nvSpPr>
            <p:spPr bwMode="auto">
              <a:xfrm>
                <a:off x="2533650" y="1357312"/>
                <a:ext cx="655638" cy="965200"/>
              </a:xfrm>
              <a:custGeom>
                <a:avLst/>
                <a:gdLst>
                  <a:gd name="T0" fmla="*/ 120 w 317"/>
                  <a:gd name="T1" fmla="*/ 0 h 466"/>
                  <a:gd name="T2" fmla="*/ 109 w 317"/>
                  <a:gd name="T3" fmla="*/ 81 h 466"/>
                  <a:gd name="T4" fmla="*/ 221 w 317"/>
                  <a:gd name="T5" fmla="*/ 242 h 466"/>
                  <a:gd name="T6" fmla="*/ 56 w 317"/>
                  <a:gd name="T7" fmla="*/ 369 h 466"/>
                  <a:gd name="T8" fmla="*/ 33 w 317"/>
                  <a:gd name="T9" fmla="*/ 364 h 466"/>
                  <a:gd name="T10" fmla="*/ 0 w 317"/>
                  <a:gd name="T11" fmla="*/ 438 h 466"/>
                  <a:gd name="T12" fmla="*/ 45 w 317"/>
                  <a:gd name="T13" fmla="*/ 449 h 466"/>
                  <a:gd name="T14" fmla="*/ 301 w 317"/>
                  <a:gd name="T15" fmla="*/ 253 h 466"/>
                  <a:gd name="T16" fmla="*/ 120 w 317"/>
                  <a:gd name="T1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466">
                    <a:moveTo>
                      <a:pt x="120" y="0"/>
                    </a:moveTo>
                    <a:cubicBezTo>
                      <a:pt x="109" y="81"/>
                      <a:pt x="109" y="81"/>
                      <a:pt x="109" y="81"/>
                    </a:cubicBezTo>
                    <a:cubicBezTo>
                      <a:pt x="182" y="98"/>
                      <a:pt x="231" y="167"/>
                      <a:pt x="221" y="242"/>
                    </a:cubicBezTo>
                    <a:cubicBezTo>
                      <a:pt x="210" y="323"/>
                      <a:pt x="136" y="379"/>
                      <a:pt x="56" y="369"/>
                    </a:cubicBezTo>
                    <a:cubicBezTo>
                      <a:pt x="48" y="368"/>
                      <a:pt x="41" y="366"/>
                      <a:pt x="33" y="364"/>
                    </a:cubicBezTo>
                    <a:cubicBezTo>
                      <a:pt x="0" y="438"/>
                      <a:pt x="0" y="438"/>
                      <a:pt x="0" y="438"/>
                    </a:cubicBezTo>
                    <a:cubicBezTo>
                      <a:pt x="15" y="443"/>
                      <a:pt x="30" y="447"/>
                      <a:pt x="45" y="449"/>
                    </a:cubicBezTo>
                    <a:cubicBezTo>
                      <a:pt x="170" y="466"/>
                      <a:pt x="285" y="378"/>
                      <a:pt x="301" y="253"/>
                    </a:cubicBezTo>
                    <a:cubicBezTo>
                      <a:pt x="317" y="133"/>
                      <a:pt x="237" y="23"/>
                      <a:pt x="120" y="0"/>
                    </a:cubicBezTo>
                    <a:close/>
                  </a:path>
                </a:pathLst>
              </a:custGeom>
              <a:solidFill>
                <a:srgbClr val="92D050"/>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09" name="Rectangle 3471"/>
              <p:cNvSpPr>
                <a:spLocks noChangeArrowheads="1"/>
              </p:cNvSpPr>
              <p:nvPr/>
            </p:nvSpPr>
            <p:spPr bwMode="auto">
              <a:xfrm>
                <a:off x="1646237" y="1439862"/>
                <a:ext cx="76142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896386"/>
                <a:r>
                  <a:rPr lang="en-US" altLang="en-US" sz="882" dirty="0">
                    <a:solidFill>
                      <a:srgbClr val="002050"/>
                    </a:solidFill>
                    <a:latin typeface="Segoe UI" panose="020B0502040204020203" pitchFamily="34" charset="0"/>
                  </a:rPr>
                  <a:t>Outperforming</a:t>
                </a:r>
                <a:br>
                  <a:rPr lang="en-US" altLang="en-US" sz="882" dirty="0">
                    <a:solidFill>
                      <a:srgbClr val="002050"/>
                    </a:solidFill>
                    <a:latin typeface="Segoe UI" panose="020B0502040204020203" pitchFamily="34" charset="0"/>
                  </a:rPr>
                </a:br>
                <a:r>
                  <a:rPr lang="en-US" altLang="en-US" sz="882" dirty="0">
                    <a:solidFill>
                      <a:srgbClr val="002050"/>
                    </a:solidFill>
                    <a:latin typeface="Segoe UI" panose="020B0502040204020203" pitchFamily="34" charset="0"/>
                  </a:rPr>
                  <a:t>teams are</a:t>
                </a:r>
                <a:endParaRPr lang="en-US" altLang="en-US" sz="1765" dirty="0">
                  <a:solidFill>
                    <a:srgbClr val="505050"/>
                  </a:solidFill>
                  <a:latin typeface="Segoe UI" panose="020B0502040204020203" pitchFamily="34" charset="0"/>
                </a:endParaRPr>
              </a:p>
            </p:txBody>
          </p:sp>
          <p:sp>
            <p:nvSpPr>
              <p:cNvPr id="213" name="Freeform 3521"/>
              <p:cNvSpPr>
                <a:spLocks/>
              </p:cNvSpPr>
              <p:nvPr/>
            </p:nvSpPr>
            <p:spPr bwMode="auto">
              <a:xfrm>
                <a:off x="3714750" y="1130300"/>
                <a:ext cx="187325" cy="227012"/>
              </a:xfrm>
              <a:custGeom>
                <a:avLst/>
                <a:gdLst>
                  <a:gd name="T0" fmla="*/ 54 w 91"/>
                  <a:gd name="T1" fmla="*/ 56 h 110"/>
                  <a:gd name="T2" fmla="*/ 52 w 91"/>
                  <a:gd name="T3" fmla="*/ 56 h 110"/>
                  <a:gd name="T4" fmla="*/ 52 w 91"/>
                  <a:gd name="T5" fmla="*/ 54 h 110"/>
                  <a:gd name="T6" fmla="*/ 62 w 91"/>
                  <a:gd name="T7" fmla="*/ 53 h 110"/>
                  <a:gd name="T8" fmla="*/ 69 w 91"/>
                  <a:gd name="T9" fmla="*/ 46 h 110"/>
                  <a:gd name="T10" fmla="*/ 67 w 91"/>
                  <a:gd name="T11" fmla="*/ 43 h 110"/>
                  <a:gd name="T12" fmla="*/ 62 w 91"/>
                  <a:gd name="T13" fmla="*/ 43 h 110"/>
                  <a:gd name="T14" fmla="*/ 64 w 91"/>
                  <a:gd name="T15" fmla="*/ 36 h 110"/>
                  <a:gd name="T16" fmla="*/ 65 w 91"/>
                  <a:gd name="T17" fmla="*/ 34 h 110"/>
                  <a:gd name="T18" fmla="*/ 65 w 91"/>
                  <a:gd name="T19" fmla="*/ 34 h 110"/>
                  <a:gd name="T20" fmla="*/ 67 w 91"/>
                  <a:gd name="T21" fmla="*/ 26 h 110"/>
                  <a:gd name="T22" fmla="*/ 57 w 91"/>
                  <a:gd name="T23" fmla="*/ 9 h 110"/>
                  <a:gd name="T24" fmla="*/ 43 w 91"/>
                  <a:gd name="T25" fmla="*/ 0 h 110"/>
                  <a:gd name="T26" fmla="*/ 25 w 91"/>
                  <a:gd name="T27" fmla="*/ 22 h 110"/>
                  <a:gd name="T28" fmla="*/ 28 w 91"/>
                  <a:gd name="T29" fmla="*/ 34 h 110"/>
                  <a:gd name="T30" fmla="*/ 30 w 91"/>
                  <a:gd name="T31" fmla="*/ 43 h 110"/>
                  <a:gd name="T32" fmla="*/ 26 w 91"/>
                  <a:gd name="T33" fmla="*/ 43 h 110"/>
                  <a:gd name="T34" fmla="*/ 23 w 91"/>
                  <a:gd name="T35" fmla="*/ 46 h 110"/>
                  <a:gd name="T36" fmla="*/ 31 w 91"/>
                  <a:gd name="T37" fmla="*/ 53 h 110"/>
                  <a:gd name="T38" fmla="*/ 39 w 91"/>
                  <a:gd name="T39" fmla="*/ 54 h 110"/>
                  <a:gd name="T40" fmla="*/ 39 w 91"/>
                  <a:gd name="T41" fmla="*/ 56 h 110"/>
                  <a:gd name="T42" fmla="*/ 37 w 91"/>
                  <a:gd name="T43" fmla="*/ 56 h 110"/>
                  <a:gd name="T44" fmla="*/ 15 w 91"/>
                  <a:gd name="T45" fmla="*/ 59 h 110"/>
                  <a:gd name="T46" fmla="*/ 15 w 91"/>
                  <a:gd name="T47" fmla="*/ 59 h 110"/>
                  <a:gd name="T48" fmla="*/ 0 w 91"/>
                  <a:gd name="T49" fmla="*/ 110 h 110"/>
                  <a:gd name="T50" fmla="*/ 12 w 91"/>
                  <a:gd name="T51" fmla="*/ 110 h 110"/>
                  <a:gd name="T52" fmla="*/ 16 w 91"/>
                  <a:gd name="T53" fmla="*/ 90 h 110"/>
                  <a:gd name="T54" fmla="*/ 17 w 91"/>
                  <a:gd name="T55" fmla="*/ 110 h 110"/>
                  <a:gd name="T56" fmla="*/ 74 w 91"/>
                  <a:gd name="T57" fmla="*/ 110 h 110"/>
                  <a:gd name="T58" fmla="*/ 75 w 91"/>
                  <a:gd name="T59" fmla="*/ 90 h 110"/>
                  <a:gd name="T60" fmla="*/ 79 w 91"/>
                  <a:gd name="T61" fmla="*/ 110 h 110"/>
                  <a:gd name="T62" fmla="*/ 91 w 91"/>
                  <a:gd name="T63" fmla="*/ 110 h 110"/>
                  <a:gd name="T64" fmla="*/ 77 w 91"/>
                  <a:gd name="T65" fmla="*/ 59 h 110"/>
                  <a:gd name="T66" fmla="*/ 54 w 91"/>
                  <a:gd name="T67" fmla="*/ 5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10">
                    <a:moveTo>
                      <a:pt x="54" y="56"/>
                    </a:moveTo>
                    <a:cubicBezTo>
                      <a:pt x="52" y="56"/>
                      <a:pt x="52" y="56"/>
                      <a:pt x="52" y="56"/>
                    </a:cubicBezTo>
                    <a:cubicBezTo>
                      <a:pt x="52" y="54"/>
                      <a:pt x="52" y="54"/>
                      <a:pt x="52" y="54"/>
                    </a:cubicBezTo>
                    <a:cubicBezTo>
                      <a:pt x="55" y="54"/>
                      <a:pt x="58" y="54"/>
                      <a:pt x="62" y="53"/>
                    </a:cubicBezTo>
                    <a:cubicBezTo>
                      <a:pt x="68" y="52"/>
                      <a:pt x="69" y="49"/>
                      <a:pt x="69" y="46"/>
                    </a:cubicBezTo>
                    <a:cubicBezTo>
                      <a:pt x="70" y="44"/>
                      <a:pt x="68" y="40"/>
                      <a:pt x="67" y="43"/>
                    </a:cubicBezTo>
                    <a:cubicBezTo>
                      <a:pt x="66" y="46"/>
                      <a:pt x="63" y="45"/>
                      <a:pt x="62" y="43"/>
                    </a:cubicBezTo>
                    <a:cubicBezTo>
                      <a:pt x="62" y="42"/>
                      <a:pt x="63" y="38"/>
                      <a:pt x="64" y="36"/>
                    </a:cubicBezTo>
                    <a:cubicBezTo>
                      <a:pt x="65" y="35"/>
                      <a:pt x="65" y="35"/>
                      <a:pt x="65" y="34"/>
                    </a:cubicBezTo>
                    <a:cubicBezTo>
                      <a:pt x="65" y="34"/>
                      <a:pt x="65" y="34"/>
                      <a:pt x="65" y="34"/>
                    </a:cubicBezTo>
                    <a:cubicBezTo>
                      <a:pt x="66" y="31"/>
                      <a:pt x="67" y="29"/>
                      <a:pt x="67" y="26"/>
                    </a:cubicBezTo>
                    <a:cubicBezTo>
                      <a:pt x="67" y="18"/>
                      <a:pt x="62" y="11"/>
                      <a:pt x="57" y="9"/>
                    </a:cubicBezTo>
                    <a:cubicBezTo>
                      <a:pt x="53" y="3"/>
                      <a:pt x="48" y="0"/>
                      <a:pt x="43" y="0"/>
                    </a:cubicBezTo>
                    <a:cubicBezTo>
                      <a:pt x="33" y="0"/>
                      <a:pt x="25" y="10"/>
                      <a:pt x="25" y="22"/>
                    </a:cubicBezTo>
                    <a:cubicBezTo>
                      <a:pt x="25" y="27"/>
                      <a:pt x="26" y="30"/>
                      <a:pt x="28" y="34"/>
                    </a:cubicBezTo>
                    <a:cubicBezTo>
                      <a:pt x="28" y="34"/>
                      <a:pt x="31" y="41"/>
                      <a:pt x="30" y="43"/>
                    </a:cubicBezTo>
                    <a:cubicBezTo>
                      <a:pt x="30" y="45"/>
                      <a:pt x="27" y="46"/>
                      <a:pt x="26" y="43"/>
                    </a:cubicBezTo>
                    <a:cubicBezTo>
                      <a:pt x="25" y="40"/>
                      <a:pt x="23" y="44"/>
                      <a:pt x="23" y="46"/>
                    </a:cubicBezTo>
                    <a:cubicBezTo>
                      <a:pt x="24" y="49"/>
                      <a:pt x="24" y="52"/>
                      <a:pt x="31" y="53"/>
                    </a:cubicBezTo>
                    <a:cubicBezTo>
                      <a:pt x="34" y="54"/>
                      <a:pt x="37" y="54"/>
                      <a:pt x="39" y="54"/>
                    </a:cubicBezTo>
                    <a:cubicBezTo>
                      <a:pt x="39" y="56"/>
                      <a:pt x="39" y="56"/>
                      <a:pt x="39" y="56"/>
                    </a:cubicBezTo>
                    <a:cubicBezTo>
                      <a:pt x="37" y="56"/>
                      <a:pt x="37" y="56"/>
                      <a:pt x="37" y="56"/>
                    </a:cubicBezTo>
                    <a:cubicBezTo>
                      <a:pt x="15" y="59"/>
                      <a:pt x="15" y="59"/>
                      <a:pt x="15" y="59"/>
                    </a:cubicBezTo>
                    <a:cubicBezTo>
                      <a:pt x="15" y="59"/>
                      <a:pt x="15" y="59"/>
                      <a:pt x="15" y="59"/>
                    </a:cubicBezTo>
                    <a:cubicBezTo>
                      <a:pt x="7" y="76"/>
                      <a:pt x="3" y="93"/>
                      <a:pt x="0" y="110"/>
                    </a:cubicBezTo>
                    <a:cubicBezTo>
                      <a:pt x="12" y="110"/>
                      <a:pt x="12" y="110"/>
                      <a:pt x="12" y="110"/>
                    </a:cubicBezTo>
                    <a:cubicBezTo>
                      <a:pt x="13" y="103"/>
                      <a:pt x="15" y="96"/>
                      <a:pt x="16" y="90"/>
                    </a:cubicBezTo>
                    <a:cubicBezTo>
                      <a:pt x="17" y="97"/>
                      <a:pt x="17" y="104"/>
                      <a:pt x="17" y="110"/>
                    </a:cubicBezTo>
                    <a:cubicBezTo>
                      <a:pt x="74" y="110"/>
                      <a:pt x="74" y="110"/>
                      <a:pt x="74" y="110"/>
                    </a:cubicBezTo>
                    <a:cubicBezTo>
                      <a:pt x="75" y="90"/>
                      <a:pt x="75" y="90"/>
                      <a:pt x="75" y="90"/>
                    </a:cubicBezTo>
                    <a:cubicBezTo>
                      <a:pt x="77" y="97"/>
                      <a:pt x="78" y="103"/>
                      <a:pt x="79" y="110"/>
                    </a:cubicBezTo>
                    <a:cubicBezTo>
                      <a:pt x="91" y="110"/>
                      <a:pt x="91" y="110"/>
                      <a:pt x="91" y="110"/>
                    </a:cubicBezTo>
                    <a:cubicBezTo>
                      <a:pt x="88" y="93"/>
                      <a:pt x="84" y="76"/>
                      <a:pt x="77" y="59"/>
                    </a:cubicBezTo>
                    <a:cubicBezTo>
                      <a:pt x="54" y="56"/>
                      <a:pt x="54" y="56"/>
                      <a:pt x="54" y="56"/>
                    </a:cubicBezTo>
                    <a:close/>
                  </a:path>
                </a:pathLst>
              </a:custGeom>
              <a:solidFill>
                <a:srgbClr val="176C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14" name="Freeform 3522"/>
              <p:cNvSpPr>
                <a:spLocks/>
              </p:cNvSpPr>
              <p:nvPr/>
            </p:nvSpPr>
            <p:spPr bwMode="auto">
              <a:xfrm>
                <a:off x="3941763" y="1573212"/>
                <a:ext cx="188913" cy="225425"/>
              </a:xfrm>
              <a:custGeom>
                <a:avLst/>
                <a:gdLst>
                  <a:gd name="T0" fmla="*/ 55 w 91"/>
                  <a:gd name="T1" fmla="*/ 56 h 109"/>
                  <a:gd name="T2" fmla="*/ 52 w 91"/>
                  <a:gd name="T3" fmla="*/ 56 h 109"/>
                  <a:gd name="T4" fmla="*/ 52 w 91"/>
                  <a:gd name="T5" fmla="*/ 54 h 109"/>
                  <a:gd name="T6" fmla="*/ 62 w 91"/>
                  <a:gd name="T7" fmla="*/ 53 h 109"/>
                  <a:gd name="T8" fmla="*/ 69 w 91"/>
                  <a:gd name="T9" fmla="*/ 46 h 109"/>
                  <a:gd name="T10" fmla="*/ 67 w 91"/>
                  <a:gd name="T11" fmla="*/ 42 h 109"/>
                  <a:gd name="T12" fmla="*/ 62 w 91"/>
                  <a:gd name="T13" fmla="*/ 42 h 109"/>
                  <a:gd name="T14" fmla="*/ 64 w 91"/>
                  <a:gd name="T15" fmla="*/ 35 h 109"/>
                  <a:gd name="T16" fmla="*/ 65 w 91"/>
                  <a:gd name="T17" fmla="*/ 33 h 109"/>
                  <a:gd name="T18" fmla="*/ 65 w 91"/>
                  <a:gd name="T19" fmla="*/ 33 h 109"/>
                  <a:gd name="T20" fmla="*/ 67 w 91"/>
                  <a:gd name="T21" fmla="*/ 25 h 109"/>
                  <a:gd name="T22" fmla="*/ 57 w 91"/>
                  <a:gd name="T23" fmla="*/ 8 h 109"/>
                  <a:gd name="T24" fmla="*/ 43 w 91"/>
                  <a:gd name="T25" fmla="*/ 0 h 109"/>
                  <a:gd name="T26" fmla="*/ 25 w 91"/>
                  <a:gd name="T27" fmla="*/ 22 h 109"/>
                  <a:gd name="T28" fmla="*/ 28 w 91"/>
                  <a:gd name="T29" fmla="*/ 33 h 109"/>
                  <a:gd name="T30" fmla="*/ 30 w 91"/>
                  <a:gd name="T31" fmla="*/ 42 h 109"/>
                  <a:gd name="T32" fmla="*/ 26 w 91"/>
                  <a:gd name="T33" fmla="*/ 42 h 109"/>
                  <a:gd name="T34" fmla="*/ 23 w 91"/>
                  <a:gd name="T35" fmla="*/ 46 h 109"/>
                  <a:gd name="T36" fmla="*/ 31 w 91"/>
                  <a:gd name="T37" fmla="*/ 53 h 109"/>
                  <a:gd name="T38" fmla="*/ 39 w 91"/>
                  <a:gd name="T39" fmla="*/ 54 h 109"/>
                  <a:gd name="T40" fmla="*/ 39 w 91"/>
                  <a:gd name="T41" fmla="*/ 56 h 109"/>
                  <a:gd name="T42" fmla="*/ 37 w 91"/>
                  <a:gd name="T43" fmla="*/ 56 h 109"/>
                  <a:gd name="T44" fmla="*/ 15 w 91"/>
                  <a:gd name="T45" fmla="*/ 58 h 109"/>
                  <a:gd name="T46" fmla="*/ 15 w 91"/>
                  <a:gd name="T47" fmla="*/ 58 h 109"/>
                  <a:gd name="T48" fmla="*/ 0 w 91"/>
                  <a:gd name="T49" fmla="*/ 109 h 109"/>
                  <a:gd name="T50" fmla="*/ 12 w 91"/>
                  <a:gd name="T51" fmla="*/ 109 h 109"/>
                  <a:gd name="T52" fmla="*/ 16 w 91"/>
                  <a:gd name="T53" fmla="*/ 89 h 109"/>
                  <a:gd name="T54" fmla="*/ 17 w 91"/>
                  <a:gd name="T55" fmla="*/ 109 h 109"/>
                  <a:gd name="T56" fmla="*/ 74 w 91"/>
                  <a:gd name="T57" fmla="*/ 109 h 109"/>
                  <a:gd name="T58" fmla="*/ 75 w 91"/>
                  <a:gd name="T59" fmla="*/ 89 h 109"/>
                  <a:gd name="T60" fmla="*/ 79 w 91"/>
                  <a:gd name="T61" fmla="*/ 109 h 109"/>
                  <a:gd name="T62" fmla="*/ 91 w 91"/>
                  <a:gd name="T63" fmla="*/ 109 h 109"/>
                  <a:gd name="T64" fmla="*/ 77 w 91"/>
                  <a:gd name="T65" fmla="*/ 58 h 109"/>
                  <a:gd name="T66" fmla="*/ 55 w 91"/>
                  <a:gd name="T6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09">
                    <a:moveTo>
                      <a:pt x="55" y="56"/>
                    </a:moveTo>
                    <a:cubicBezTo>
                      <a:pt x="52" y="56"/>
                      <a:pt x="52" y="56"/>
                      <a:pt x="52" y="56"/>
                    </a:cubicBezTo>
                    <a:cubicBezTo>
                      <a:pt x="52" y="54"/>
                      <a:pt x="52" y="54"/>
                      <a:pt x="52" y="54"/>
                    </a:cubicBezTo>
                    <a:cubicBezTo>
                      <a:pt x="55" y="54"/>
                      <a:pt x="58" y="53"/>
                      <a:pt x="62" y="53"/>
                    </a:cubicBezTo>
                    <a:cubicBezTo>
                      <a:pt x="68" y="51"/>
                      <a:pt x="69" y="48"/>
                      <a:pt x="69" y="46"/>
                    </a:cubicBezTo>
                    <a:cubicBezTo>
                      <a:pt x="70" y="43"/>
                      <a:pt x="68" y="39"/>
                      <a:pt x="67" y="42"/>
                    </a:cubicBezTo>
                    <a:cubicBezTo>
                      <a:pt x="66" y="45"/>
                      <a:pt x="63" y="44"/>
                      <a:pt x="62" y="42"/>
                    </a:cubicBezTo>
                    <a:cubicBezTo>
                      <a:pt x="62" y="41"/>
                      <a:pt x="63" y="38"/>
                      <a:pt x="64" y="35"/>
                    </a:cubicBezTo>
                    <a:cubicBezTo>
                      <a:pt x="65" y="35"/>
                      <a:pt x="65" y="34"/>
                      <a:pt x="65" y="33"/>
                    </a:cubicBezTo>
                    <a:cubicBezTo>
                      <a:pt x="65" y="33"/>
                      <a:pt x="65" y="33"/>
                      <a:pt x="65" y="33"/>
                    </a:cubicBezTo>
                    <a:cubicBezTo>
                      <a:pt x="66" y="30"/>
                      <a:pt x="67" y="28"/>
                      <a:pt x="67" y="25"/>
                    </a:cubicBezTo>
                    <a:cubicBezTo>
                      <a:pt x="67" y="17"/>
                      <a:pt x="62" y="10"/>
                      <a:pt x="57" y="8"/>
                    </a:cubicBezTo>
                    <a:cubicBezTo>
                      <a:pt x="53" y="3"/>
                      <a:pt x="48" y="0"/>
                      <a:pt x="43" y="0"/>
                    </a:cubicBezTo>
                    <a:cubicBezTo>
                      <a:pt x="33" y="0"/>
                      <a:pt x="25" y="10"/>
                      <a:pt x="25" y="22"/>
                    </a:cubicBezTo>
                    <a:cubicBezTo>
                      <a:pt x="25" y="26"/>
                      <a:pt x="26" y="30"/>
                      <a:pt x="28" y="33"/>
                    </a:cubicBezTo>
                    <a:cubicBezTo>
                      <a:pt x="28" y="33"/>
                      <a:pt x="31" y="40"/>
                      <a:pt x="30" y="42"/>
                    </a:cubicBezTo>
                    <a:cubicBezTo>
                      <a:pt x="30" y="44"/>
                      <a:pt x="27" y="45"/>
                      <a:pt x="26" y="42"/>
                    </a:cubicBezTo>
                    <a:cubicBezTo>
                      <a:pt x="25" y="39"/>
                      <a:pt x="23" y="43"/>
                      <a:pt x="23" y="46"/>
                    </a:cubicBezTo>
                    <a:cubicBezTo>
                      <a:pt x="24" y="48"/>
                      <a:pt x="24" y="51"/>
                      <a:pt x="31" y="53"/>
                    </a:cubicBezTo>
                    <a:cubicBezTo>
                      <a:pt x="34" y="53"/>
                      <a:pt x="37" y="54"/>
                      <a:pt x="39" y="54"/>
                    </a:cubicBezTo>
                    <a:cubicBezTo>
                      <a:pt x="39" y="56"/>
                      <a:pt x="39" y="56"/>
                      <a:pt x="39" y="56"/>
                    </a:cubicBezTo>
                    <a:cubicBezTo>
                      <a:pt x="37" y="56"/>
                      <a:pt x="37" y="56"/>
                      <a:pt x="37" y="56"/>
                    </a:cubicBezTo>
                    <a:cubicBezTo>
                      <a:pt x="15" y="58"/>
                      <a:pt x="15" y="58"/>
                      <a:pt x="15" y="58"/>
                    </a:cubicBezTo>
                    <a:cubicBezTo>
                      <a:pt x="15" y="58"/>
                      <a:pt x="15" y="58"/>
                      <a:pt x="15" y="58"/>
                    </a:cubicBezTo>
                    <a:cubicBezTo>
                      <a:pt x="7" y="75"/>
                      <a:pt x="3" y="92"/>
                      <a:pt x="0" y="109"/>
                    </a:cubicBezTo>
                    <a:cubicBezTo>
                      <a:pt x="12" y="109"/>
                      <a:pt x="12" y="109"/>
                      <a:pt x="12" y="109"/>
                    </a:cubicBezTo>
                    <a:cubicBezTo>
                      <a:pt x="13" y="102"/>
                      <a:pt x="15" y="96"/>
                      <a:pt x="16" y="89"/>
                    </a:cubicBezTo>
                    <a:cubicBezTo>
                      <a:pt x="17" y="97"/>
                      <a:pt x="17" y="103"/>
                      <a:pt x="17" y="109"/>
                    </a:cubicBezTo>
                    <a:cubicBezTo>
                      <a:pt x="74" y="109"/>
                      <a:pt x="74" y="109"/>
                      <a:pt x="74" y="109"/>
                    </a:cubicBezTo>
                    <a:cubicBezTo>
                      <a:pt x="75" y="89"/>
                      <a:pt x="75" y="89"/>
                      <a:pt x="75" y="89"/>
                    </a:cubicBezTo>
                    <a:cubicBezTo>
                      <a:pt x="77" y="96"/>
                      <a:pt x="78" y="103"/>
                      <a:pt x="79" y="109"/>
                    </a:cubicBezTo>
                    <a:cubicBezTo>
                      <a:pt x="91" y="109"/>
                      <a:pt x="91" y="109"/>
                      <a:pt x="91" y="109"/>
                    </a:cubicBezTo>
                    <a:cubicBezTo>
                      <a:pt x="88" y="92"/>
                      <a:pt x="84" y="75"/>
                      <a:pt x="77" y="58"/>
                    </a:cubicBezTo>
                    <a:cubicBezTo>
                      <a:pt x="55" y="56"/>
                      <a:pt x="55" y="56"/>
                      <a:pt x="55" y="56"/>
                    </a:cubicBez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15" name="Freeform 3523"/>
              <p:cNvSpPr>
                <a:spLocks/>
              </p:cNvSpPr>
              <p:nvPr/>
            </p:nvSpPr>
            <p:spPr bwMode="auto">
              <a:xfrm>
                <a:off x="3708400" y="2001837"/>
                <a:ext cx="241300" cy="227012"/>
              </a:xfrm>
              <a:custGeom>
                <a:avLst/>
                <a:gdLst>
                  <a:gd name="T0" fmla="*/ 68 w 117"/>
                  <a:gd name="T1" fmla="*/ 52 h 110"/>
                  <a:gd name="T2" fmla="*/ 68 w 117"/>
                  <a:gd name="T3" fmla="*/ 48 h 110"/>
                  <a:gd name="T4" fmla="*/ 74 w 117"/>
                  <a:gd name="T5" fmla="*/ 40 h 110"/>
                  <a:gd name="T6" fmla="*/ 74 w 117"/>
                  <a:gd name="T7" fmla="*/ 34 h 110"/>
                  <a:gd name="T8" fmla="*/ 77 w 117"/>
                  <a:gd name="T9" fmla="*/ 31 h 110"/>
                  <a:gd name="T10" fmla="*/ 77 w 117"/>
                  <a:gd name="T11" fmla="*/ 25 h 110"/>
                  <a:gd name="T12" fmla="*/ 75 w 117"/>
                  <a:gd name="T13" fmla="*/ 23 h 110"/>
                  <a:gd name="T14" fmla="*/ 79 w 117"/>
                  <a:gd name="T15" fmla="*/ 15 h 110"/>
                  <a:gd name="T16" fmla="*/ 68 w 117"/>
                  <a:gd name="T17" fmla="*/ 4 h 110"/>
                  <a:gd name="T18" fmla="*/ 67 w 117"/>
                  <a:gd name="T19" fmla="*/ 4 h 110"/>
                  <a:gd name="T20" fmla="*/ 55 w 117"/>
                  <a:gd name="T21" fmla="*/ 0 h 110"/>
                  <a:gd name="T22" fmla="*/ 38 w 117"/>
                  <a:gd name="T23" fmla="*/ 14 h 110"/>
                  <a:gd name="T24" fmla="*/ 42 w 117"/>
                  <a:gd name="T25" fmla="*/ 23 h 110"/>
                  <a:gd name="T26" fmla="*/ 39 w 117"/>
                  <a:gd name="T27" fmla="*/ 25 h 110"/>
                  <a:gd name="T28" fmla="*/ 39 w 117"/>
                  <a:gd name="T29" fmla="*/ 31 h 110"/>
                  <a:gd name="T30" fmla="*/ 42 w 117"/>
                  <a:gd name="T31" fmla="*/ 34 h 110"/>
                  <a:gd name="T32" fmla="*/ 42 w 117"/>
                  <a:gd name="T33" fmla="*/ 40 h 110"/>
                  <a:gd name="T34" fmla="*/ 49 w 117"/>
                  <a:gd name="T35" fmla="*/ 48 h 110"/>
                  <a:gd name="T36" fmla="*/ 49 w 117"/>
                  <a:gd name="T37" fmla="*/ 52 h 110"/>
                  <a:gd name="T38" fmla="*/ 20 w 117"/>
                  <a:gd name="T39" fmla="*/ 55 h 110"/>
                  <a:gd name="T40" fmla="*/ 20 w 117"/>
                  <a:gd name="T41" fmla="*/ 56 h 110"/>
                  <a:gd name="T42" fmla="*/ 0 w 117"/>
                  <a:gd name="T43" fmla="*/ 110 h 110"/>
                  <a:gd name="T44" fmla="*/ 18 w 117"/>
                  <a:gd name="T45" fmla="*/ 110 h 110"/>
                  <a:gd name="T46" fmla="*/ 20 w 117"/>
                  <a:gd name="T47" fmla="*/ 102 h 110"/>
                  <a:gd name="T48" fmla="*/ 20 w 117"/>
                  <a:gd name="T49" fmla="*/ 110 h 110"/>
                  <a:gd name="T50" fmla="*/ 97 w 117"/>
                  <a:gd name="T51" fmla="*/ 110 h 110"/>
                  <a:gd name="T52" fmla="*/ 97 w 117"/>
                  <a:gd name="T53" fmla="*/ 100 h 110"/>
                  <a:gd name="T54" fmla="*/ 100 w 117"/>
                  <a:gd name="T55" fmla="*/ 110 h 110"/>
                  <a:gd name="T56" fmla="*/ 117 w 117"/>
                  <a:gd name="T57" fmla="*/ 110 h 110"/>
                  <a:gd name="T58" fmla="*/ 97 w 117"/>
                  <a:gd name="T59" fmla="*/ 55 h 110"/>
                  <a:gd name="T60" fmla="*/ 68 w 117"/>
                  <a:gd name="T61"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10">
                    <a:moveTo>
                      <a:pt x="68" y="52"/>
                    </a:moveTo>
                    <a:cubicBezTo>
                      <a:pt x="68" y="48"/>
                      <a:pt x="68" y="48"/>
                      <a:pt x="68" y="48"/>
                    </a:cubicBezTo>
                    <a:cubicBezTo>
                      <a:pt x="72" y="47"/>
                      <a:pt x="74" y="44"/>
                      <a:pt x="74" y="40"/>
                    </a:cubicBezTo>
                    <a:cubicBezTo>
                      <a:pt x="74" y="34"/>
                      <a:pt x="74" y="34"/>
                      <a:pt x="74" y="34"/>
                    </a:cubicBezTo>
                    <a:cubicBezTo>
                      <a:pt x="76" y="34"/>
                      <a:pt x="77" y="33"/>
                      <a:pt x="77" y="31"/>
                    </a:cubicBezTo>
                    <a:cubicBezTo>
                      <a:pt x="77" y="25"/>
                      <a:pt x="77" y="25"/>
                      <a:pt x="77" y="25"/>
                    </a:cubicBezTo>
                    <a:cubicBezTo>
                      <a:pt x="77" y="24"/>
                      <a:pt x="76" y="23"/>
                      <a:pt x="75" y="23"/>
                    </a:cubicBezTo>
                    <a:cubicBezTo>
                      <a:pt x="77" y="20"/>
                      <a:pt x="79" y="18"/>
                      <a:pt x="79" y="15"/>
                    </a:cubicBezTo>
                    <a:cubicBezTo>
                      <a:pt x="79" y="9"/>
                      <a:pt x="74" y="4"/>
                      <a:pt x="68" y="4"/>
                    </a:cubicBezTo>
                    <a:cubicBezTo>
                      <a:pt x="67" y="4"/>
                      <a:pt x="67" y="4"/>
                      <a:pt x="67" y="4"/>
                    </a:cubicBezTo>
                    <a:cubicBezTo>
                      <a:pt x="64" y="1"/>
                      <a:pt x="60" y="0"/>
                      <a:pt x="55" y="0"/>
                    </a:cubicBezTo>
                    <a:cubicBezTo>
                      <a:pt x="46" y="0"/>
                      <a:pt x="38" y="6"/>
                      <a:pt x="38" y="14"/>
                    </a:cubicBezTo>
                    <a:cubicBezTo>
                      <a:pt x="38" y="17"/>
                      <a:pt x="40" y="20"/>
                      <a:pt x="42" y="23"/>
                    </a:cubicBezTo>
                    <a:cubicBezTo>
                      <a:pt x="40" y="23"/>
                      <a:pt x="39" y="24"/>
                      <a:pt x="39" y="25"/>
                    </a:cubicBezTo>
                    <a:cubicBezTo>
                      <a:pt x="39" y="31"/>
                      <a:pt x="39" y="31"/>
                      <a:pt x="39" y="31"/>
                    </a:cubicBezTo>
                    <a:cubicBezTo>
                      <a:pt x="39" y="33"/>
                      <a:pt x="41" y="34"/>
                      <a:pt x="42" y="34"/>
                    </a:cubicBezTo>
                    <a:cubicBezTo>
                      <a:pt x="42" y="40"/>
                      <a:pt x="42" y="40"/>
                      <a:pt x="42" y="40"/>
                    </a:cubicBezTo>
                    <a:cubicBezTo>
                      <a:pt x="42" y="44"/>
                      <a:pt x="45" y="47"/>
                      <a:pt x="49" y="48"/>
                    </a:cubicBezTo>
                    <a:cubicBezTo>
                      <a:pt x="49" y="52"/>
                      <a:pt x="49" y="52"/>
                      <a:pt x="49" y="52"/>
                    </a:cubicBezTo>
                    <a:cubicBezTo>
                      <a:pt x="20" y="55"/>
                      <a:pt x="20" y="55"/>
                      <a:pt x="20" y="55"/>
                    </a:cubicBezTo>
                    <a:cubicBezTo>
                      <a:pt x="20" y="56"/>
                      <a:pt x="20" y="56"/>
                      <a:pt x="20" y="56"/>
                    </a:cubicBezTo>
                    <a:cubicBezTo>
                      <a:pt x="12" y="74"/>
                      <a:pt x="5" y="91"/>
                      <a:pt x="0" y="110"/>
                    </a:cubicBezTo>
                    <a:cubicBezTo>
                      <a:pt x="18" y="110"/>
                      <a:pt x="18" y="110"/>
                      <a:pt x="18" y="110"/>
                    </a:cubicBezTo>
                    <a:cubicBezTo>
                      <a:pt x="18" y="107"/>
                      <a:pt x="19" y="104"/>
                      <a:pt x="20" y="102"/>
                    </a:cubicBezTo>
                    <a:cubicBezTo>
                      <a:pt x="20" y="104"/>
                      <a:pt x="20" y="107"/>
                      <a:pt x="20" y="110"/>
                    </a:cubicBezTo>
                    <a:cubicBezTo>
                      <a:pt x="97" y="110"/>
                      <a:pt x="97" y="110"/>
                      <a:pt x="97" y="110"/>
                    </a:cubicBezTo>
                    <a:cubicBezTo>
                      <a:pt x="97" y="100"/>
                      <a:pt x="97" y="100"/>
                      <a:pt x="97" y="100"/>
                    </a:cubicBezTo>
                    <a:cubicBezTo>
                      <a:pt x="98" y="103"/>
                      <a:pt x="99" y="106"/>
                      <a:pt x="100" y="110"/>
                    </a:cubicBezTo>
                    <a:cubicBezTo>
                      <a:pt x="117" y="110"/>
                      <a:pt x="117" y="110"/>
                      <a:pt x="117" y="110"/>
                    </a:cubicBezTo>
                    <a:cubicBezTo>
                      <a:pt x="112" y="91"/>
                      <a:pt x="105" y="73"/>
                      <a:pt x="97" y="55"/>
                    </a:cubicBezTo>
                    <a:cubicBezTo>
                      <a:pt x="68" y="52"/>
                      <a:pt x="68" y="52"/>
                      <a:pt x="68" y="52"/>
                    </a:cubicBez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16" name="Freeform 3524"/>
              <p:cNvSpPr>
                <a:spLocks/>
              </p:cNvSpPr>
              <p:nvPr/>
            </p:nvSpPr>
            <p:spPr bwMode="auto">
              <a:xfrm>
                <a:off x="3767137" y="2466975"/>
                <a:ext cx="241300" cy="227012"/>
              </a:xfrm>
              <a:custGeom>
                <a:avLst/>
                <a:gdLst>
                  <a:gd name="T0" fmla="*/ 68 w 117"/>
                  <a:gd name="T1" fmla="*/ 53 h 110"/>
                  <a:gd name="T2" fmla="*/ 68 w 117"/>
                  <a:gd name="T3" fmla="*/ 48 h 110"/>
                  <a:gd name="T4" fmla="*/ 74 w 117"/>
                  <a:gd name="T5" fmla="*/ 41 h 110"/>
                  <a:gd name="T6" fmla="*/ 74 w 117"/>
                  <a:gd name="T7" fmla="*/ 34 h 110"/>
                  <a:gd name="T8" fmla="*/ 77 w 117"/>
                  <a:gd name="T9" fmla="*/ 31 h 110"/>
                  <a:gd name="T10" fmla="*/ 77 w 117"/>
                  <a:gd name="T11" fmla="*/ 26 h 110"/>
                  <a:gd name="T12" fmla="*/ 75 w 117"/>
                  <a:gd name="T13" fmla="*/ 23 h 110"/>
                  <a:gd name="T14" fmla="*/ 79 w 117"/>
                  <a:gd name="T15" fmla="*/ 15 h 110"/>
                  <a:gd name="T16" fmla="*/ 68 w 117"/>
                  <a:gd name="T17" fmla="*/ 4 h 110"/>
                  <a:gd name="T18" fmla="*/ 67 w 117"/>
                  <a:gd name="T19" fmla="*/ 4 h 110"/>
                  <a:gd name="T20" fmla="*/ 55 w 117"/>
                  <a:gd name="T21" fmla="*/ 0 h 110"/>
                  <a:gd name="T22" fmla="*/ 38 w 117"/>
                  <a:gd name="T23" fmla="*/ 14 h 110"/>
                  <a:gd name="T24" fmla="*/ 42 w 117"/>
                  <a:gd name="T25" fmla="*/ 23 h 110"/>
                  <a:gd name="T26" fmla="*/ 39 w 117"/>
                  <a:gd name="T27" fmla="*/ 26 h 110"/>
                  <a:gd name="T28" fmla="*/ 39 w 117"/>
                  <a:gd name="T29" fmla="*/ 31 h 110"/>
                  <a:gd name="T30" fmla="*/ 42 w 117"/>
                  <a:gd name="T31" fmla="*/ 34 h 110"/>
                  <a:gd name="T32" fmla="*/ 42 w 117"/>
                  <a:gd name="T33" fmla="*/ 41 h 110"/>
                  <a:gd name="T34" fmla="*/ 49 w 117"/>
                  <a:gd name="T35" fmla="*/ 48 h 110"/>
                  <a:gd name="T36" fmla="*/ 49 w 117"/>
                  <a:gd name="T37" fmla="*/ 53 h 110"/>
                  <a:gd name="T38" fmla="*/ 20 w 117"/>
                  <a:gd name="T39" fmla="*/ 55 h 110"/>
                  <a:gd name="T40" fmla="*/ 20 w 117"/>
                  <a:gd name="T41" fmla="*/ 56 h 110"/>
                  <a:gd name="T42" fmla="*/ 0 w 117"/>
                  <a:gd name="T43" fmla="*/ 110 h 110"/>
                  <a:gd name="T44" fmla="*/ 18 w 117"/>
                  <a:gd name="T45" fmla="*/ 110 h 110"/>
                  <a:gd name="T46" fmla="*/ 20 w 117"/>
                  <a:gd name="T47" fmla="*/ 102 h 110"/>
                  <a:gd name="T48" fmla="*/ 20 w 117"/>
                  <a:gd name="T49" fmla="*/ 110 h 110"/>
                  <a:gd name="T50" fmla="*/ 97 w 117"/>
                  <a:gd name="T51" fmla="*/ 110 h 110"/>
                  <a:gd name="T52" fmla="*/ 97 w 117"/>
                  <a:gd name="T53" fmla="*/ 100 h 110"/>
                  <a:gd name="T54" fmla="*/ 100 w 117"/>
                  <a:gd name="T55" fmla="*/ 110 h 110"/>
                  <a:gd name="T56" fmla="*/ 117 w 117"/>
                  <a:gd name="T57" fmla="*/ 110 h 110"/>
                  <a:gd name="T58" fmla="*/ 97 w 117"/>
                  <a:gd name="T59" fmla="*/ 55 h 110"/>
                  <a:gd name="T60" fmla="*/ 68 w 117"/>
                  <a:gd name="T61"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10">
                    <a:moveTo>
                      <a:pt x="68" y="53"/>
                    </a:moveTo>
                    <a:cubicBezTo>
                      <a:pt x="68" y="48"/>
                      <a:pt x="68" y="48"/>
                      <a:pt x="68" y="48"/>
                    </a:cubicBezTo>
                    <a:cubicBezTo>
                      <a:pt x="72" y="48"/>
                      <a:pt x="74" y="44"/>
                      <a:pt x="74" y="41"/>
                    </a:cubicBezTo>
                    <a:cubicBezTo>
                      <a:pt x="74" y="34"/>
                      <a:pt x="74" y="34"/>
                      <a:pt x="74" y="34"/>
                    </a:cubicBezTo>
                    <a:cubicBezTo>
                      <a:pt x="76" y="34"/>
                      <a:pt x="77" y="33"/>
                      <a:pt x="77" y="31"/>
                    </a:cubicBezTo>
                    <a:cubicBezTo>
                      <a:pt x="77" y="26"/>
                      <a:pt x="77" y="26"/>
                      <a:pt x="77" y="26"/>
                    </a:cubicBezTo>
                    <a:cubicBezTo>
                      <a:pt x="77" y="24"/>
                      <a:pt x="76" y="23"/>
                      <a:pt x="75" y="23"/>
                    </a:cubicBezTo>
                    <a:cubicBezTo>
                      <a:pt x="77" y="21"/>
                      <a:pt x="79" y="18"/>
                      <a:pt x="79" y="15"/>
                    </a:cubicBezTo>
                    <a:cubicBezTo>
                      <a:pt x="79" y="9"/>
                      <a:pt x="74" y="4"/>
                      <a:pt x="68" y="4"/>
                    </a:cubicBezTo>
                    <a:cubicBezTo>
                      <a:pt x="67" y="4"/>
                      <a:pt x="67" y="4"/>
                      <a:pt x="67" y="4"/>
                    </a:cubicBezTo>
                    <a:cubicBezTo>
                      <a:pt x="64" y="2"/>
                      <a:pt x="60" y="0"/>
                      <a:pt x="55" y="0"/>
                    </a:cubicBezTo>
                    <a:cubicBezTo>
                      <a:pt x="46" y="0"/>
                      <a:pt x="38" y="6"/>
                      <a:pt x="38" y="14"/>
                    </a:cubicBezTo>
                    <a:cubicBezTo>
                      <a:pt x="38" y="17"/>
                      <a:pt x="40" y="21"/>
                      <a:pt x="42" y="23"/>
                    </a:cubicBezTo>
                    <a:cubicBezTo>
                      <a:pt x="40" y="23"/>
                      <a:pt x="39" y="24"/>
                      <a:pt x="39" y="26"/>
                    </a:cubicBezTo>
                    <a:cubicBezTo>
                      <a:pt x="39" y="31"/>
                      <a:pt x="39" y="31"/>
                      <a:pt x="39" y="31"/>
                    </a:cubicBezTo>
                    <a:cubicBezTo>
                      <a:pt x="39" y="33"/>
                      <a:pt x="41" y="34"/>
                      <a:pt x="42" y="34"/>
                    </a:cubicBezTo>
                    <a:cubicBezTo>
                      <a:pt x="42" y="41"/>
                      <a:pt x="42" y="41"/>
                      <a:pt x="42" y="41"/>
                    </a:cubicBezTo>
                    <a:cubicBezTo>
                      <a:pt x="42" y="44"/>
                      <a:pt x="45" y="48"/>
                      <a:pt x="49" y="48"/>
                    </a:cubicBezTo>
                    <a:cubicBezTo>
                      <a:pt x="49" y="53"/>
                      <a:pt x="49" y="53"/>
                      <a:pt x="49" y="53"/>
                    </a:cubicBezTo>
                    <a:cubicBezTo>
                      <a:pt x="20" y="55"/>
                      <a:pt x="20" y="55"/>
                      <a:pt x="20" y="55"/>
                    </a:cubicBezTo>
                    <a:cubicBezTo>
                      <a:pt x="20" y="56"/>
                      <a:pt x="20" y="56"/>
                      <a:pt x="20" y="56"/>
                    </a:cubicBezTo>
                    <a:cubicBezTo>
                      <a:pt x="12" y="74"/>
                      <a:pt x="5" y="92"/>
                      <a:pt x="0" y="110"/>
                    </a:cubicBezTo>
                    <a:cubicBezTo>
                      <a:pt x="18" y="110"/>
                      <a:pt x="18" y="110"/>
                      <a:pt x="18" y="110"/>
                    </a:cubicBezTo>
                    <a:cubicBezTo>
                      <a:pt x="18" y="107"/>
                      <a:pt x="19" y="105"/>
                      <a:pt x="20" y="102"/>
                    </a:cubicBezTo>
                    <a:cubicBezTo>
                      <a:pt x="20" y="105"/>
                      <a:pt x="20" y="107"/>
                      <a:pt x="20" y="110"/>
                    </a:cubicBezTo>
                    <a:cubicBezTo>
                      <a:pt x="97" y="110"/>
                      <a:pt x="97" y="110"/>
                      <a:pt x="97" y="110"/>
                    </a:cubicBezTo>
                    <a:cubicBezTo>
                      <a:pt x="97" y="100"/>
                      <a:pt x="97" y="100"/>
                      <a:pt x="97" y="100"/>
                    </a:cubicBezTo>
                    <a:cubicBezTo>
                      <a:pt x="98" y="103"/>
                      <a:pt x="99" y="107"/>
                      <a:pt x="100" y="110"/>
                    </a:cubicBezTo>
                    <a:cubicBezTo>
                      <a:pt x="117" y="110"/>
                      <a:pt x="117" y="110"/>
                      <a:pt x="117" y="110"/>
                    </a:cubicBezTo>
                    <a:cubicBezTo>
                      <a:pt x="112" y="91"/>
                      <a:pt x="105" y="73"/>
                      <a:pt x="97" y="55"/>
                    </a:cubicBezTo>
                    <a:cubicBezTo>
                      <a:pt x="68" y="53"/>
                      <a:pt x="68" y="53"/>
                      <a:pt x="68" y="53"/>
                    </a:cubicBezTo>
                    <a:close/>
                  </a:path>
                </a:pathLst>
              </a:custGeom>
              <a:solidFill>
                <a:srgbClr val="176C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17" name="Freeform 3525"/>
              <p:cNvSpPr>
                <a:spLocks/>
              </p:cNvSpPr>
              <p:nvPr/>
            </p:nvSpPr>
            <p:spPr bwMode="auto">
              <a:xfrm>
                <a:off x="3806825" y="1601787"/>
                <a:ext cx="242888" cy="228600"/>
              </a:xfrm>
              <a:custGeom>
                <a:avLst/>
                <a:gdLst>
                  <a:gd name="T0" fmla="*/ 68 w 117"/>
                  <a:gd name="T1" fmla="*/ 52 h 110"/>
                  <a:gd name="T2" fmla="*/ 68 w 117"/>
                  <a:gd name="T3" fmla="*/ 48 h 110"/>
                  <a:gd name="T4" fmla="*/ 74 w 117"/>
                  <a:gd name="T5" fmla="*/ 40 h 110"/>
                  <a:gd name="T6" fmla="*/ 74 w 117"/>
                  <a:gd name="T7" fmla="*/ 34 h 110"/>
                  <a:gd name="T8" fmla="*/ 77 w 117"/>
                  <a:gd name="T9" fmla="*/ 31 h 110"/>
                  <a:gd name="T10" fmla="*/ 77 w 117"/>
                  <a:gd name="T11" fmla="*/ 25 h 110"/>
                  <a:gd name="T12" fmla="*/ 75 w 117"/>
                  <a:gd name="T13" fmla="*/ 23 h 110"/>
                  <a:gd name="T14" fmla="*/ 79 w 117"/>
                  <a:gd name="T15" fmla="*/ 15 h 110"/>
                  <a:gd name="T16" fmla="*/ 68 w 117"/>
                  <a:gd name="T17" fmla="*/ 4 h 110"/>
                  <a:gd name="T18" fmla="*/ 67 w 117"/>
                  <a:gd name="T19" fmla="*/ 4 h 110"/>
                  <a:gd name="T20" fmla="*/ 55 w 117"/>
                  <a:gd name="T21" fmla="*/ 0 h 110"/>
                  <a:gd name="T22" fmla="*/ 38 w 117"/>
                  <a:gd name="T23" fmla="*/ 14 h 110"/>
                  <a:gd name="T24" fmla="*/ 42 w 117"/>
                  <a:gd name="T25" fmla="*/ 23 h 110"/>
                  <a:gd name="T26" fmla="*/ 39 w 117"/>
                  <a:gd name="T27" fmla="*/ 25 h 110"/>
                  <a:gd name="T28" fmla="*/ 39 w 117"/>
                  <a:gd name="T29" fmla="*/ 31 h 110"/>
                  <a:gd name="T30" fmla="*/ 42 w 117"/>
                  <a:gd name="T31" fmla="*/ 34 h 110"/>
                  <a:gd name="T32" fmla="*/ 42 w 117"/>
                  <a:gd name="T33" fmla="*/ 40 h 110"/>
                  <a:gd name="T34" fmla="*/ 49 w 117"/>
                  <a:gd name="T35" fmla="*/ 48 h 110"/>
                  <a:gd name="T36" fmla="*/ 49 w 117"/>
                  <a:gd name="T37" fmla="*/ 52 h 110"/>
                  <a:gd name="T38" fmla="*/ 20 w 117"/>
                  <a:gd name="T39" fmla="*/ 55 h 110"/>
                  <a:gd name="T40" fmla="*/ 20 w 117"/>
                  <a:gd name="T41" fmla="*/ 56 h 110"/>
                  <a:gd name="T42" fmla="*/ 0 w 117"/>
                  <a:gd name="T43" fmla="*/ 110 h 110"/>
                  <a:gd name="T44" fmla="*/ 17 w 117"/>
                  <a:gd name="T45" fmla="*/ 110 h 110"/>
                  <a:gd name="T46" fmla="*/ 20 w 117"/>
                  <a:gd name="T47" fmla="*/ 101 h 110"/>
                  <a:gd name="T48" fmla="*/ 20 w 117"/>
                  <a:gd name="T49" fmla="*/ 110 h 110"/>
                  <a:gd name="T50" fmla="*/ 97 w 117"/>
                  <a:gd name="T51" fmla="*/ 110 h 110"/>
                  <a:gd name="T52" fmla="*/ 97 w 117"/>
                  <a:gd name="T53" fmla="*/ 100 h 110"/>
                  <a:gd name="T54" fmla="*/ 100 w 117"/>
                  <a:gd name="T55" fmla="*/ 110 h 110"/>
                  <a:gd name="T56" fmla="*/ 117 w 117"/>
                  <a:gd name="T57" fmla="*/ 110 h 110"/>
                  <a:gd name="T58" fmla="*/ 97 w 117"/>
                  <a:gd name="T59" fmla="*/ 55 h 110"/>
                  <a:gd name="T60" fmla="*/ 68 w 117"/>
                  <a:gd name="T61"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10">
                    <a:moveTo>
                      <a:pt x="68" y="52"/>
                    </a:moveTo>
                    <a:cubicBezTo>
                      <a:pt x="68" y="48"/>
                      <a:pt x="68" y="48"/>
                      <a:pt x="68" y="48"/>
                    </a:cubicBezTo>
                    <a:cubicBezTo>
                      <a:pt x="71" y="47"/>
                      <a:pt x="74" y="44"/>
                      <a:pt x="74" y="40"/>
                    </a:cubicBezTo>
                    <a:cubicBezTo>
                      <a:pt x="74" y="34"/>
                      <a:pt x="74" y="34"/>
                      <a:pt x="74" y="34"/>
                    </a:cubicBezTo>
                    <a:cubicBezTo>
                      <a:pt x="76" y="34"/>
                      <a:pt x="77" y="33"/>
                      <a:pt x="77" y="31"/>
                    </a:cubicBezTo>
                    <a:cubicBezTo>
                      <a:pt x="77" y="25"/>
                      <a:pt x="77" y="25"/>
                      <a:pt x="77" y="25"/>
                    </a:cubicBezTo>
                    <a:cubicBezTo>
                      <a:pt x="77" y="24"/>
                      <a:pt x="76" y="23"/>
                      <a:pt x="75" y="23"/>
                    </a:cubicBezTo>
                    <a:cubicBezTo>
                      <a:pt x="77" y="20"/>
                      <a:pt x="79" y="18"/>
                      <a:pt x="79" y="15"/>
                    </a:cubicBezTo>
                    <a:cubicBezTo>
                      <a:pt x="79" y="9"/>
                      <a:pt x="73" y="4"/>
                      <a:pt x="68" y="4"/>
                    </a:cubicBezTo>
                    <a:cubicBezTo>
                      <a:pt x="67" y="4"/>
                      <a:pt x="67" y="4"/>
                      <a:pt x="67" y="4"/>
                    </a:cubicBezTo>
                    <a:cubicBezTo>
                      <a:pt x="64" y="1"/>
                      <a:pt x="60" y="0"/>
                      <a:pt x="55" y="0"/>
                    </a:cubicBezTo>
                    <a:cubicBezTo>
                      <a:pt x="46" y="0"/>
                      <a:pt x="38" y="6"/>
                      <a:pt x="38" y="14"/>
                    </a:cubicBezTo>
                    <a:cubicBezTo>
                      <a:pt x="38" y="17"/>
                      <a:pt x="40" y="20"/>
                      <a:pt x="42" y="23"/>
                    </a:cubicBezTo>
                    <a:cubicBezTo>
                      <a:pt x="40" y="23"/>
                      <a:pt x="39" y="24"/>
                      <a:pt x="39" y="25"/>
                    </a:cubicBezTo>
                    <a:cubicBezTo>
                      <a:pt x="39" y="31"/>
                      <a:pt x="39" y="31"/>
                      <a:pt x="39" y="31"/>
                    </a:cubicBezTo>
                    <a:cubicBezTo>
                      <a:pt x="39" y="33"/>
                      <a:pt x="41" y="34"/>
                      <a:pt x="42" y="34"/>
                    </a:cubicBezTo>
                    <a:cubicBezTo>
                      <a:pt x="42" y="40"/>
                      <a:pt x="42" y="40"/>
                      <a:pt x="42" y="40"/>
                    </a:cubicBezTo>
                    <a:cubicBezTo>
                      <a:pt x="42" y="44"/>
                      <a:pt x="45" y="47"/>
                      <a:pt x="49" y="48"/>
                    </a:cubicBezTo>
                    <a:cubicBezTo>
                      <a:pt x="49" y="52"/>
                      <a:pt x="49" y="52"/>
                      <a:pt x="49" y="52"/>
                    </a:cubicBezTo>
                    <a:cubicBezTo>
                      <a:pt x="20" y="55"/>
                      <a:pt x="20" y="55"/>
                      <a:pt x="20" y="55"/>
                    </a:cubicBezTo>
                    <a:cubicBezTo>
                      <a:pt x="20" y="56"/>
                      <a:pt x="20" y="56"/>
                      <a:pt x="20" y="56"/>
                    </a:cubicBezTo>
                    <a:cubicBezTo>
                      <a:pt x="12" y="74"/>
                      <a:pt x="5" y="91"/>
                      <a:pt x="0" y="110"/>
                    </a:cubicBezTo>
                    <a:cubicBezTo>
                      <a:pt x="17" y="110"/>
                      <a:pt x="17" y="110"/>
                      <a:pt x="17" y="110"/>
                    </a:cubicBezTo>
                    <a:cubicBezTo>
                      <a:pt x="18" y="107"/>
                      <a:pt x="19" y="104"/>
                      <a:pt x="20" y="101"/>
                    </a:cubicBezTo>
                    <a:cubicBezTo>
                      <a:pt x="20" y="104"/>
                      <a:pt x="20" y="107"/>
                      <a:pt x="20" y="110"/>
                    </a:cubicBezTo>
                    <a:cubicBezTo>
                      <a:pt x="97" y="110"/>
                      <a:pt x="97" y="110"/>
                      <a:pt x="97" y="110"/>
                    </a:cubicBezTo>
                    <a:cubicBezTo>
                      <a:pt x="97" y="100"/>
                      <a:pt x="97" y="100"/>
                      <a:pt x="97" y="100"/>
                    </a:cubicBezTo>
                    <a:cubicBezTo>
                      <a:pt x="98" y="103"/>
                      <a:pt x="99" y="106"/>
                      <a:pt x="100" y="110"/>
                    </a:cubicBezTo>
                    <a:cubicBezTo>
                      <a:pt x="117" y="110"/>
                      <a:pt x="117" y="110"/>
                      <a:pt x="117" y="110"/>
                    </a:cubicBezTo>
                    <a:cubicBezTo>
                      <a:pt x="112" y="91"/>
                      <a:pt x="105" y="73"/>
                      <a:pt x="97" y="55"/>
                    </a:cubicBezTo>
                    <a:cubicBezTo>
                      <a:pt x="68" y="52"/>
                      <a:pt x="68" y="52"/>
                      <a:pt x="68" y="52"/>
                    </a:cubicBezTo>
                    <a:close/>
                  </a:path>
                </a:pathLst>
              </a:custGeom>
              <a:solidFill>
                <a:srgbClr val="176C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70" name="Freeform 3526"/>
              <p:cNvSpPr>
                <a:spLocks/>
              </p:cNvSpPr>
              <p:nvPr/>
            </p:nvSpPr>
            <p:spPr bwMode="auto">
              <a:xfrm>
                <a:off x="3644900" y="2508250"/>
                <a:ext cx="188913" cy="227012"/>
              </a:xfrm>
              <a:custGeom>
                <a:avLst/>
                <a:gdLst>
                  <a:gd name="T0" fmla="*/ 55 w 91"/>
                  <a:gd name="T1" fmla="*/ 56 h 110"/>
                  <a:gd name="T2" fmla="*/ 52 w 91"/>
                  <a:gd name="T3" fmla="*/ 56 h 110"/>
                  <a:gd name="T4" fmla="*/ 53 w 91"/>
                  <a:gd name="T5" fmla="*/ 54 h 110"/>
                  <a:gd name="T6" fmla="*/ 62 w 91"/>
                  <a:gd name="T7" fmla="*/ 53 h 110"/>
                  <a:gd name="T8" fmla="*/ 70 w 91"/>
                  <a:gd name="T9" fmla="*/ 46 h 110"/>
                  <a:gd name="T10" fmla="*/ 67 w 91"/>
                  <a:gd name="T11" fmla="*/ 42 h 110"/>
                  <a:gd name="T12" fmla="*/ 63 w 91"/>
                  <a:gd name="T13" fmla="*/ 42 h 110"/>
                  <a:gd name="T14" fmla="*/ 64 w 91"/>
                  <a:gd name="T15" fmla="*/ 35 h 110"/>
                  <a:gd name="T16" fmla="*/ 65 w 91"/>
                  <a:gd name="T17" fmla="*/ 33 h 110"/>
                  <a:gd name="T18" fmla="*/ 65 w 91"/>
                  <a:gd name="T19" fmla="*/ 33 h 110"/>
                  <a:gd name="T20" fmla="*/ 67 w 91"/>
                  <a:gd name="T21" fmla="*/ 25 h 110"/>
                  <a:gd name="T22" fmla="*/ 57 w 91"/>
                  <a:gd name="T23" fmla="*/ 8 h 110"/>
                  <a:gd name="T24" fmla="*/ 43 w 91"/>
                  <a:gd name="T25" fmla="*/ 0 h 110"/>
                  <a:gd name="T26" fmla="*/ 25 w 91"/>
                  <a:gd name="T27" fmla="*/ 22 h 110"/>
                  <a:gd name="T28" fmla="*/ 28 w 91"/>
                  <a:gd name="T29" fmla="*/ 33 h 110"/>
                  <a:gd name="T30" fmla="*/ 30 w 91"/>
                  <a:gd name="T31" fmla="*/ 42 h 110"/>
                  <a:gd name="T32" fmla="*/ 26 w 91"/>
                  <a:gd name="T33" fmla="*/ 42 h 110"/>
                  <a:gd name="T34" fmla="*/ 24 w 91"/>
                  <a:gd name="T35" fmla="*/ 46 h 110"/>
                  <a:gd name="T36" fmla="*/ 31 w 91"/>
                  <a:gd name="T37" fmla="*/ 53 h 110"/>
                  <a:gd name="T38" fmla="*/ 39 w 91"/>
                  <a:gd name="T39" fmla="*/ 54 h 110"/>
                  <a:gd name="T40" fmla="*/ 39 w 91"/>
                  <a:gd name="T41" fmla="*/ 56 h 110"/>
                  <a:gd name="T42" fmla="*/ 37 w 91"/>
                  <a:gd name="T43" fmla="*/ 56 h 110"/>
                  <a:gd name="T44" fmla="*/ 15 w 91"/>
                  <a:gd name="T45" fmla="*/ 58 h 110"/>
                  <a:gd name="T46" fmla="*/ 15 w 91"/>
                  <a:gd name="T47" fmla="*/ 58 h 110"/>
                  <a:gd name="T48" fmla="*/ 0 w 91"/>
                  <a:gd name="T49" fmla="*/ 110 h 110"/>
                  <a:gd name="T50" fmla="*/ 12 w 91"/>
                  <a:gd name="T51" fmla="*/ 110 h 110"/>
                  <a:gd name="T52" fmla="*/ 17 w 91"/>
                  <a:gd name="T53" fmla="*/ 89 h 110"/>
                  <a:gd name="T54" fmla="*/ 18 w 91"/>
                  <a:gd name="T55" fmla="*/ 110 h 110"/>
                  <a:gd name="T56" fmla="*/ 74 w 91"/>
                  <a:gd name="T57" fmla="*/ 110 h 110"/>
                  <a:gd name="T58" fmla="*/ 75 w 91"/>
                  <a:gd name="T59" fmla="*/ 89 h 110"/>
                  <a:gd name="T60" fmla="*/ 79 w 91"/>
                  <a:gd name="T61" fmla="*/ 110 h 110"/>
                  <a:gd name="T62" fmla="*/ 91 w 91"/>
                  <a:gd name="T63" fmla="*/ 110 h 110"/>
                  <a:gd name="T64" fmla="*/ 77 w 91"/>
                  <a:gd name="T65" fmla="*/ 58 h 110"/>
                  <a:gd name="T66" fmla="*/ 55 w 91"/>
                  <a:gd name="T67" fmla="*/ 5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10">
                    <a:moveTo>
                      <a:pt x="55" y="56"/>
                    </a:moveTo>
                    <a:cubicBezTo>
                      <a:pt x="52" y="56"/>
                      <a:pt x="52" y="56"/>
                      <a:pt x="52" y="56"/>
                    </a:cubicBezTo>
                    <a:cubicBezTo>
                      <a:pt x="53" y="54"/>
                      <a:pt x="53" y="54"/>
                      <a:pt x="53" y="54"/>
                    </a:cubicBezTo>
                    <a:cubicBezTo>
                      <a:pt x="55" y="54"/>
                      <a:pt x="58" y="53"/>
                      <a:pt x="62" y="53"/>
                    </a:cubicBezTo>
                    <a:cubicBezTo>
                      <a:pt x="68" y="52"/>
                      <a:pt x="69" y="48"/>
                      <a:pt x="70" y="46"/>
                    </a:cubicBezTo>
                    <a:cubicBezTo>
                      <a:pt x="70" y="43"/>
                      <a:pt x="68" y="39"/>
                      <a:pt x="67" y="42"/>
                    </a:cubicBezTo>
                    <a:cubicBezTo>
                      <a:pt x="66" y="45"/>
                      <a:pt x="63" y="44"/>
                      <a:pt x="63" y="42"/>
                    </a:cubicBezTo>
                    <a:cubicBezTo>
                      <a:pt x="62" y="41"/>
                      <a:pt x="63" y="38"/>
                      <a:pt x="64" y="35"/>
                    </a:cubicBezTo>
                    <a:cubicBezTo>
                      <a:pt x="65" y="35"/>
                      <a:pt x="65" y="34"/>
                      <a:pt x="65" y="33"/>
                    </a:cubicBezTo>
                    <a:cubicBezTo>
                      <a:pt x="65" y="33"/>
                      <a:pt x="65" y="33"/>
                      <a:pt x="65" y="33"/>
                    </a:cubicBezTo>
                    <a:cubicBezTo>
                      <a:pt x="66" y="30"/>
                      <a:pt x="67" y="28"/>
                      <a:pt x="67" y="25"/>
                    </a:cubicBezTo>
                    <a:cubicBezTo>
                      <a:pt x="67" y="17"/>
                      <a:pt x="63" y="10"/>
                      <a:pt x="57" y="8"/>
                    </a:cubicBezTo>
                    <a:cubicBezTo>
                      <a:pt x="53" y="3"/>
                      <a:pt x="48" y="0"/>
                      <a:pt x="43" y="0"/>
                    </a:cubicBezTo>
                    <a:cubicBezTo>
                      <a:pt x="33" y="0"/>
                      <a:pt x="25" y="10"/>
                      <a:pt x="25" y="22"/>
                    </a:cubicBezTo>
                    <a:cubicBezTo>
                      <a:pt x="25" y="26"/>
                      <a:pt x="26" y="30"/>
                      <a:pt x="28" y="33"/>
                    </a:cubicBezTo>
                    <a:cubicBezTo>
                      <a:pt x="28" y="33"/>
                      <a:pt x="31" y="40"/>
                      <a:pt x="30" y="42"/>
                    </a:cubicBezTo>
                    <a:cubicBezTo>
                      <a:pt x="30" y="44"/>
                      <a:pt x="27" y="45"/>
                      <a:pt x="26" y="42"/>
                    </a:cubicBezTo>
                    <a:cubicBezTo>
                      <a:pt x="25" y="39"/>
                      <a:pt x="24" y="43"/>
                      <a:pt x="24" y="46"/>
                    </a:cubicBezTo>
                    <a:cubicBezTo>
                      <a:pt x="24" y="48"/>
                      <a:pt x="25" y="52"/>
                      <a:pt x="31" y="53"/>
                    </a:cubicBezTo>
                    <a:cubicBezTo>
                      <a:pt x="35" y="53"/>
                      <a:pt x="37" y="54"/>
                      <a:pt x="39" y="54"/>
                    </a:cubicBezTo>
                    <a:cubicBezTo>
                      <a:pt x="39" y="56"/>
                      <a:pt x="39" y="56"/>
                      <a:pt x="39" y="56"/>
                    </a:cubicBezTo>
                    <a:cubicBezTo>
                      <a:pt x="37" y="56"/>
                      <a:pt x="37" y="56"/>
                      <a:pt x="37" y="56"/>
                    </a:cubicBezTo>
                    <a:cubicBezTo>
                      <a:pt x="15" y="58"/>
                      <a:pt x="15" y="58"/>
                      <a:pt x="15" y="58"/>
                    </a:cubicBezTo>
                    <a:cubicBezTo>
                      <a:pt x="15" y="58"/>
                      <a:pt x="15" y="58"/>
                      <a:pt x="15" y="58"/>
                    </a:cubicBezTo>
                    <a:cubicBezTo>
                      <a:pt x="7" y="75"/>
                      <a:pt x="3" y="92"/>
                      <a:pt x="0" y="110"/>
                    </a:cubicBezTo>
                    <a:cubicBezTo>
                      <a:pt x="12" y="110"/>
                      <a:pt x="12" y="110"/>
                      <a:pt x="12" y="110"/>
                    </a:cubicBezTo>
                    <a:cubicBezTo>
                      <a:pt x="14" y="103"/>
                      <a:pt x="15" y="96"/>
                      <a:pt x="17" y="89"/>
                    </a:cubicBezTo>
                    <a:cubicBezTo>
                      <a:pt x="17" y="97"/>
                      <a:pt x="17" y="104"/>
                      <a:pt x="18" y="110"/>
                    </a:cubicBezTo>
                    <a:cubicBezTo>
                      <a:pt x="74" y="110"/>
                      <a:pt x="74" y="110"/>
                      <a:pt x="74" y="110"/>
                    </a:cubicBezTo>
                    <a:cubicBezTo>
                      <a:pt x="75" y="89"/>
                      <a:pt x="75" y="89"/>
                      <a:pt x="75" y="89"/>
                    </a:cubicBezTo>
                    <a:cubicBezTo>
                      <a:pt x="77" y="96"/>
                      <a:pt x="78" y="103"/>
                      <a:pt x="79" y="110"/>
                    </a:cubicBezTo>
                    <a:cubicBezTo>
                      <a:pt x="91" y="110"/>
                      <a:pt x="91" y="110"/>
                      <a:pt x="91" y="110"/>
                    </a:cubicBezTo>
                    <a:cubicBezTo>
                      <a:pt x="89" y="92"/>
                      <a:pt x="85" y="75"/>
                      <a:pt x="77" y="58"/>
                    </a:cubicBezTo>
                    <a:cubicBezTo>
                      <a:pt x="55" y="56"/>
                      <a:pt x="55" y="56"/>
                      <a:pt x="55" y="56"/>
                    </a:cubicBezTo>
                    <a:close/>
                  </a:path>
                </a:pathLst>
              </a:custGeom>
              <a:solidFill>
                <a:srgbClr val="002050"/>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85" name="Rectangle 3197"/>
              <p:cNvSpPr>
                <a:spLocks noChangeArrowheads="1"/>
              </p:cNvSpPr>
              <p:nvPr/>
            </p:nvSpPr>
            <p:spPr bwMode="auto">
              <a:xfrm rot="20020218">
                <a:off x="3102423" y="1332514"/>
                <a:ext cx="61234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b="1" dirty="0">
                    <a:solidFill>
                      <a:srgbClr val="002050"/>
                    </a:solidFill>
                    <a:latin typeface="Segoe UI" panose="020B0502040204020203" pitchFamily="34" charset="0"/>
                  </a:rPr>
                  <a:t>collaborate</a:t>
                </a:r>
                <a:endParaRPr lang="en-US" altLang="en-US" sz="1765" dirty="0">
                  <a:solidFill>
                    <a:srgbClr val="505050"/>
                  </a:solidFill>
                  <a:latin typeface="Segoe UI" panose="020B0502040204020203" pitchFamily="34" charset="0"/>
                </a:endParaRPr>
              </a:p>
            </p:txBody>
          </p:sp>
          <p:sp>
            <p:nvSpPr>
              <p:cNvPr id="486" name="Rectangle 3197"/>
              <p:cNvSpPr>
                <a:spLocks noChangeArrowheads="1"/>
              </p:cNvSpPr>
              <p:nvPr/>
            </p:nvSpPr>
            <p:spPr bwMode="auto">
              <a:xfrm rot="21304823">
                <a:off x="3203633" y="1659742"/>
                <a:ext cx="607539"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b="1" dirty="0">
                    <a:solidFill>
                      <a:srgbClr val="002050"/>
                    </a:solidFill>
                    <a:latin typeface="Segoe UI" panose="020B0502040204020203" pitchFamily="34" charset="0"/>
                  </a:rPr>
                  <a:t>extensively</a:t>
                </a:r>
                <a:endParaRPr lang="en-US" altLang="en-US" sz="1765" dirty="0">
                  <a:solidFill>
                    <a:srgbClr val="505050"/>
                  </a:solidFill>
                  <a:latin typeface="Segoe UI" panose="020B0502040204020203" pitchFamily="34" charset="0"/>
                </a:endParaRPr>
              </a:p>
            </p:txBody>
          </p:sp>
          <p:sp>
            <p:nvSpPr>
              <p:cNvPr id="487" name="Rectangle 3197"/>
              <p:cNvSpPr>
                <a:spLocks noChangeArrowheads="1"/>
              </p:cNvSpPr>
              <p:nvPr/>
            </p:nvSpPr>
            <p:spPr bwMode="auto">
              <a:xfrm rot="768786">
                <a:off x="3176961" y="1968667"/>
                <a:ext cx="519373"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b="1" dirty="0">
                    <a:solidFill>
                      <a:srgbClr val="002050"/>
                    </a:solidFill>
                    <a:latin typeface="Segoe UI" panose="020B0502040204020203" pitchFamily="34" charset="0"/>
                  </a:rPr>
                  <a:t>with their</a:t>
                </a:r>
                <a:endParaRPr lang="en-US" altLang="en-US" sz="1765" dirty="0">
                  <a:solidFill>
                    <a:srgbClr val="505050"/>
                  </a:solidFill>
                  <a:latin typeface="Segoe UI" panose="020B0502040204020203" pitchFamily="34" charset="0"/>
                </a:endParaRPr>
              </a:p>
            </p:txBody>
          </p:sp>
          <p:sp>
            <p:nvSpPr>
              <p:cNvPr id="488" name="Rectangle 3197"/>
              <p:cNvSpPr>
                <a:spLocks noChangeArrowheads="1"/>
              </p:cNvSpPr>
              <p:nvPr/>
            </p:nvSpPr>
            <p:spPr bwMode="auto">
              <a:xfrm rot="1988426">
                <a:off x="3023714" y="2305442"/>
                <a:ext cx="698909"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b="1" dirty="0">
                    <a:solidFill>
                      <a:srgbClr val="002050"/>
                    </a:solidFill>
                    <a:latin typeface="Segoe UI" panose="020B0502040204020203" pitchFamily="34" charset="0"/>
                  </a:rPr>
                  <a:t>counterparts</a:t>
                </a:r>
                <a:endParaRPr lang="en-US" altLang="en-US" sz="1765" dirty="0">
                  <a:solidFill>
                    <a:srgbClr val="505050"/>
                  </a:solidFill>
                  <a:latin typeface="Segoe UI" panose="020B0502040204020203" pitchFamily="34" charset="0"/>
                </a:endParaRPr>
              </a:p>
            </p:txBody>
          </p:sp>
          <p:sp>
            <p:nvSpPr>
              <p:cNvPr id="210" name="Rectangle 3515"/>
              <p:cNvSpPr>
                <a:spLocks noChangeArrowheads="1"/>
              </p:cNvSpPr>
              <p:nvPr/>
            </p:nvSpPr>
            <p:spPr bwMode="auto">
              <a:xfrm>
                <a:off x="2459038" y="1521364"/>
                <a:ext cx="2404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1765" dirty="0">
                    <a:solidFill>
                      <a:srgbClr val="002050"/>
                    </a:solidFill>
                    <a:latin typeface="Segoe UI Light" panose="020B0502040204020203" pitchFamily="34" charset="0"/>
                  </a:rPr>
                  <a:t>54</a:t>
                </a:r>
                <a:endParaRPr lang="en-US" altLang="en-US" sz="1765" dirty="0">
                  <a:solidFill>
                    <a:srgbClr val="505050"/>
                  </a:solidFill>
                  <a:latin typeface="Segoe UI" panose="020B0502040204020203" pitchFamily="34" charset="0"/>
                </a:endParaRPr>
              </a:p>
            </p:txBody>
          </p:sp>
          <p:sp>
            <p:nvSpPr>
              <p:cNvPr id="211" name="Rectangle 3516"/>
              <p:cNvSpPr>
                <a:spLocks noChangeArrowheads="1"/>
              </p:cNvSpPr>
              <p:nvPr/>
            </p:nvSpPr>
            <p:spPr bwMode="auto">
              <a:xfrm>
                <a:off x="2709863" y="1539875"/>
                <a:ext cx="15068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1470" dirty="0">
                    <a:solidFill>
                      <a:srgbClr val="002050"/>
                    </a:solidFill>
                    <a:latin typeface="Segoe UI Light" panose="020B0502040204020203" pitchFamily="34" charset="0"/>
                  </a:rPr>
                  <a:t>%</a:t>
                </a:r>
                <a:endParaRPr lang="en-US" altLang="en-US" sz="1765" dirty="0">
                  <a:solidFill>
                    <a:srgbClr val="505050"/>
                  </a:solidFill>
                  <a:latin typeface="Segoe UI" panose="020B0502040204020203" pitchFamily="34" charset="0"/>
                </a:endParaRPr>
              </a:p>
            </p:txBody>
          </p:sp>
          <p:sp>
            <p:nvSpPr>
              <p:cNvPr id="212" name="Rectangle 3517"/>
              <p:cNvSpPr>
                <a:spLocks noChangeArrowheads="1"/>
              </p:cNvSpPr>
              <p:nvPr/>
            </p:nvSpPr>
            <p:spPr bwMode="auto">
              <a:xfrm>
                <a:off x="2459038" y="1752600"/>
                <a:ext cx="392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dirty="0">
                    <a:solidFill>
                      <a:srgbClr val="002050"/>
                    </a:solidFill>
                    <a:latin typeface="Segoe UI" panose="020B0502040204020203" pitchFamily="34" charset="0"/>
                  </a:rPr>
                  <a:t>more</a:t>
                </a:r>
                <a:br>
                  <a:rPr lang="en-US" altLang="en-US" sz="882" dirty="0">
                    <a:solidFill>
                      <a:srgbClr val="002050"/>
                    </a:solidFill>
                    <a:latin typeface="Segoe UI" panose="020B0502040204020203" pitchFamily="34" charset="0"/>
                  </a:rPr>
                </a:br>
                <a:r>
                  <a:rPr lang="en-US" altLang="en-US" sz="882" dirty="0">
                    <a:solidFill>
                      <a:srgbClr val="002050"/>
                    </a:solidFill>
                    <a:latin typeface="Segoe UI" panose="020B0502040204020203" pitchFamily="34" charset="0"/>
                  </a:rPr>
                  <a:t>likely to </a:t>
                </a:r>
                <a:endParaRPr lang="en-US" altLang="en-US" sz="1765" dirty="0">
                  <a:solidFill>
                    <a:srgbClr val="505050"/>
                  </a:solidFill>
                  <a:latin typeface="Segoe UI" panose="020B0502040204020203" pitchFamily="34" charset="0"/>
                </a:endParaRPr>
              </a:p>
            </p:txBody>
          </p:sp>
        </p:grpSp>
      </p:grpSp>
      <p:grpSp>
        <p:nvGrpSpPr>
          <p:cNvPr id="8" name="Group 7"/>
          <p:cNvGrpSpPr/>
          <p:nvPr/>
        </p:nvGrpSpPr>
        <p:grpSpPr>
          <a:xfrm>
            <a:off x="1380432" y="1837695"/>
            <a:ext cx="2214606" cy="2960843"/>
            <a:chOff x="1408112" y="1874048"/>
            <a:chExt cx="2259013" cy="3020214"/>
          </a:xfrm>
        </p:grpSpPr>
        <p:sp>
          <p:nvSpPr>
            <p:cNvPr id="419" name="Oval 3316"/>
            <p:cNvSpPr>
              <a:spLocks noChangeArrowheads="1"/>
            </p:cNvSpPr>
            <p:nvPr/>
          </p:nvSpPr>
          <p:spPr bwMode="auto">
            <a:xfrm>
              <a:off x="1408112" y="2633662"/>
              <a:ext cx="2259013" cy="2260600"/>
            </a:xfrm>
            <a:prstGeom prst="ellipse">
              <a:avLst/>
            </a:pr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pic>
          <p:nvPicPr>
            <p:cNvPr id="523" name="Picture 522"/>
            <p:cNvPicPr>
              <a:picLocks noChangeAspect="1"/>
            </p:cNvPicPr>
            <p:nvPr/>
          </p:nvPicPr>
          <p:blipFill rotWithShape="1">
            <a:blip r:embed="rId4"/>
            <a:srcRect b="39676"/>
            <a:stretch/>
          </p:blipFill>
          <p:spPr>
            <a:xfrm>
              <a:off x="1493837" y="1874048"/>
              <a:ext cx="1997391" cy="2156614"/>
            </a:xfrm>
            <a:prstGeom prst="rect">
              <a:avLst/>
            </a:prstGeom>
          </p:spPr>
        </p:pic>
      </p:grpSp>
      <p:pic>
        <p:nvPicPr>
          <p:cNvPr id="581" name="Picture 580"/>
          <p:cNvPicPr>
            <a:picLocks noChangeAspect="1"/>
          </p:cNvPicPr>
          <p:nvPr/>
        </p:nvPicPr>
        <p:blipFill>
          <a:blip r:embed="rId5"/>
          <a:stretch>
            <a:fillRect/>
          </a:stretch>
        </p:blipFill>
        <p:spPr>
          <a:xfrm>
            <a:off x="1539174" y="2388151"/>
            <a:ext cx="1092513" cy="592637"/>
          </a:xfrm>
          <a:prstGeom prst="rect">
            <a:avLst/>
          </a:prstGeom>
        </p:spPr>
      </p:pic>
      <p:sp>
        <p:nvSpPr>
          <p:cNvPr id="29" name="Freeform 3168"/>
          <p:cNvSpPr>
            <a:spLocks noEditPoints="1"/>
          </p:cNvSpPr>
          <p:nvPr/>
        </p:nvSpPr>
        <p:spPr bwMode="auto">
          <a:xfrm>
            <a:off x="205431" y="3469464"/>
            <a:ext cx="11734450" cy="812385"/>
          </a:xfrm>
          <a:custGeom>
            <a:avLst/>
            <a:gdLst>
              <a:gd name="T0" fmla="*/ 2210 w 5791"/>
              <a:gd name="T1" fmla="*/ 400 h 401"/>
              <a:gd name="T2" fmla="*/ 2161 w 5791"/>
              <a:gd name="T3" fmla="*/ 397 h 401"/>
              <a:gd name="T4" fmla="*/ 2113 w 5791"/>
              <a:gd name="T5" fmla="*/ 392 h 401"/>
              <a:gd name="T6" fmla="*/ 2066 w 5791"/>
              <a:gd name="T7" fmla="*/ 383 h 401"/>
              <a:gd name="T8" fmla="*/ 2486 w 5791"/>
              <a:gd name="T9" fmla="*/ 374 h 401"/>
              <a:gd name="T10" fmla="*/ 2533 w 5791"/>
              <a:gd name="T11" fmla="*/ 363 h 401"/>
              <a:gd name="T12" fmla="*/ 2580 w 5791"/>
              <a:gd name="T13" fmla="*/ 351 h 401"/>
              <a:gd name="T14" fmla="*/ 2626 w 5791"/>
              <a:gd name="T15" fmla="*/ 337 h 401"/>
              <a:gd name="T16" fmla="*/ 1849 w 5791"/>
              <a:gd name="T17" fmla="*/ 312 h 401"/>
              <a:gd name="T18" fmla="*/ 4954 w 5791"/>
              <a:gd name="T19" fmla="*/ 315 h 401"/>
              <a:gd name="T20" fmla="*/ 5002 w 5791"/>
              <a:gd name="T21" fmla="*/ 312 h 401"/>
              <a:gd name="T22" fmla="*/ 5050 w 5791"/>
              <a:gd name="T23" fmla="*/ 308 h 401"/>
              <a:gd name="T24" fmla="*/ 4727 w 5791"/>
              <a:gd name="T25" fmla="*/ 304 h 401"/>
              <a:gd name="T26" fmla="*/ 5122 w 5791"/>
              <a:gd name="T27" fmla="*/ 299 h 401"/>
              <a:gd name="T28" fmla="*/ 2726 w 5791"/>
              <a:gd name="T29" fmla="*/ 293 h 401"/>
              <a:gd name="T30" fmla="*/ 4633 w 5791"/>
              <a:gd name="T31" fmla="*/ 288 h 401"/>
              <a:gd name="T32" fmla="*/ 4609 w 5791"/>
              <a:gd name="T33" fmla="*/ 282 h 401"/>
              <a:gd name="T34" fmla="*/ 4586 w 5791"/>
              <a:gd name="T35" fmla="*/ 276 h 401"/>
              <a:gd name="T36" fmla="*/ 4563 w 5791"/>
              <a:gd name="T37" fmla="*/ 269 h 401"/>
              <a:gd name="T38" fmla="*/ 4540 w 5791"/>
              <a:gd name="T39" fmla="*/ 262 h 401"/>
              <a:gd name="T40" fmla="*/ 5334 w 5791"/>
              <a:gd name="T41" fmla="*/ 256 h 401"/>
              <a:gd name="T42" fmla="*/ 5357 w 5791"/>
              <a:gd name="T43" fmla="*/ 250 h 401"/>
              <a:gd name="T44" fmla="*/ 5380 w 5791"/>
              <a:gd name="T45" fmla="*/ 244 h 401"/>
              <a:gd name="T46" fmla="*/ 5403 w 5791"/>
              <a:gd name="T47" fmla="*/ 237 h 401"/>
              <a:gd name="T48" fmla="*/ 2881 w 5791"/>
              <a:gd name="T49" fmla="*/ 229 h 401"/>
              <a:gd name="T50" fmla="*/ 5449 w 5791"/>
              <a:gd name="T51" fmla="*/ 223 h 401"/>
              <a:gd name="T52" fmla="*/ 1602 w 5791"/>
              <a:gd name="T53" fmla="*/ 217 h 401"/>
              <a:gd name="T54" fmla="*/ 1579 w 5791"/>
              <a:gd name="T55" fmla="*/ 209 h 401"/>
              <a:gd name="T56" fmla="*/ 1556 w 5791"/>
              <a:gd name="T57" fmla="*/ 202 h 401"/>
              <a:gd name="T58" fmla="*/ 214 w 5791"/>
              <a:gd name="T59" fmla="*/ 196 h 401"/>
              <a:gd name="T60" fmla="*/ 237 w 5791"/>
              <a:gd name="T61" fmla="*/ 189 h 401"/>
              <a:gd name="T62" fmla="*/ 260 w 5791"/>
              <a:gd name="T63" fmla="*/ 183 h 401"/>
              <a:gd name="T64" fmla="*/ 4343 w 5791"/>
              <a:gd name="T65" fmla="*/ 175 h 401"/>
              <a:gd name="T66" fmla="*/ 306 w 5791"/>
              <a:gd name="T67" fmla="*/ 170 h 401"/>
              <a:gd name="T68" fmla="*/ 330 w 5791"/>
              <a:gd name="T69" fmla="*/ 164 h 401"/>
              <a:gd name="T70" fmla="*/ 353 w 5791"/>
              <a:gd name="T71" fmla="*/ 159 h 401"/>
              <a:gd name="T72" fmla="*/ 5654 w 5791"/>
              <a:gd name="T73" fmla="*/ 151 h 401"/>
              <a:gd name="T74" fmla="*/ 1346 w 5791"/>
              <a:gd name="T75" fmla="*/ 146 h 401"/>
              <a:gd name="T76" fmla="*/ 3079 w 5791"/>
              <a:gd name="T77" fmla="*/ 141 h 401"/>
              <a:gd name="T78" fmla="*/ 5699 w 5791"/>
              <a:gd name="T79" fmla="*/ 134 h 401"/>
              <a:gd name="T80" fmla="*/ 1275 w 5791"/>
              <a:gd name="T81" fmla="*/ 133 h 401"/>
              <a:gd name="T82" fmla="*/ 518 w 5791"/>
              <a:gd name="T83" fmla="*/ 127 h 401"/>
              <a:gd name="T84" fmla="*/ 542 w 5791"/>
              <a:gd name="T85" fmla="*/ 124 h 401"/>
              <a:gd name="T86" fmla="*/ 1179 w 5791"/>
              <a:gd name="T87" fmla="*/ 118 h 401"/>
              <a:gd name="T88" fmla="*/ 614 w 5791"/>
              <a:gd name="T89" fmla="*/ 115 h 401"/>
              <a:gd name="T90" fmla="*/ 1107 w 5791"/>
              <a:gd name="T91" fmla="*/ 110 h 401"/>
              <a:gd name="T92" fmla="*/ 686 w 5791"/>
              <a:gd name="T93" fmla="*/ 108 h 401"/>
              <a:gd name="T94" fmla="*/ 1035 w 5791"/>
              <a:gd name="T95" fmla="*/ 105 h 401"/>
              <a:gd name="T96" fmla="*/ 758 w 5791"/>
              <a:gd name="T97" fmla="*/ 103 h 401"/>
              <a:gd name="T98" fmla="*/ 963 w 5791"/>
              <a:gd name="T99" fmla="*/ 101 h 401"/>
              <a:gd name="T100" fmla="*/ 914 w 5791"/>
              <a:gd name="T101" fmla="*/ 100 h 401"/>
              <a:gd name="T102" fmla="*/ 3191 w 5791"/>
              <a:gd name="T103" fmla="*/ 96 h 401"/>
              <a:gd name="T104" fmla="*/ 3236 w 5791"/>
              <a:gd name="T105" fmla="*/ 79 h 401"/>
              <a:gd name="T106" fmla="*/ 3282 w 5791"/>
              <a:gd name="T107" fmla="*/ 64 h 401"/>
              <a:gd name="T108" fmla="*/ 3328 w 5791"/>
              <a:gd name="T109" fmla="*/ 50 h 401"/>
              <a:gd name="T110" fmla="*/ 3374 w 5791"/>
              <a:gd name="T111" fmla="*/ 38 h 401"/>
              <a:gd name="T112" fmla="*/ 3421 w 5791"/>
              <a:gd name="T113" fmla="*/ 27 h 401"/>
              <a:gd name="T114" fmla="*/ 3467 w 5791"/>
              <a:gd name="T115" fmla="*/ 18 h 401"/>
              <a:gd name="T116" fmla="*/ 3506 w 5791"/>
              <a:gd name="T117" fmla="*/ 20 h 401"/>
              <a:gd name="T118" fmla="*/ 3553 w 5791"/>
              <a:gd name="T119" fmla="*/ 15 h 401"/>
              <a:gd name="T120" fmla="*/ 3601 w 5791"/>
              <a:gd name="T121" fmla="*/ 11 h 401"/>
              <a:gd name="T122" fmla="*/ 3649 w 5791"/>
              <a:gd name="T123"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91" h="401">
                <a:moveTo>
                  <a:pt x="2246" y="401"/>
                </a:moveTo>
                <a:cubicBezTo>
                  <a:pt x="2246" y="393"/>
                  <a:pt x="2246" y="393"/>
                  <a:pt x="2246" y="393"/>
                </a:cubicBezTo>
                <a:cubicBezTo>
                  <a:pt x="2250" y="393"/>
                  <a:pt x="2254" y="393"/>
                  <a:pt x="2258" y="393"/>
                </a:cubicBezTo>
                <a:cubicBezTo>
                  <a:pt x="2258" y="401"/>
                  <a:pt x="2258" y="401"/>
                  <a:pt x="2258" y="401"/>
                </a:cubicBezTo>
                <a:cubicBezTo>
                  <a:pt x="2254" y="401"/>
                  <a:pt x="2250" y="401"/>
                  <a:pt x="2246" y="401"/>
                </a:cubicBezTo>
                <a:close/>
                <a:moveTo>
                  <a:pt x="2234" y="401"/>
                </a:moveTo>
                <a:cubicBezTo>
                  <a:pt x="2230" y="401"/>
                  <a:pt x="2226" y="401"/>
                  <a:pt x="2222" y="401"/>
                </a:cubicBezTo>
                <a:cubicBezTo>
                  <a:pt x="2222" y="393"/>
                  <a:pt x="2222" y="393"/>
                  <a:pt x="2222" y="393"/>
                </a:cubicBezTo>
                <a:cubicBezTo>
                  <a:pt x="2226" y="393"/>
                  <a:pt x="2230" y="393"/>
                  <a:pt x="2234" y="393"/>
                </a:cubicBezTo>
                <a:lnTo>
                  <a:pt x="2234" y="401"/>
                </a:lnTo>
                <a:close/>
                <a:moveTo>
                  <a:pt x="2270" y="401"/>
                </a:moveTo>
                <a:cubicBezTo>
                  <a:pt x="2270" y="393"/>
                  <a:pt x="2270" y="393"/>
                  <a:pt x="2270" y="393"/>
                </a:cubicBezTo>
                <a:cubicBezTo>
                  <a:pt x="2274" y="392"/>
                  <a:pt x="2278" y="392"/>
                  <a:pt x="2282" y="392"/>
                </a:cubicBezTo>
                <a:cubicBezTo>
                  <a:pt x="2282" y="400"/>
                  <a:pt x="2282" y="400"/>
                  <a:pt x="2282" y="400"/>
                </a:cubicBezTo>
                <a:cubicBezTo>
                  <a:pt x="2278" y="400"/>
                  <a:pt x="2274" y="400"/>
                  <a:pt x="2270" y="401"/>
                </a:cubicBezTo>
                <a:close/>
                <a:moveTo>
                  <a:pt x="2210" y="400"/>
                </a:moveTo>
                <a:cubicBezTo>
                  <a:pt x="2206" y="400"/>
                  <a:pt x="2202" y="400"/>
                  <a:pt x="2198" y="400"/>
                </a:cubicBezTo>
                <a:cubicBezTo>
                  <a:pt x="2198" y="392"/>
                  <a:pt x="2198" y="392"/>
                  <a:pt x="2198" y="392"/>
                </a:cubicBezTo>
                <a:cubicBezTo>
                  <a:pt x="2202" y="392"/>
                  <a:pt x="2206" y="392"/>
                  <a:pt x="2210" y="392"/>
                </a:cubicBezTo>
                <a:lnTo>
                  <a:pt x="2210" y="400"/>
                </a:lnTo>
                <a:close/>
                <a:moveTo>
                  <a:pt x="2294" y="400"/>
                </a:moveTo>
                <a:cubicBezTo>
                  <a:pt x="2294" y="392"/>
                  <a:pt x="2294" y="392"/>
                  <a:pt x="2294" y="392"/>
                </a:cubicBezTo>
                <a:cubicBezTo>
                  <a:pt x="2298" y="391"/>
                  <a:pt x="2302" y="391"/>
                  <a:pt x="2306" y="391"/>
                </a:cubicBezTo>
                <a:cubicBezTo>
                  <a:pt x="2306" y="399"/>
                  <a:pt x="2306" y="399"/>
                  <a:pt x="2306" y="399"/>
                </a:cubicBezTo>
                <a:cubicBezTo>
                  <a:pt x="2302" y="399"/>
                  <a:pt x="2298" y="399"/>
                  <a:pt x="2294" y="400"/>
                </a:cubicBezTo>
                <a:close/>
                <a:moveTo>
                  <a:pt x="2186" y="399"/>
                </a:moveTo>
                <a:cubicBezTo>
                  <a:pt x="2182" y="399"/>
                  <a:pt x="2178" y="398"/>
                  <a:pt x="2174" y="398"/>
                </a:cubicBezTo>
                <a:cubicBezTo>
                  <a:pt x="2174" y="390"/>
                  <a:pt x="2174" y="390"/>
                  <a:pt x="2174" y="390"/>
                </a:cubicBezTo>
                <a:cubicBezTo>
                  <a:pt x="2178" y="390"/>
                  <a:pt x="2182" y="391"/>
                  <a:pt x="2186" y="391"/>
                </a:cubicBezTo>
                <a:lnTo>
                  <a:pt x="2186" y="399"/>
                </a:lnTo>
                <a:close/>
                <a:moveTo>
                  <a:pt x="2318" y="398"/>
                </a:moveTo>
                <a:cubicBezTo>
                  <a:pt x="2318" y="390"/>
                  <a:pt x="2318" y="390"/>
                  <a:pt x="2318" y="390"/>
                </a:cubicBezTo>
                <a:cubicBezTo>
                  <a:pt x="2322" y="390"/>
                  <a:pt x="2326" y="390"/>
                  <a:pt x="2330" y="389"/>
                </a:cubicBezTo>
                <a:cubicBezTo>
                  <a:pt x="2331" y="397"/>
                  <a:pt x="2331" y="397"/>
                  <a:pt x="2331" y="397"/>
                </a:cubicBezTo>
                <a:cubicBezTo>
                  <a:pt x="2327" y="398"/>
                  <a:pt x="2323" y="398"/>
                  <a:pt x="2318" y="398"/>
                </a:cubicBezTo>
                <a:close/>
                <a:moveTo>
                  <a:pt x="2161" y="397"/>
                </a:moveTo>
                <a:cubicBezTo>
                  <a:pt x="2157" y="397"/>
                  <a:pt x="2153" y="396"/>
                  <a:pt x="2149" y="396"/>
                </a:cubicBezTo>
                <a:cubicBezTo>
                  <a:pt x="2150" y="388"/>
                  <a:pt x="2150" y="388"/>
                  <a:pt x="2150" y="388"/>
                </a:cubicBezTo>
                <a:cubicBezTo>
                  <a:pt x="2154" y="388"/>
                  <a:pt x="2158" y="389"/>
                  <a:pt x="2162" y="389"/>
                </a:cubicBezTo>
                <a:lnTo>
                  <a:pt x="2161" y="397"/>
                </a:lnTo>
                <a:close/>
                <a:moveTo>
                  <a:pt x="2343" y="396"/>
                </a:moveTo>
                <a:cubicBezTo>
                  <a:pt x="2342" y="388"/>
                  <a:pt x="2342" y="388"/>
                  <a:pt x="2342" y="388"/>
                </a:cubicBezTo>
                <a:cubicBezTo>
                  <a:pt x="2346" y="388"/>
                  <a:pt x="2350" y="388"/>
                  <a:pt x="2354" y="387"/>
                </a:cubicBezTo>
                <a:cubicBezTo>
                  <a:pt x="2355" y="395"/>
                  <a:pt x="2355" y="395"/>
                  <a:pt x="2355" y="395"/>
                </a:cubicBezTo>
                <a:cubicBezTo>
                  <a:pt x="2351" y="395"/>
                  <a:pt x="2347" y="396"/>
                  <a:pt x="2343" y="396"/>
                </a:cubicBezTo>
                <a:close/>
                <a:moveTo>
                  <a:pt x="2137" y="395"/>
                </a:moveTo>
                <a:cubicBezTo>
                  <a:pt x="2133" y="394"/>
                  <a:pt x="2129" y="394"/>
                  <a:pt x="2125" y="393"/>
                </a:cubicBezTo>
                <a:cubicBezTo>
                  <a:pt x="2126" y="385"/>
                  <a:pt x="2126" y="385"/>
                  <a:pt x="2126" y="385"/>
                </a:cubicBezTo>
                <a:cubicBezTo>
                  <a:pt x="2130" y="386"/>
                  <a:pt x="2134" y="386"/>
                  <a:pt x="2138" y="387"/>
                </a:cubicBezTo>
                <a:lnTo>
                  <a:pt x="2137" y="395"/>
                </a:lnTo>
                <a:close/>
                <a:moveTo>
                  <a:pt x="2367" y="394"/>
                </a:moveTo>
                <a:cubicBezTo>
                  <a:pt x="2366" y="386"/>
                  <a:pt x="2366" y="386"/>
                  <a:pt x="2366" y="386"/>
                </a:cubicBezTo>
                <a:cubicBezTo>
                  <a:pt x="2370" y="385"/>
                  <a:pt x="2374" y="385"/>
                  <a:pt x="2378" y="384"/>
                </a:cubicBezTo>
                <a:cubicBezTo>
                  <a:pt x="2379" y="392"/>
                  <a:pt x="2379" y="392"/>
                  <a:pt x="2379" y="392"/>
                </a:cubicBezTo>
                <a:cubicBezTo>
                  <a:pt x="2375" y="393"/>
                  <a:pt x="2371" y="393"/>
                  <a:pt x="2367" y="394"/>
                </a:cubicBezTo>
                <a:close/>
                <a:moveTo>
                  <a:pt x="2113" y="392"/>
                </a:moveTo>
                <a:cubicBezTo>
                  <a:pt x="2109" y="391"/>
                  <a:pt x="2106" y="390"/>
                  <a:pt x="2102" y="390"/>
                </a:cubicBezTo>
                <a:cubicBezTo>
                  <a:pt x="2103" y="382"/>
                  <a:pt x="2103" y="382"/>
                  <a:pt x="2103" y="382"/>
                </a:cubicBezTo>
                <a:cubicBezTo>
                  <a:pt x="2107" y="382"/>
                  <a:pt x="2111" y="383"/>
                  <a:pt x="2115" y="384"/>
                </a:cubicBezTo>
                <a:lnTo>
                  <a:pt x="2113" y="392"/>
                </a:lnTo>
                <a:close/>
                <a:moveTo>
                  <a:pt x="2391" y="391"/>
                </a:moveTo>
                <a:cubicBezTo>
                  <a:pt x="2390" y="383"/>
                  <a:pt x="2390" y="383"/>
                  <a:pt x="2390" y="383"/>
                </a:cubicBezTo>
                <a:cubicBezTo>
                  <a:pt x="2394" y="382"/>
                  <a:pt x="2397" y="382"/>
                  <a:pt x="2401" y="381"/>
                </a:cubicBezTo>
                <a:cubicBezTo>
                  <a:pt x="2403" y="389"/>
                  <a:pt x="2403" y="389"/>
                  <a:pt x="2403" y="389"/>
                </a:cubicBezTo>
                <a:cubicBezTo>
                  <a:pt x="2399" y="390"/>
                  <a:pt x="2395" y="390"/>
                  <a:pt x="2391" y="391"/>
                </a:cubicBezTo>
                <a:close/>
                <a:moveTo>
                  <a:pt x="2090" y="388"/>
                </a:moveTo>
                <a:cubicBezTo>
                  <a:pt x="2086" y="387"/>
                  <a:pt x="2082" y="386"/>
                  <a:pt x="2078" y="386"/>
                </a:cubicBezTo>
                <a:cubicBezTo>
                  <a:pt x="2079" y="378"/>
                  <a:pt x="2079" y="378"/>
                  <a:pt x="2079" y="378"/>
                </a:cubicBezTo>
                <a:cubicBezTo>
                  <a:pt x="2083" y="379"/>
                  <a:pt x="2087" y="379"/>
                  <a:pt x="2091" y="380"/>
                </a:cubicBezTo>
                <a:lnTo>
                  <a:pt x="2090" y="388"/>
                </a:lnTo>
                <a:close/>
                <a:moveTo>
                  <a:pt x="2415" y="387"/>
                </a:moveTo>
                <a:cubicBezTo>
                  <a:pt x="2413" y="379"/>
                  <a:pt x="2413" y="379"/>
                  <a:pt x="2413" y="379"/>
                </a:cubicBezTo>
                <a:cubicBezTo>
                  <a:pt x="2417" y="379"/>
                  <a:pt x="2421" y="378"/>
                  <a:pt x="2425" y="377"/>
                </a:cubicBezTo>
                <a:cubicBezTo>
                  <a:pt x="2426" y="385"/>
                  <a:pt x="2426" y="385"/>
                  <a:pt x="2426" y="385"/>
                </a:cubicBezTo>
                <a:cubicBezTo>
                  <a:pt x="2422" y="386"/>
                  <a:pt x="2419" y="387"/>
                  <a:pt x="2415" y="387"/>
                </a:cubicBezTo>
                <a:close/>
                <a:moveTo>
                  <a:pt x="2066" y="383"/>
                </a:moveTo>
                <a:cubicBezTo>
                  <a:pt x="2062" y="383"/>
                  <a:pt x="2058" y="382"/>
                  <a:pt x="2054" y="381"/>
                </a:cubicBezTo>
                <a:cubicBezTo>
                  <a:pt x="2056" y="373"/>
                  <a:pt x="2056" y="373"/>
                  <a:pt x="2056" y="373"/>
                </a:cubicBezTo>
                <a:cubicBezTo>
                  <a:pt x="2060" y="374"/>
                  <a:pt x="2063" y="375"/>
                  <a:pt x="2067" y="376"/>
                </a:cubicBezTo>
                <a:lnTo>
                  <a:pt x="2066" y="383"/>
                </a:lnTo>
                <a:close/>
                <a:moveTo>
                  <a:pt x="2438" y="383"/>
                </a:moveTo>
                <a:cubicBezTo>
                  <a:pt x="2437" y="375"/>
                  <a:pt x="2437" y="375"/>
                  <a:pt x="2437" y="375"/>
                </a:cubicBezTo>
                <a:cubicBezTo>
                  <a:pt x="2441" y="375"/>
                  <a:pt x="2445" y="374"/>
                  <a:pt x="2449" y="373"/>
                </a:cubicBezTo>
                <a:cubicBezTo>
                  <a:pt x="2450" y="381"/>
                  <a:pt x="2450" y="381"/>
                  <a:pt x="2450" y="381"/>
                </a:cubicBezTo>
                <a:cubicBezTo>
                  <a:pt x="2446" y="382"/>
                  <a:pt x="2442" y="383"/>
                  <a:pt x="2438" y="383"/>
                </a:cubicBezTo>
                <a:close/>
                <a:moveTo>
                  <a:pt x="2462" y="379"/>
                </a:moveTo>
                <a:cubicBezTo>
                  <a:pt x="2461" y="371"/>
                  <a:pt x="2461" y="371"/>
                  <a:pt x="2461" y="371"/>
                </a:cubicBezTo>
                <a:cubicBezTo>
                  <a:pt x="2465" y="370"/>
                  <a:pt x="2468" y="369"/>
                  <a:pt x="2472" y="369"/>
                </a:cubicBezTo>
                <a:cubicBezTo>
                  <a:pt x="2474" y="376"/>
                  <a:pt x="2474" y="376"/>
                  <a:pt x="2474" y="376"/>
                </a:cubicBezTo>
                <a:cubicBezTo>
                  <a:pt x="2470" y="377"/>
                  <a:pt x="2466" y="378"/>
                  <a:pt x="2462" y="379"/>
                </a:cubicBezTo>
                <a:close/>
                <a:moveTo>
                  <a:pt x="2042" y="379"/>
                </a:moveTo>
                <a:cubicBezTo>
                  <a:pt x="2038" y="378"/>
                  <a:pt x="2034" y="377"/>
                  <a:pt x="2030" y="376"/>
                </a:cubicBezTo>
                <a:cubicBezTo>
                  <a:pt x="2032" y="368"/>
                  <a:pt x="2032" y="368"/>
                  <a:pt x="2032" y="368"/>
                </a:cubicBezTo>
                <a:cubicBezTo>
                  <a:pt x="2036" y="369"/>
                  <a:pt x="2040" y="370"/>
                  <a:pt x="2044" y="371"/>
                </a:cubicBezTo>
                <a:lnTo>
                  <a:pt x="2042" y="379"/>
                </a:lnTo>
                <a:close/>
                <a:moveTo>
                  <a:pt x="2486" y="374"/>
                </a:moveTo>
                <a:cubicBezTo>
                  <a:pt x="2484" y="366"/>
                  <a:pt x="2484" y="366"/>
                  <a:pt x="2484" y="366"/>
                </a:cubicBezTo>
                <a:cubicBezTo>
                  <a:pt x="2488" y="365"/>
                  <a:pt x="2492" y="364"/>
                  <a:pt x="2496" y="364"/>
                </a:cubicBezTo>
                <a:cubicBezTo>
                  <a:pt x="2498" y="371"/>
                  <a:pt x="2498" y="371"/>
                  <a:pt x="2498" y="371"/>
                </a:cubicBezTo>
                <a:cubicBezTo>
                  <a:pt x="2494" y="372"/>
                  <a:pt x="2490" y="373"/>
                  <a:pt x="2486" y="374"/>
                </a:cubicBezTo>
                <a:close/>
                <a:moveTo>
                  <a:pt x="2019" y="373"/>
                </a:moveTo>
                <a:cubicBezTo>
                  <a:pt x="2015" y="372"/>
                  <a:pt x="2011" y="371"/>
                  <a:pt x="2007" y="370"/>
                </a:cubicBezTo>
                <a:cubicBezTo>
                  <a:pt x="2009" y="363"/>
                  <a:pt x="2009" y="363"/>
                  <a:pt x="2009" y="363"/>
                </a:cubicBezTo>
                <a:cubicBezTo>
                  <a:pt x="2013" y="364"/>
                  <a:pt x="2017" y="364"/>
                  <a:pt x="2021" y="365"/>
                </a:cubicBezTo>
                <a:lnTo>
                  <a:pt x="2019" y="373"/>
                </a:lnTo>
                <a:close/>
                <a:moveTo>
                  <a:pt x="2509" y="369"/>
                </a:moveTo>
                <a:cubicBezTo>
                  <a:pt x="2508" y="361"/>
                  <a:pt x="2508" y="361"/>
                  <a:pt x="2508" y="361"/>
                </a:cubicBezTo>
                <a:cubicBezTo>
                  <a:pt x="2511" y="360"/>
                  <a:pt x="2515" y="359"/>
                  <a:pt x="2519" y="358"/>
                </a:cubicBezTo>
                <a:cubicBezTo>
                  <a:pt x="2521" y="366"/>
                  <a:pt x="2521" y="366"/>
                  <a:pt x="2521" y="366"/>
                </a:cubicBezTo>
                <a:cubicBezTo>
                  <a:pt x="2517" y="367"/>
                  <a:pt x="2513" y="368"/>
                  <a:pt x="2509" y="369"/>
                </a:cubicBezTo>
                <a:close/>
                <a:moveTo>
                  <a:pt x="1995" y="367"/>
                </a:moveTo>
                <a:cubicBezTo>
                  <a:pt x="1991" y="366"/>
                  <a:pt x="1988" y="365"/>
                  <a:pt x="1984" y="364"/>
                </a:cubicBezTo>
                <a:cubicBezTo>
                  <a:pt x="1986" y="356"/>
                  <a:pt x="1986" y="356"/>
                  <a:pt x="1986" y="356"/>
                </a:cubicBezTo>
                <a:cubicBezTo>
                  <a:pt x="1990" y="358"/>
                  <a:pt x="1994" y="359"/>
                  <a:pt x="1997" y="360"/>
                </a:cubicBezTo>
                <a:lnTo>
                  <a:pt x="1995" y="367"/>
                </a:lnTo>
                <a:close/>
                <a:moveTo>
                  <a:pt x="2533" y="363"/>
                </a:moveTo>
                <a:cubicBezTo>
                  <a:pt x="2531" y="355"/>
                  <a:pt x="2531" y="355"/>
                  <a:pt x="2531" y="355"/>
                </a:cubicBezTo>
                <a:cubicBezTo>
                  <a:pt x="2535" y="354"/>
                  <a:pt x="2539" y="353"/>
                  <a:pt x="2543" y="352"/>
                </a:cubicBezTo>
                <a:cubicBezTo>
                  <a:pt x="2545" y="360"/>
                  <a:pt x="2545" y="360"/>
                  <a:pt x="2545" y="360"/>
                </a:cubicBezTo>
                <a:cubicBezTo>
                  <a:pt x="2541" y="361"/>
                  <a:pt x="2537" y="362"/>
                  <a:pt x="2533" y="363"/>
                </a:cubicBezTo>
                <a:close/>
                <a:moveTo>
                  <a:pt x="1972" y="361"/>
                </a:moveTo>
                <a:cubicBezTo>
                  <a:pt x="1968" y="360"/>
                  <a:pt x="1964" y="359"/>
                  <a:pt x="1961" y="358"/>
                </a:cubicBezTo>
                <a:cubicBezTo>
                  <a:pt x="1963" y="350"/>
                  <a:pt x="1963" y="350"/>
                  <a:pt x="1963" y="350"/>
                </a:cubicBezTo>
                <a:cubicBezTo>
                  <a:pt x="1967" y="351"/>
                  <a:pt x="1970" y="352"/>
                  <a:pt x="1974" y="353"/>
                </a:cubicBezTo>
                <a:lnTo>
                  <a:pt x="1972" y="361"/>
                </a:lnTo>
                <a:close/>
                <a:moveTo>
                  <a:pt x="2556" y="357"/>
                </a:moveTo>
                <a:cubicBezTo>
                  <a:pt x="2554" y="349"/>
                  <a:pt x="2554" y="349"/>
                  <a:pt x="2554" y="349"/>
                </a:cubicBezTo>
                <a:cubicBezTo>
                  <a:pt x="2558" y="348"/>
                  <a:pt x="2562" y="347"/>
                  <a:pt x="2566" y="346"/>
                </a:cubicBezTo>
                <a:cubicBezTo>
                  <a:pt x="2568" y="354"/>
                  <a:pt x="2568" y="354"/>
                  <a:pt x="2568" y="354"/>
                </a:cubicBezTo>
                <a:cubicBezTo>
                  <a:pt x="2564" y="355"/>
                  <a:pt x="2560" y="356"/>
                  <a:pt x="2556" y="357"/>
                </a:cubicBezTo>
                <a:close/>
                <a:moveTo>
                  <a:pt x="1949" y="354"/>
                </a:moveTo>
                <a:cubicBezTo>
                  <a:pt x="1945" y="353"/>
                  <a:pt x="1941" y="352"/>
                  <a:pt x="1937" y="351"/>
                </a:cubicBezTo>
                <a:cubicBezTo>
                  <a:pt x="1940" y="343"/>
                  <a:pt x="1940" y="343"/>
                  <a:pt x="1940" y="343"/>
                </a:cubicBezTo>
                <a:cubicBezTo>
                  <a:pt x="1944" y="344"/>
                  <a:pt x="1948" y="345"/>
                  <a:pt x="1951" y="347"/>
                </a:cubicBezTo>
                <a:lnTo>
                  <a:pt x="1949" y="354"/>
                </a:lnTo>
                <a:close/>
                <a:moveTo>
                  <a:pt x="2580" y="351"/>
                </a:moveTo>
                <a:cubicBezTo>
                  <a:pt x="2577" y="343"/>
                  <a:pt x="2577" y="343"/>
                  <a:pt x="2577" y="343"/>
                </a:cubicBezTo>
                <a:cubicBezTo>
                  <a:pt x="2581" y="342"/>
                  <a:pt x="2585" y="341"/>
                  <a:pt x="2589" y="339"/>
                </a:cubicBezTo>
                <a:cubicBezTo>
                  <a:pt x="2591" y="347"/>
                  <a:pt x="2591" y="347"/>
                  <a:pt x="2591" y="347"/>
                </a:cubicBezTo>
                <a:cubicBezTo>
                  <a:pt x="2587" y="348"/>
                  <a:pt x="2583" y="349"/>
                  <a:pt x="2580" y="351"/>
                </a:cubicBezTo>
                <a:close/>
                <a:moveTo>
                  <a:pt x="1926" y="347"/>
                </a:moveTo>
                <a:cubicBezTo>
                  <a:pt x="1922" y="346"/>
                  <a:pt x="1918" y="345"/>
                  <a:pt x="1915" y="343"/>
                </a:cubicBezTo>
                <a:cubicBezTo>
                  <a:pt x="1917" y="336"/>
                  <a:pt x="1917" y="336"/>
                  <a:pt x="1917" y="336"/>
                </a:cubicBezTo>
                <a:cubicBezTo>
                  <a:pt x="1921" y="337"/>
                  <a:pt x="1925" y="338"/>
                  <a:pt x="1928" y="339"/>
                </a:cubicBezTo>
                <a:lnTo>
                  <a:pt x="1926" y="347"/>
                </a:lnTo>
                <a:close/>
                <a:moveTo>
                  <a:pt x="2603" y="344"/>
                </a:moveTo>
                <a:cubicBezTo>
                  <a:pt x="2600" y="336"/>
                  <a:pt x="2600" y="336"/>
                  <a:pt x="2600" y="336"/>
                </a:cubicBezTo>
                <a:cubicBezTo>
                  <a:pt x="2604" y="335"/>
                  <a:pt x="2608" y="334"/>
                  <a:pt x="2612" y="333"/>
                </a:cubicBezTo>
                <a:cubicBezTo>
                  <a:pt x="2614" y="340"/>
                  <a:pt x="2614" y="340"/>
                  <a:pt x="2614" y="340"/>
                </a:cubicBezTo>
                <a:cubicBezTo>
                  <a:pt x="2610" y="341"/>
                  <a:pt x="2607" y="343"/>
                  <a:pt x="2603" y="344"/>
                </a:cubicBezTo>
                <a:close/>
                <a:moveTo>
                  <a:pt x="1903" y="339"/>
                </a:moveTo>
                <a:cubicBezTo>
                  <a:pt x="1899" y="338"/>
                  <a:pt x="1896" y="337"/>
                  <a:pt x="1892" y="336"/>
                </a:cubicBezTo>
                <a:cubicBezTo>
                  <a:pt x="1894" y="328"/>
                  <a:pt x="1894" y="328"/>
                  <a:pt x="1894" y="328"/>
                </a:cubicBezTo>
                <a:cubicBezTo>
                  <a:pt x="1898" y="329"/>
                  <a:pt x="1902" y="331"/>
                  <a:pt x="1906" y="332"/>
                </a:cubicBezTo>
                <a:lnTo>
                  <a:pt x="1903" y="339"/>
                </a:lnTo>
                <a:close/>
                <a:moveTo>
                  <a:pt x="2626" y="337"/>
                </a:moveTo>
                <a:cubicBezTo>
                  <a:pt x="2623" y="329"/>
                  <a:pt x="2623" y="329"/>
                  <a:pt x="2623" y="329"/>
                </a:cubicBezTo>
                <a:cubicBezTo>
                  <a:pt x="2627" y="328"/>
                  <a:pt x="2631" y="327"/>
                  <a:pt x="2635" y="325"/>
                </a:cubicBezTo>
                <a:cubicBezTo>
                  <a:pt x="2637" y="333"/>
                  <a:pt x="2637" y="333"/>
                  <a:pt x="2637" y="333"/>
                </a:cubicBezTo>
                <a:cubicBezTo>
                  <a:pt x="2634" y="334"/>
                  <a:pt x="2630" y="335"/>
                  <a:pt x="2626" y="337"/>
                </a:cubicBezTo>
                <a:close/>
                <a:moveTo>
                  <a:pt x="1880" y="332"/>
                </a:moveTo>
                <a:cubicBezTo>
                  <a:pt x="1877" y="330"/>
                  <a:pt x="1873" y="329"/>
                  <a:pt x="1869" y="328"/>
                </a:cubicBezTo>
                <a:cubicBezTo>
                  <a:pt x="1872" y="320"/>
                  <a:pt x="1872" y="320"/>
                  <a:pt x="1872" y="320"/>
                </a:cubicBezTo>
                <a:cubicBezTo>
                  <a:pt x="1875" y="321"/>
                  <a:pt x="1879" y="323"/>
                  <a:pt x="1883" y="324"/>
                </a:cubicBezTo>
                <a:lnTo>
                  <a:pt x="1880" y="332"/>
                </a:lnTo>
                <a:close/>
                <a:moveTo>
                  <a:pt x="2649" y="329"/>
                </a:moveTo>
                <a:cubicBezTo>
                  <a:pt x="2646" y="322"/>
                  <a:pt x="2646" y="322"/>
                  <a:pt x="2646" y="322"/>
                </a:cubicBezTo>
                <a:cubicBezTo>
                  <a:pt x="2650" y="320"/>
                  <a:pt x="2654" y="319"/>
                  <a:pt x="2658" y="318"/>
                </a:cubicBezTo>
                <a:cubicBezTo>
                  <a:pt x="2660" y="325"/>
                  <a:pt x="2660" y="325"/>
                  <a:pt x="2660" y="325"/>
                </a:cubicBezTo>
                <a:cubicBezTo>
                  <a:pt x="2657" y="327"/>
                  <a:pt x="2653" y="328"/>
                  <a:pt x="2649" y="329"/>
                </a:cubicBezTo>
                <a:close/>
                <a:moveTo>
                  <a:pt x="4900" y="324"/>
                </a:moveTo>
                <a:cubicBezTo>
                  <a:pt x="4894" y="324"/>
                  <a:pt x="4894" y="324"/>
                  <a:pt x="4894" y="324"/>
                </a:cubicBezTo>
                <a:cubicBezTo>
                  <a:pt x="4894" y="316"/>
                  <a:pt x="4894" y="316"/>
                  <a:pt x="4894" y="316"/>
                </a:cubicBezTo>
                <a:cubicBezTo>
                  <a:pt x="4900" y="316"/>
                  <a:pt x="4900" y="316"/>
                  <a:pt x="4900" y="316"/>
                </a:cubicBezTo>
                <a:cubicBezTo>
                  <a:pt x="4906" y="316"/>
                  <a:pt x="4906" y="316"/>
                  <a:pt x="4906" y="316"/>
                </a:cubicBezTo>
                <a:cubicBezTo>
                  <a:pt x="4906" y="324"/>
                  <a:pt x="4906" y="324"/>
                  <a:pt x="4906" y="324"/>
                </a:cubicBezTo>
                <a:lnTo>
                  <a:pt x="4900" y="324"/>
                </a:lnTo>
                <a:close/>
                <a:moveTo>
                  <a:pt x="1858" y="324"/>
                </a:moveTo>
                <a:cubicBezTo>
                  <a:pt x="1854" y="322"/>
                  <a:pt x="1850" y="321"/>
                  <a:pt x="1846" y="319"/>
                </a:cubicBezTo>
                <a:cubicBezTo>
                  <a:pt x="1849" y="312"/>
                  <a:pt x="1849" y="312"/>
                  <a:pt x="1849" y="312"/>
                </a:cubicBezTo>
                <a:cubicBezTo>
                  <a:pt x="1853" y="313"/>
                  <a:pt x="1857" y="315"/>
                  <a:pt x="1860" y="316"/>
                </a:cubicBezTo>
                <a:lnTo>
                  <a:pt x="1858" y="324"/>
                </a:lnTo>
                <a:close/>
                <a:moveTo>
                  <a:pt x="4882" y="323"/>
                </a:moveTo>
                <a:cubicBezTo>
                  <a:pt x="4878" y="323"/>
                  <a:pt x="4874" y="323"/>
                  <a:pt x="4870" y="323"/>
                </a:cubicBezTo>
                <a:cubicBezTo>
                  <a:pt x="4870" y="315"/>
                  <a:pt x="4870" y="315"/>
                  <a:pt x="4870" y="315"/>
                </a:cubicBezTo>
                <a:cubicBezTo>
                  <a:pt x="4874" y="315"/>
                  <a:pt x="4878" y="315"/>
                  <a:pt x="4882" y="315"/>
                </a:cubicBezTo>
                <a:lnTo>
                  <a:pt x="4882" y="323"/>
                </a:lnTo>
                <a:close/>
                <a:moveTo>
                  <a:pt x="4918" y="323"/>
                </a:moveTo>
                <a:cubicBezTo>
                  <a:pt x="4918" y="315"/>
                  <a:pt x="4918" y="315"/>
                  <a:pt x="4918" y="315"/>
                </a:cubicBezTo>
                <a:cubicBezTo>
                  <a:pt x="4922" y="315"/>
                  <a:pt x="4926" y="315"/>
                  <a:pt x="4930" y="315"/>
                </a:cubicBezTo>
                <a:cubicBezTo>
                  <a:pt x="4930" y="323"/>
                  <a:pt x="4930" y="323"/>
                  <a:pt x="4930" y="323"/>
                </a:cubicBezTo>
                <a:cubicBezTo>
                  <a:pt x="4926" y="323"/>
                  <a:pt x="4922" y="323"/>
                  <a:pt x="4918" y="323"/>
                </a:cubicBezTo>
                <a:close/>
                <a:moveTo>
                  <a:pt x="4858" y="323"/>
                </a:moveTo>
                <a:cubicBezTo>
                  <a:pt x="4854" y="323"/>
                  <a:pt x="4850" y="323"/>
                  <a:pt x="4846" y="323"/>
                </a:cubicBezTo>
                <a:cubicBezTo>
                  <a:pt x="4846" y="315"/>
                  <a:pt x="4846" y="315"/>
                  <a:pt x="4846" y="315"/>
                </a:cubicBezTo>
                <a:cubicBezTo>
                  <a:pt x="4850" y="315"/>
                  <a:pt x="4854" y="315"/>
                  <a:pt x="4858" y="315"/>
                </a:cubicBezTo>
                <a:lnTo>
                  <a:pt x="4858" y="323"/>
                </a:lnTo>
                <a:close/>
                <a:moveTo>
                  <a:pt x="4942" y="323"/>
                </a:moveTo>
                <a:cubicBezTo>
                  <a:pt x="4942" y="315"/>
                  <a:pt x="4942" y="315"/>
                  <a:pt x="4942" y="315"/>
                </a:cubicBezTo>
                <a:cubicBezTo>
                  <a:pt x="4946" y="315"/>
                  <a:pt x="4950" y="315"/>
                  <a:pt x="4954" y="315"/>
                </a:cubicBezTo>
                <a:cubicBezTo>
                  <a:pt x="4955" y="323"/>
                  <a:pt x="4955" y="323"/>
                  <a:pt x="4955" y="323"/>
                </a:cubicBezTo>
                <a:cubicBezTo>
                  <a:pt x="4951" y="323"/>
                  <a:pt x="4947" y="323"/>
                  <a:pt x="4942" y="323"/>
                </a:cubicBezTo>
                <a:close/>
                <a:moveTo>
                  <a:pt x="4967" y="322"/>
                </a:moveTo>
                <a:cubicBezTo>
                  <a:pt x="4966" y="314"/>
                  <a:pt x="4966" y="314"/>
                  <a:pt x="4966" y="314"/>
                </a:cubicBezTo>
                <a:cubicBezTo>
                  <a:pt x="4970" y="314"/>
                  <a:pt x="4974" y="314"/>
                  <a:pt x="4978" y="313"/>
                </a:cubicBezTo>
                <a:cubicBezTo>
                  <a:pt x="4979" y="321"/>
                  <a:pt x="4979" y="321"/>
                  <a:pt x="4979" y="321"/>
                </a:cubicBezTo>
                <a:cubicBezTo>
                  <a:pt x="4975" y="322"/>
                  <a:pt x="4971" y="322"/>
                  <a:pt x="4967" y="322"/>
                </a:cubicBezTo>
                <a:close/>
                <a:moveTo>
                  <a:pt x="4834" y="322"/>
                </a:moveTo>
                <a:cubicBezTo>
                  <a:pt x="4830" y="322"/>
                  <a:pt x="4826" y="322"/>
                  <a:pt x="4822" y="321"/>
                </a:cubicBezTo>
                <a:cubicBezTo>
                  <a:pt x="4822" y="313"/>
                  <a:pt x="4822" y="313"/>
                  <a:pt x="4822" y="313"/>
                </a:cubicBezTo>
                <a:cubicBezTo>
                  <a:pt x="4826" y="314"/>
                  <a:pt x="4830" y="314"/>
                  <a:pt x="4834" y="314"/>
                </a:cubicBezTo>
                <a:lnTo>
                  <a:pt x="4834" y="322"/>
                </a:lnTo>
                <a:close/>
                <a:moveTo>
                  <a:pt x="2672" y="321"/>
                </a:moveTo>
                <a:cubicBezTo>
                  <a:pt x="2669" y="314"/>
                  <a:pt x="2669" y="314"/>
                  <a:pt x="2669" y="314"/>
                </a:cubicBezTo>
                <a:cubicBezTo>
                  <a:pt x="2673" y="313"/>
                  <a:pt x="2677" y="311"/>
                  <a:pt x="2681" y="310"/>
                </a:cubicBezTo>
                <a:cubicBezTo>
                  <a:pt x="2683" y="317"/>
                  <a:pt x="2683" y="317"/>
                  <a:pt x="2683" y="317"/>
                </a:cubicBezTo>
                <a:cubicBezTo>
                  <a:pt x="2679" y="319"/>
                  <a:pt x="2676" y="320"/>
                  <a:pt x="2672" y="321"/>
                </a:cubicBezTo>
                <a:close/>
                <a:moveTo>
                  <a:pt x="4991" y="321"/>
                </a:moveTo>
                <a:cubicBezTo>
                  <a:pt x="4990" y="313"/>
                  <a:pt x="4990" y="313"/>
                  <a:pt x="4990" y="313"/>
                </a:cubicBezTo>
                <a:cubicBezTo>
                  <a:pt x="4994" y="313"/>
                  <a:pt x="4998" y="312"/>
                  <a:pt x="5002" y="312"/>
                </a:cubicBezTo>
                <a:cubicBezTo>
                  <a:pt x="5003" y="320"/>
                  <a:pt x="5003" y="320"/>
                  <a:pt x="5003" y="320"/>
                </a:cubicBezTo>
                <a:cubicBezTo>
                  <a:pt x="4999" y="320"/>
                  <a:pt x="4995" y="321"/>
                  <a:pt x="4991" y="321"/>
                </a:cubicBezTo>
                <a:close/>
                <a:moveTo>
                  <a:pt x="4810" y="321"/>
                </a:moveTo>
                <a:cubicBezTo>
                  <a:pt x="4806" y="320"/>
                  <a:pt x="4802" y="320"/>
                  <a:pt x="4798" y="320"/>
                </a:cubicBezTo>
                <a:cubicBezTo>
                  <a:pt x="4798" y="312"/>
                  <a:pt x="4798" y="312"/>
                  <a:pt x="4798" y="312"/>
                </a:cubicBezTo>
                <a:cubicBezTo>
                  <a:pt x="4802" y="312"/>
                  <a:pt x="4806" y="312"/>
                  <a:pt x="4810" y="313"/>
                </a:cubicBezTo>
                <a:lnTo>
                  <a:pt x="4810" y="321"/>
                </a:lnTo>
                <a:close/>
                <a:moveTo>
                  <a:pt x="5015" y="319"/>
                </a:moveTo>
                <a:cubicBezTo>
                  <a:pt x="5014" y="311"/>
                  <a:pt x="5014" y="311"/>
                  <a:pt x="5014" y="311"/>
                </a:cubicBezTo>
                <a:cubicBezTo>
                  <a:pt x="5018" y="311"/>
                  <a:pt x="5022" y="311"/>
                  <a:pt x="5026" y="310"/>
                </a:cubicBezTo>
                <a:cubicBezTo>
                  <a:pt x="5027" y="318"/>
                  <a:pt x="5027" y="318"/>
                  <a:pt x="5027" y="318"/>
                </a:cubicBezTo>
                <a:cubicBezTo>
                  <a:pt x="5023" y="319"/>
                  <a:pt x="5019" y="319"/>
                  <a:pt x="5015" y="319"/>
                </a:cubicBezTo>
                <a:close/>
                <a:moveTo>
                  <a:pt x="4786" y="319"/>
                </a:moveTo>
                <a:cubicBezTo>
                  <a:pt x="4782" y="319"/>
                  <a:pt x="4778" y="318"/>
                  <a:pt x="4774" y="318"/>
                </a:cubicBezTo>
                <a:cubicBezTo>
                  <a:pt x="4775" y="310"/>
                  <a:pt x="4775" y="310"/>
                  <a:pt x="4775" y="310"/>
                </a:cubicBezTo>
                <a:cubicBezTo>
                  <a:pt x="4778" y="310"/>
                  <a:pt x="4782" y="311"/>
                  <a:pt x="4786" y="311"/>
                </a:cubicBezTo>
                <a:lnTo>
                  <a:pt x="4786" y="319"/>
                </a:lnTo>
                <a:close/>
                <a:moveTo>
                  <a:pt x="5039" y="317"/>
                </a:moveTo>
                <a:cubicBezTo>
                  <a:pt x="5038" y="309"/>
                  <a:pt x="5038" y="309"/>
                  <a:pt x="5038" y="309"/>
                </a:cubicBezTo>
                <a:cubicBezTo>
                  <a:pt x="5042" y="309"/>
                  <a:pt x="5046" y="308"/>
                  <a:pt x="5050" y="308"/>
                </a:cubicBezTo>
                <a:cubicBezTo>
                  <a:pt x="5051" y="316"/>
                  <a:pt x="5051" y="316"/>
                  <a:pt x="5051" y="316"/>
                </a:cubicBezTo>
                <a:cubicBezTo>
                  <a:pt x="5047" y="316"/>
                  <a:pt x="5043" y="317"/>
                  <a:pt x="5039" y="317"/>
                </a:cubicBezTo>
                <a:close/>
                <a:moveTo>
                  <a:pt x="4762" y="317"/>
                </a:moveTo>
                <a:cubicBezTo>
                  <a:pt x="4758" y="316"/>
                  <a:pt x="4754" y="316"/>
                  <a:pt x="4750" y="315"/>
                </a:cubicBezTo>
                <a:cubicBezTo>
                  <a:pt x="4751" y="307"/>
                  <a:pt x="4751" y="307"/>
                  <a:pt x="4751" y="307"/>
                </a:cubicBezTo>
                <a:cubicBezTo>
                  <a:pt x="4755" y="308"/>
                  <a:pt x="4759" y="308"/>
                  <a:pt x="4763" y="309"/>
                </a:cubicBezTo>
                <a:lnTo>
                  <a:pt x="4762" y="317"/>
                </a:lnTo>
                <a:close/>
                <a:moveTo>
                  <a:pt x="1835" y="315"/>
                </a:moveTo>
                <a:cubicBezTo>
                  <a:pt x="1831" y="314"/>
                  <a:pt x="1828" y="312"/>
                  <a:pt x="1824" y="311"/>
                </a:cubicBezTo>
                <a:cubicBezTo>
                  <a:pt x="1827" y="303"/>
                  <a:pt x="1827" y="303"/>
                  <a:pt x="1827" y="303"/>
                </a:cubicBezTo>
                <a:cubicBezTo>
                  <a:pt x="1830" y="305"/>
                  <a:pt x="1834" y="306"/>
                  <a:pt x="1838" y="308"/>
                </a:cubicBezTo>
                <a:lnTo>
                  <a:pt x="1835" y="315"/>
                </a:lnTo>
                <a:close/>
                <a:moveTo>
                  <a:pt x="5063" y="315"/>
                </a:moveTo>
                <a:cubicBezTo>
                  <a:pt x="5062" y="307"/>
                  <a:pt x="5062" y="307"/>
                  <a:pt x="5062" y="307"/>
                </a:cubicBezTo>
                <a:cubicBezTo>
                  <a:pt x="5066" y="306"/>
                  <a:pt x="5070" y="306"/>
                  <a:pt x="5074" y="306"/>
                </a:cubicBezTo>
                <a:cubicBezTo>
                  <a:pt x="5075" y="314"/>
                  <a:pt x="5075" y="314"/>
                  <a:pt x="5075" y="314"/>
                </a:cubicBezTo>
                <a:cubicBezTo>
                  <a:pt x="5071" y="314"/>
                  <a:pt x="5067" y="314"/>
                  <a:pt x="5063" y="315"/>
                </a:cubicBezTo>
                <a:close/>
                <a:moveTo>
                  <a:pt x="4738" y="314"/>
                </a:moveTo>
                <a:cubicBezTo>
                  <a:pt x="4734" y="313"/>
                  <a:pt x="4730" y="313"/>
                  <a:pt x="4726" y="312"/>
                </a:cubicBezTo>
                <a:cubicBezTo>
                  <a:pt x="4727" y="304"/>
                  <a:pt x="4727" y="304"/>
                  <a:pt x="4727" y="304"/>
                </a:cubicBezTo>
                <a:cubicBezTo>
                  <a:pt x="4731" y="305"/>
                  <a:pt x="4735" y="305"/>
                  <a:pt x="4739" y="306"/>
                </a:cubicBezTo>
                <a:lnTo>
                  <a:pt x="4738" y="314"/>
                </a:lnTo>
                <a:close/>
                <a:moveTo>
                  <a:pt x="2695" y="313"/>
                </a:moveTo>
                <a:cubicBezTo>
                  <a:pt x="2692" y="306"/>
                  <a:pt x="2692" y="306"/>
                  <a:pt x="2692" y="306"/>
                </a:cubicBezTo>
                <a:cubicBezTo>
                  <a:pt x="2696" y="305"/>
                  <a:pt x="2699" y="303"/>
                  <a:pt x="2703" y="302"/>
                </a:cubicBezTo>
                <a:cubicBezTo>
                  <a:pt x="2706" y="309"/>
                  <a:pt x="2706" y="309"/>
                  <a:pt x="2706" y="309"/>
                </a:cubicBezTo>
                <a:cubicBezTo>
                  <a:pt x="2702" y="311"/>
                  <a:pt x="2698" y="312"/>
                  <a:pt x="2695" y="313"/>
                </a:cubicBezTo>
                <a:close/>
                <a:moveTo>
                  <a:pt x="5087" y="312"/>
                </a:moveTo>
                <a:cubicBezTo>
                  <a:pt x="5086" y="304"/>
                  <a:pt x="5086" y="304"/>
                  <a:pt x="5086" y="304"/>
                </a:cubicBezTo>
                <a:cubicBezTo>
                  <a:pt x="5090" y="304"/>
                  <a:pt x="5094" y="303"/>
                  <a:pt x="5098" y="303"/>
                </a:cubicBezTo>
                <a:cubicBezTo>
                  <a:pt x="5099" y="311"/>
                  <a:pt x="5099" y="311"/>
                  <a:pt x="5099" y="311"/>
                </a:cubicBezTo>
                <a:cubicBezTo>
                  <a:pt x="5095" y="311"/>
                  <a:pt x="5091" y="312"/>
                  <a:pt x="5087" y="312"/>
                </a:cubicBezTo>
                <a:close/>
                <a:moveTo>
                  <a:pt x="4714" y="311"/>
                </a:moveTo>
                <a:cubicBezTo>
                  <a:pt x="4710" y="310"/>
                  <a:pt x="4706" y="310"/>
                  <a:pt x="4702" y="309"/>
                </a:cubicBezTo>
                <a:cubicBezTo>
                  <a:pt x="4703" y="301"/>
                  <a:pt x="4703" y="301"/>
                  <a:pt x="4703" y="301"/>
                </a:cubicBezTo>
                <a:cubicBezTo>
                  <a:pt x="4707" y="302"/>
                  <a:pt x="4711" y="302"/>
                  <a:pt x="4715" y="303"/>
                </a:cubicBezTo>
                <a:lnTo>
                  <a:pt x="4714" y="311"/>
                </a:lnTo>
                <a:close/>
                <a:moveTo>
                  <a:pt x="5111" y="309"/>
                </a:moveTo>
                <a:cubicBezTo>
                  <a:pt x="5110" y="301"/>
                  <a:pt x="5110" y="301"/>
                  <a:pt x="5110" y="301"/>
                </a:cubicBezTo>
                <a:cubicBezTo>
                  <a:pt x="5114" y="301"/>
                  <a:pt x="5118" y="300"/>
                  <a:pt x="5122" y="299"/>
                </a:cubicBezTo>
                <a:cubicBezTo>
                  <a:pt x="5123" y="307"/>
                  <a:pt x="5123" y="307"/>
                  <a:pt x="5123" y="307"/>
                </a:cubicBezTo>
                <a:cubicBezTo>
                  <a:pt x="5119" y="308"/>
                  <a:pt x="5115" y="309"/>
                  <a:pt x="5111" y="309"/>
                </a:cubicBezTo>
                <a:close/>
                <a:moveTo>
                  <a:pt x="4690" y="307"/>
                </a:moveTo>
                <a:cubicBezTo>
                  <a:pt x="4686" y="306"/>
                  <a:pt x="4682" y="306"/>
                  <a:pt x="4678" y="305"/>
                </a:cubicBezTo>
                <a:cubicBezTo>
                  <a:pt x="4680" y="297"/>
                  <a:pt x="4680" y="297"/>
                  <a:pt x="4680" y="297"/>
                </a:cubicBezTo>
                <a:cubicBezTo>
                  <a:pt x="4683" y="298"/>
                  <a:pt x="4687" y="298"/>
                  <a:pt x="4691" y="299"/>
                </a:cubicBezTo>
                <a:lnTo>
                  <a:pt x="4690" y="307"/>
                </a:lnTo>
                <a:close/>
                <a:moveTo>
                  <a:pt x="1813" y="307"/>
                </a:moveTo>
                <a:cubicBezTo>
                  <a:pt x="1801" y="302"/>
                  <a:pt x="1801" y="302"/>
                  <a:pt x="1801" y="302"/>
                </a:cubicBezTo>
                <a:cubicBezTo>
                  <a:pt x="1804" y="295"/>
                  <a:pt x="1804" y="295"/>
                  <a:pt x="1804" y="295"/>
                </a:cubicBezTo>
                <a:cubicBezTo>
                  <a:pt x="1815" y="299"/>
                  <a:pt x="1815" y="299"/>
                  <a:pt x="1815" y="299"/>
                </a:cubicBezTo>
                <a:lnTo>
                  <a:pt x="1813" y="307"/>
                </a:lnTo>
                <a:close/>
                <a:moveTo>
                  <a:pt x="5135" y="306"/>
                </a:moveTo>
                <a:cubicBezTo>
                  <a:pt x="5134" y="298"/>
                  <a:pt x="5134" y="298"/>
                  <a:pt x="5134" y="298"/>
                </a:cubicBezTo>
                <a:cubicBezTo>
                  <a:pt x="5138" y="297"/>
                  <a:pt x="5141" y="297"/>
                  <a:pt x="5145" y="296"/>
                </a:cubicBezTo>
                <a:cubicBezTo>
                  <a:pt x="5147" y="304"/>
                  <a:pt x="5147" y="304"/>
                  <a:pt x="5147" y="304"/>
                </a:cubicBezTo>
                <a:cubicBezTo>
                  <a:pt x="5143" y="304"/>
                  <a:pt x="5139" y="305"/>
                  <a:pt x="5135" y="306"/>
                </a:cubicBezTo>
                <a:close/>
                <a:moveTo>
                  <a:pt x="2717" y="305"/>
                </a:moveTo>
                <a:cubicBezTo>
                  <a:pt x="2715" y="298"/>
                  <a:pt x="2715" y="298"/>
                  <a:pt x="2715" y="298"/>
                </a:cubicBezTo>
                <a:cubicBezTo>
                  <a:pt x="2718" y="296"/>
                  <a:pt x="2722" y="295"/>
                  <a:pt x="2726" y="293"/>
                </a:cubicBezTo>
                <a:cubicBezTo>
                  <a:pt x="2729" y="301"/>
                  <a:pt x="2729" y="301"/>
                  <a:pt x="2729" y="301"/>
                </a:cubicBezTo>
                <a:cubicBezTo>
                  <a:pt x="2725" y="302"/>
                  <a:pt x="2721" y="304"/>
                  <a:pt x="2717" y="305"/>
                </a:cubicBezTo>
                <a:close/>
                <a:moveTo>
                  <a:pt x="4666" y="303"/>
                </a:moveTo>
                <a:cubicBezTo>
                  <a:pt x="4662" y="302"/>
                  <a:pt x="4658" y="301"/>
                  <a:pt x="4654" y="300"/>
                </a:cubicBezTo>
                <a:cubicBezTo>
                  <a:pt x="4656" y="293"/>
                  <a:pt x="4656" y="293"/>
                  <a:pt x="4656" y="293"/>
                </a:cubicBezTo>
                <a:cubicBezTo>
                  <a:pt x="4660" y="293"/>
                  <a:pt x="4664" y="294"/>
                  <a:pt x="4668" y="295"/>
                </a:cubicBezTo>
                <a:lnTo>
                  <a:pt x="4666" y="303"/>
                </a:lnTo>
                <a:close/>
                <a:moveTo>
                  <a:pt x="5159" y="302"/>
                </a:moveTo>
                <a:cubicBezTo>
                  <a:pt x="5157" y="294"/>
                  <a:pt x="5157" y="294"/>
                  <a:pt x="5157" y="294"/>
                </a:cubicBezTo>
                <a:cubicBezTo>
                  <a:pt x="5161" y="293"/>
                  <a:pt x="5165" y="293"/>
                  <a:pt x="5169" y="292"/>
                </a:cubicBezTo>
                <a:cubicBezTo>
                  <a:pt x="5170" y="300"/>
                  <a:pt x="5170" y="300"/>
                  <a:pt x="5170" y="300"/>
                </a:cubicBezTo>
                <a:cubicBezTo>
                  <a:pt x="5167" y="301"/>
                  <a:pt x="5163" y="301"/>
                  <a:pt x="5159" y="302"/>
                </a:cubicBezTo>
                <a:close/>
                <a:moveTo>
                  <a:pt x="1790" y="298"/>
                </a:moveTo>
                <a:cubicBezTo>
                  <a:pt x="1779" y="294"/>
                  <a:pt x="1779" y="294"/>
                  <a:pt x="1779" y="294"/>
                </a:cubicBezTo>
                <a:cubicBezTo>
                  <a:pt x="1782" y="286"/>
                  <a:pt x="1782" y="286"/>
                  <a:pt x="1782" y="286"/>
                </a:cubicBezTo>
                <a:cubicBezTo>
                  <a:pt x="1793" y="291"/>
                  <a:pt x="1793" y="291"/>
                  <a:pt x="1793" y="291"/>
                </a:cubicBezTo>
                <a:lnTo>
                  <a:pt x="1790" y="298"/>
                </a:lnTo>
                <a:close/>
                <a:moveTo>
                  <a:pt x="4643" y="298"/>
                </a:moveTo>
                <a:cubicBezTo>
                  <a:pt x="4639" y="297"/>
                  <a:pt x="4635" y="296"/>
                  <a:pt x="4631" y="295"/>
                </a:cubicBezTo>
                <a:cubicBezTo>
                  <a:pt x="4633" y="288"/>
                  <a:pt x="4633" y="288"/>
                  <a:pt x="4633" y="288"/>
                </a:cubicBezTo>
                <a:cubicBezTo>
                  <a:pt x="4636" y="288"/>
                  <a:pt x="4640" y="289"/>
                  <a:pt x="4644" y="290"/>
                </a:cubicBezTo>
                <a:lnTo>
                  <a:pt x="4643" y="298"/>
                </a:lnTo>
                <a:close/>
                <a:moveTo>
                  <a:pt x="5182" y="298"/>
                </a:moveTo>
                <a:cubicBezTo>
                  <a:pt x="5181" y="290"/>
                  <a:pt x="5181" y="290"/>
                  <a:pt x="5181" y="290"/>
                </a:cubicBezTo>
                <a:cubicBezTo>
                  <a:pt x="5185" y="289"/>
                  <a:pt x="5189" y="289"/>
                  <a:pt x="5193" y="288"/>
                </a:cubicBezTo>
                <a:cubicBezTo>
                  <a:pt x="5194" y="296"/>
                  <a:pt x="5194" y="296"/>
                  <a:pt x="5194" y="296"/>
                </a:cubicBezTo>
                <a:cubicBezTo>
                  <a:pt x="5190" y="296"/>
                  <a:pt x="5186" y="297"/>
                  <a:pt x="5182" y="298"/>
                </a:cubicBezTo>
                <a:close/>
                <a:moveTo>
                  <a:pt x="2740" y="297"/>
                </a:moveTo>
                <a:cubicBezTo>
                  <a:pt x="2737" y="289"/>
                  <a:pt x="2737" y="289"/>
                  <a:pt x="2737" y="289"/>
                </a:cubicBezTo>
                <a:cubicBezTo>
                  <a:pt x="2741" y="288"/>
                  <a:pt x="2745" y="286"/>
                  <a:pt x="2748" y="285"/>
                </a:cubicBezTo>
                <a:cubicBezTo>
                  <a:pt x="2751" y="292"/>
                  <a:pt x="2751" y="292"/>
                  <a:pt x="2751" y="292"/>
                </a:cubicBezTo>
                <a:cubicBezTo>
                  <a:pt x="2747" y="294"/>
                  <a:pt x="2744" y="295"/>
                  <a:pt x="2740" y="297"/>
                </a:cubicBezTo>
                <a:close/>
                <a:moveTo>
                  <a:pt x="5206" y="294"/>
                </a:moveTo>
                <a:cubicBezTo>
                  <a:pt x="5205" y="286"/>
                  <a:pt x="5205" y="286"/>
                  <a:pt x="5205" y="286"/>
                </a:cubicBezTo>
                <a:cubicBezTo>
                  <a:pt x="5216" y="283"/>
                  <a:pt x="5216" y="283"/>
                  <a:pt x="5216" y="283"/>
                </a:cubicBezTo>
                <a:cubicBezTo>
                  <a:pt x="5218" y="291"/>
                  <a:pt x="5218" y="291"/>
                  <a:pt x="5218" y="291"/>
                </a:cubicBezTo>
                <a:lnTo>
                  <a:pt x="5206" y="294"/>
                </a:lnTo>
                <a:close/>
                <a:moveTo>
                  <a:pt x="4619" y="293"/>
                </a:moveTo>
                <a:cubicBezTo>
                  <a:pt x="4615" y="292"/>
                  <a:pt x="4611" y="291"/>
                  <a:pt x="4607" y="290"/>
                </a:cubicBezTo>
                <a:cubicBezTo>
                  <a:pt x="4609" y="282"/>
                  <a:pt x="4609" y="282"/>
                  <a:pt x="4609" y="282"/>
                </a:cubicBezTo>
                <a:cubicBezTo>
                  <a:pt x="4613" y="283"/>
                  <a:pt x="4617" y="284"/>
                  <a:pt x="4621" y="285"/>
                </a:cubicBezTo>
                <a:lnTo>
                  <a:pt x="4619" y="293"/>
                </a:lnTo>
                <a:close/>
                <a:moveTo>
                  <a:pt x="1768" y="289"/>
                </a:moveTo>
                <a:cubicBezTo>
                  <a:pt x="1756" y="285"/>
                  <a:pt x="1756" y="285"/>
                  <a:pt x="1756" y="285"/>
                </a:cubicBezTo>
                <a:cubicBezTo>
                  <a:pt x="1759" y="277"/>
                  <a:pt x="1759" y="277"/>
                  <a:pt x="1759" y="277"/>
                </a:cubicBezTo>
                <a:cubicBezTo>
                  <a:pt x="1771" y="282"/>
                  <a:pt x="1771" y="282"/>
                  <a:pt x="1771" y="282"/>
                </a:cubicBezTo>
                <a:lnTo>
                  <a:pt x="1768" y="289"/>
                </a:lnTo>
                <a:close/>
                <a:moveTo>
                  <a:pt x="5230" y="289"/>
                </a:moveTo>
                <a:cubicBezTo>
                  <a:pt x="5228" y="281"/>
                  <a:pt x="5228" y="281"/>
                  <a:pt x="5228" y="281"/>
                </a:cubicBezTo>
                <a:cubicBezTo>
                  <a:pt x="5232" y="280"/>
                  <a:pt x="5236" y="279"/>
                  <a:pt x="5240" y="278"/>
                </a:cubicBezTo>
                <a:cubicBezTo>
                  <a:pt x="5242" y="286"/>
                  <a:pt x="5242" y="286"/>
                  <a:pt x="5242" y="286"/>
                </a:cubicBezTo>
                <a:cubicBezTo>
                  <a:pt x="5238" y="287"/>
                  <a:pt x="5234" y="288"/>
                  <a:pt x="5230" y="289"/>
                </a:cubicBezTo>
                <a:close/>
                <a:moveTo>
                  <a:pt x="2762" y="288"/>
                </a:moveTo>
                <a:cubicBezTo>
                  <a:pt x="2759" y="280"/>
                  <a:pt x="2759" y="280"/>
                  <a:pt x="2759" y="280"/>
                </a:cubicBezTo>
                <a:cubicBezTo>
                  <a:pt x="2763" y="279"/>
                  <a:pt x="2767" y="277"/>
                  <a:pt x="2771" y="276"/>
                </a:cubicBezTo>
                <a:cubicBezTo>
                  <a:pt x="2774" y="283"/>
                  <a:pt x="2774" y="283"/>
                  <a:pt x="2774" y="283"/>
                </a:cubicBezTo>
                <a:cubicBezTo>
                  <a:pt x="2770" y="285"/>
                  <a:pt x="2766" y="286"/>
                  <a:pt x="2762" y="288"/>
                </a:cubicBezTo>
                <a:close/>
                <a:moveTo>
                  <a:pt x="4596" y="287"/>
                </a:moveTo>
                <a:cubicBezTo>
                  <a:pt x="4592" y="286"/>
                  <a:pt x="4588" y="285"/>
                  <a:pt x="4584" y="283"/>
                </a:cubicBezTo>
                <a:cubicBezTo>
                  <a:pt x="4586" y="276"/>
                  <a:pt x="4586" y="276"/>
                  <a:pt x="4586" y="276"/>
                </a:cubicBezTo>
                <a:cubicBezTo>
                  <a:pt x="4590" y="277"/>
                  <a:pt x="4594" y="278"/>
                  <a:pt x="4598" y="279"/>
                </a:cubicBezTo>
                <a:lnTo>
                  <a:pt x="4596" y="287"/>
                </a:lnTo>
                <a:close/>
                <a:moveTo>
                  <a:pt x="3" y="285"/>
                </a:moveTo>
                <a:cubicBezTo>
                  <a:pt x="0" y="278"/>
                  <a:pt x="0" y="278"/>
                  <a:pt x="0" y="278"/>
                </a:cubicBezTo>
                <a:cubicBezTo>
                  <a:pt x="3" y="276"/>
                  <a:pt x="7" y="275"/>
                  <a:pt x="11" y="273"/>
                </a:cubicBezTo>
                <a:cubicBezTo>
                  <a:pt x="14" y="280"/>
                  <a:pt x="14" y="280"/>
                  <a:pt x="14" y="280"/>
                </a:cubicBezTo>
                <a:cubicBezTo>
                  <a:pt x="10" y="282"/>
                  <a:pt x="7" y="284"/>
                  <a:pt x="3" y="285"/>
                </a:cubicBezTo>
                <a:close/>
                <a:moveTo>
                  <a:pt x="5253" y="284"/>
                </a:moveTo>
                <a:cubicBezTo>
                  <a:pt x="5252" y="276"/>
                  <a:pt x="5252" y="276"/>
                  <a:pt x="5252" y="276"/>
                </a:cubicBezTo>
                <a:cubicBezTo>
                  <a:pt x="5256" y="275"/>
                  <a:pt x="5260" y="274"/>
                  <a:pt x="5264" y="273"/>
                </a:cubicBezTo>
                <a:cubicBezTo>
                  <a:pt x="5265" y="281"/>
                  <a:pt x="5265" y="281"/>
                  <a:pt x="5265" y="281"/>
                </a:cubicBezTo>
                <a:cubicBezTo>
                  <a:pt x="5261" y="282"/>
                  <a:pt x="5257" y="283"/>
                  <a:pt x="5253" y="284"/>
                </a:cubicBezTo>
                <a:close/>
                <a:moveTo>
                  <a:pt x="1745" y="280"/>
                </a:moveTo>
                <a:cubicBezTo>
                  <a:pt x="1734" y="276"/>
                  <a:pt x="1734" y="276"/>
                  <a:pt x="1734" y="276"/>
                </a:cubicBezTo>
                <a:cubicBezTo>
                  <a:pt x="1737" y="269"/>
                  <a:pt x="1737" y="269"/>
                  <a:pt x="1737" y="269"/>
                </a:cubicBezTo>
                <a:cubicBezTo>
                  <a:pt x="1748" y="273"/>
                  <a:pt x="1748" y="273"/>
                  <a:pt x="1748" y="273"/>
                </a:cubicBezTo>
                <a:lnTo>
                  <a:pt x="1745" y="280"/>
                </a:lnTo>
                <a:close/>
                <a:moveTo>
                  <a:pt x="4572" y="280"/>
                </a:moveTo>
                <a:cubicBezTo>
                  <a:pt x="4569" y="279"/>
                  <a:pt x="4565" y="278"/>
                  <a:pt x="4561" y="277"/>
                </a:cubicBezTo>
                <a:cubicBezTo>
                  <a:pt x="4563" y="269"/>
                  <a:pt x="4563" y="269"/>
                  <a:pt x="4563" y="269"/>
                </a:cubicBezTo>
                <a:cubicBezTo>
                  <a:pt x="4567" y="270"/>
                  <a:pt x="4571" y="271"/>
                  <a:pt x="4575" y="272"/>
                </a:cubicBezTo>
                <a:lnTo>
                  <a:pt x="4572" y="280"/>
                </a:lnTo>
                <a:close/>
                <a:moveTo>
                  <a:pt x="2785" y="279"/>
                </a:moveTo>
                <a:cubicBezTo>
                  <a:pt x="2782" y="271"/>
                  <a:pt x="2782" y="271"/>
                  <a:pt x="2782" y="271"/>
                </a:cubicBezTo>
                <a:cubicBezTo>
                  <a:pt x="2786" y="270"/>
                  <a:pt x="2789" y="268"/>
                  <a:pt x="2793" y="267"/>
                </a:cubicBezTo>
                <a:cubicBezTo>
                  <a:pt x="2796" y="274"/>
                  <a:pt x="2796" y="274"/>
                  <a:pt x="2796" y="274"/>
                </a:cubicBezTo>
                <a:cubicBezTo>
                  <a:pt x="2792" y="276"/>
                  <a:pt x="2789" y="277"/>
                  <a:pt x="2785" y="279"/>
                </a:cubicBezTo>
                <a:close/>
                <a:moveTo>
                  <a:pt x="5277" y="278"/>
                </a:moveTo>
                <a:cubicBezTo>
                  <a:pt x="5275" y="271"/>
                  <a:pt x="5275" y="271"/>
                  <a:pt x="5275" y="271"/>
                </a:cubicBezTo>
                <a:cubicBezTo>
                  <a:pt x="5279" y="270"/>
                  <a:pt x="5283" y="269"/>
                  <a:pt x="5287" y="268"/>
                </a:cubicBezTo>
                <a:cubicBezTo>
                  <a:pt x="5289" y="276"/>
                  <a:pt x="5289" y="276"/>
                  <a:pt x="5289" y="276"/>
                </a:cubicBezTo>
                <a:cubicBezTo>
                  <a:pt x="5285" y="277"/>
                  <a:pt x="5281" y="278"/>
                  <a:pt x="5277" y="278"/>
                </a:cubicBezTo>
                <a:close/>
                <a:moveTo>
                  <a:pt x="25" y="275"/>
                </a:moveTo>
                <a:cubicBezTo>
                  <a:pt x="22" y="268"/>
                  <a:pt x="22" y="268"/>
                  <a:pt x="22" y="268"/>
                </a:cubicBezTo>
                <a:cubicBezTo>
                  <a:pt x="25" y="266"/>
                  <a:pt x="29" y="265"/>
                  <a:pt x="33" y="263"/>
                </a:cubicBezTo>
                <a:cubicBezTo>
                  <a:pt x="36" y="271"/>
                  <a:pt x="36" y="271"/>
                  <a:pt x="36" y="271"/>
                </a:cubicBezTo>
                <a:cubicBezTo>
                  <a:pt x="32" y="272"/>
                  <a:pt x="29" y="274"/>
                  <a:pt x="25" y="275"/>
                </a:cubicBezTo>
                <a:close/>
                <a:moveTo>
                  <a:pt x="4549" y="273"/>
                </a:moveTo>
                <a:cubicBezTo>
                  <a:pt x="4545" y="272"/>
                  <a:pt x="4542" y="270"/>
                  <a:pt x="4538" y="269"/>
                </a:cubicBezTo>
                <a:cubicBezTo>
                  <a:pt x="4540" y="262"/>
                  <a:pt x="4540" y="262"/>
                  <a:pt x="4540" y="262"/>
                </a:cubicBezTo>
                <a:cubicBezTo>
                  <a:pt x="4544" y="263"/>
                  <a:pt x="4548" y="264"/>
                  <a:pt x="4552" y="265"/>
                </a:cubicBezTo>
                <a:lnTo>
                  <a:pt x="4549" y="273"/>
                </a:lnTo>
                <a:close/>
                <a:moveTo>
                  <a:pt x="5301" y="273"/>
                </a:moveTo>
                <a:cubicBezTo>
                  <a:pt x="5299" y="265"/>
                  <a:pt x="5299" y="265"/>
                  <a:pt x="5299" y="265"/>
                </a:cubicBezTo>
                <a:cubicBezTo>
                  <a:pt x="5303" y="264"/>
                  <a:pt x="5306" y="263"/>
                  <a:pt x="5310" y="262"/>
                </a:cubicBezTo>
                <a:cubicBezTo>
                  <a:pt x="5312" y="270"/>
                  <a:pt x="5312" y="270"/>
                  <a:pt x="5312" y="270"/>
                </a:cubicBezTo>
                <a:cubicBezTo>
                  <a:pt x="5308" y="271"/>
                  <a:pt x="5304" y="272"/>
                  <a:pt x="5301" y="273"/>
                </a:cubicBezTo>
                <a:close/>
                <a:moveTo>
                  <a:pt x="1723" y="272"/>
                </a:moveTo>
                <a:cubicBezTo>
                  <a:pt x="1712" y="267"/>
                  <a:pt x="1712" y="267"/>
                  <a:pt x="1712" y="267"/>
                </a:cubicBezTo>
                <a:cubicBezTo>
                  <a:pt x="1715" y="260"/>
                  <a:pt x="1715" y="260"/>
                  <a:pt x="1715" y="260"/>
                </a:cubicBezTo>
                <a:cubicBezTo>
                  <a:pt x="1726" y="264"/>
                  <a:pt x="1726" y="264"/>
                  <a:pt x="1726" y="264"/>
                </a:cubicBezTo>
                <a:lnTo>
                  <a:pt x="1723" y="272"/>
                </a:lnTo>
                <a:close/>
                <a:moveTo>
                  <a:pt x="2807" y="270"/>
                </a:moveTo>
                <a:cubicBezTo>
                  <a:pt x="2804" y="262"/>
                  <a:pt x="2804" y="262"/>
                  <a:pt x="2804" y="262"/>
                </a:cubicBezTo>
                <a:cubicBezTo>
                  <a:pt x="2808" y="261"/>
                  <a:pt x="2811" y="259"/>
                  <a:pt x="2815" y="258"/>
                </a:cubicBezTo>
                <a:cubicBezTo>
                  <a:pt x="2818" y="265"/>
                  <a:pt x="2818" y="265"/>
                  <a:pt x="2818" y="265"/>
                </a:cubicBezTo>
                <a:cubicBezTo>
                  <a:pt x="2815" y="267"/>
                  <a:pt x="2811" y="268"/>
                  <a:pt x="2807" y="270"/>
                </a:cubicBezTo>
                <a:close/>
                <a:moveTo>
                  <a:pt x="5324" y="267"/>
                </a:moveTo>
                <a:cubicBezTo>
                  <a:pt x="5322" y="259"/>
                  <a:pt x="5322" y="259"/>
                  <a:pt x="5322" y="259"/>
                </a:cubicBezTo>
                <a:cubicBezTo>
                  <a:pt x="5326" y="258"/>
                  <a:pt x="5330" y="257"/>
                  <a:pt x="5334" y="256"/>
                </a:cubicBezTo>
                <a:cubicBezTo>
                  <a:pt x="5336" y="264"/>
                  <a:pt x="5336" y="264"/>
                  <a:pt x="5336" y="264"/>
                </a:cubicBezTo>
                <a:cubicBezTo>
                  <a:pt x="5332" y="265"/>
                  <a:pt x="5328" y="266"/>
                  <a:pt x="5324" y="267"/>
                </a:cubicBezTo>
                <a:close/>
                <a:moveTo>
                  <a:pt x="47" y="266"/>
                </a:moveTo>
                <a:cubicBezTo>
                  <a:pt x="44" y="258"/>
                  <a:pt x="44" y="258"/>
                  <a:pt x="44" y="258"/>
                </a:cubicBezTo>
                <a:cubicBezTo>
                  <a:pt x="48" y="257"/>
                  <a:pt x="51" y="255"/>
                  <a:pt x="55" y="254"/>
                </a:cubicBezTo>
                <a:cubicBezTo>
                  <a:pt x="58" y="261"/>
                  <a:pt x="58" y="261"/>
                  <a:pt x="58" y="261"/>
                </a:cubicBezTo>
                <a:cubicBezTo>
                  <a:pt x="54" y="263"/>
                  <a:pt x="51" y="264"/>
                  <a:pt x="47" y="266"/>
                </a:cubicBezTo>
                <a:close/>
                <a:moveTo>
                  <a:pt x="4526" y="265"/>
                </a:moveTo>
                <a:cubicBezTo>
                  <a:pt x="4523" y="264"/>
                  <a:pt x="4519" y="263"/>
                  <a:pt x="4515" y="261"/>
                </a:cubicBezTo>
                <a:cubicBezTo>
                  <a:pt x="4518" y="254"/>
                  <a:pt x="4518" y="254"/>
                  <a:pt x="4518" y="254"/>
                </a:cubicBezTo>
                <a:cubicBezTo>
                  <a:pt x="4522" y="255"/>
                  <a:pt x="4525" y="256"/>
                  <a:pt x="4529" y="258"/>
                </a:cubicBezTo>
                <a:lnTo>
                  <a:pt x="4526" y="265"/>
                </a:lnTo>
                <a:close/>
                <a:moveTo>
                  <a:pt x="1700" y="263"/>
                </a:moveTo>
                <a:cubicBezTo>
                  <a:pt x="1689" y="258"/>
                  <a:pt x="1689" y="258"/>
                  <a:pt x="1689" y="258"/>
                </a:cubicBezTo>
                <a:cubicBezTo>
                  <a:pt x="1692" y="251"/>
                  <a:pt x="1692" y="251"/>
                  <a:pt x="1692" y="251"/>
                </a:cubicBezTo>
                <a:cubicBezTo>
                  <a:pt x="1703" y="255"/>
                  <a:pt x="1703" y="255"/>
                  <a:pt x="1703" y="255"/>
                </a:cubicBezTo>
                <a:lnTo>
                  <a:pt x="1700" y="263"/>
                </a:lnTo>
                <a:close/>
                <a:moveTo>
                  <a:pt x="5347" y="261"/>
                </a:moveTo>
                <a:cubicBezTo>
                  <a:pt x="5345" y="253"/>
                  <a:pt x="5345" y="253"/>
                  <a:pt x="5345" y="253"/>
                </a:cubicBezTo>
                <a:cubicBezTo>
                  <a:pt x="5349" y="252"/>
                  <a:pt x="5353" y="251"/>
                  <a:pt x="5357" y="250"/>
                </a:cubicBezTo>
                <a:cubicBezTo>
                  <a:pt x="5359" y="258"/>
                  <a:pt x="5359" y="258"/>
                  <a:pt x="5359" y="258"/>
                </a:cubicBezTo>
                <a:cubicBezTo>
                  <a:pt x="5355" y="259"/>
                  <a:pt x="5351" y="260"/>
                  <a:pt x="5347" y="261"/>
                </a:cubicBezTo>
                <a:close/>
                <a:moveTo>
                  <a:pt x="2829" y="260"/>
                </a:moveTo>
                <a:cubicBezTo>
                  <a:pt x="2826" y="253"/>
                  <a:pt x="2826" y="253"/>
                  <a:pt x="2826" y="253"/>
                </a:cubicBezTo>
                <a:cubicBezTo>
                  <a:pt x="2837" y="248"/>
                  <a:pt x="2837" y="248"/>
                  <a:pt x="2837" y="248"/>
                </a:cubicBezTo>
                <a:cubicBezTo>
                  <a:pt x="2840" y="255"/>
                  <a:pt x="2840" y="255"/>
                  <a:pt x="2840" y="255"/>
                </a:cubicBezTo>
                <a:lnTo>
                  <a:pt x="2829" y="260"/>
                </a:lnTo>
                <a:close/>
                <a:moveTo>
                  <a:pt x="4504" y="257"/>
                </a:moveTo>
                <a:cubicBezTo>
                  <a:pt x="4500" y="255"/>
                  <a:pt x="4496" y="254"/>
                  <a:pt x="4492" y="253"/>
                </a:cubicBezTo>
                <a:cubicBezTo>
                  <a:pt x="4495" y="245"/>
                  <a:pt x="4495" y="245"/>
                  <a:pt x="4495" y="245"/>
                </a:cubicBezTo>
                <a:cubicBezTo>
                  <a:pt x="4499" y="247"/>
                  <a:pt x="4503" y="248"/>
                  <a:pt x="4507" y="249"/>
                </a:cubicBezTo>
                <a:lnTo>
                  <a:pt x="4504" y="257"/>
                </a:lnTo>
                <a:close/>
                <a:moveTo>
                  <a:pt x="69" y="256"/>
                </a:moveTo>
                <a:cubicBezTo>
                  <a:pt x="66" y="249"/>
                  <a:pt x="66" y="249"/>
                  <a:pt x="66" y="249"/>
                </a:cubicBezTo>
                <a:cubicBezTo>
                  <a:pt x="70" y="248"/>
                  <a:pt x="74" y="246"/>
                  <a:pt x="77" y="245"/>
                </a:cubicBezTo>
                <a:cubicBezTo>
                  <a:pt x="80" y="252"/>
                  <a:pt x="80" y="252"/>
                  <a:pt x="80" y="252"/>
                </a:cubicBezTo>
                <a:cubicBezTo>
                  <a:pt x="77" y="253"/>
                  <a:pt x="73" y="255"/>
                  <a:pt x="69" y="256"/>
                </a:cubicBezTo>
                <a:close/>
                <a:moveTo>
                  <a:pt x="5371" y="255"/>
                </a:moveTo>
                <a:cubicBezTo>
                  <a:pt x="5369" y="247"/>
                  <a:pt x="5369" y="247"/>
                  <a:pt x="5369" y="247"/>
                </a:cubicBezTo>
                <a:cubicBezTo>
                  <a:pt x="5372" y="246"/>
                  <a:pt x="5376" y="245"/>
                  <a:pt x="5380" y="244"/>
                </a:cubicBezTo>
                <a:cubicBezTo>
                  <a:pt x="5382" y="251"/>
                  <a:pt x="5382" y="251"/>
                  <a:pt x="5382" y="251"/>
                </a:cubicBezTo>
                <a:cubicBezTo>
                  <a:pt x="5378" y="252"/>
                  <a:pt x="5375" y="253"/>
                  <a:pt x="5371" y="255"/>
                </a:cubicBezTo>
                <a:close/>
                <a:moveTo>
                  <a:pt x="1678" y="254"/>
                </a:moveTo>
                <a:cubicBezTo>
                  <a:pt x="1667" y="250"/>
                  <a:pt x="1667" y="250"/>
                  <a:pt x="1667" y="250"/>
                </a:cubicBezTo>
                <a:cubicBezTo>
                  <a:pt x="1670" y="242"/>
                  <a:pt x="1670" y="242"/>
                  <a:pt x="1670" y="242"/>
                </a:cubicBezTo>
                <a:cubicBezTo>
                  <a:pt x="1681" y="247"/>
                  <a:pt x="1681" y="247"/>
                  <a:pt x="1681" y="247"/>
                </a:cubicBezTo>
                <a:lnTo>
                  <a:pt x="1678" y="254"/>
                </a:lnTo>
                <a:close/>
                <a:moveTo>
                  <a:pt x="2851" y="251"/>
                </a:moveTo>
                <a:cubicBezTo>
                  <a:pt x="2848" y="243"/>
                  <a:pt x="2848" y="243"/>
                  <a:pt x="2848" y="243"/>
                </a:cubicBezTo>
                <a:cubicBezTo>
                  <a:pt x="2859" y="239"/>
                  <a:pt x="2859" y="239"/>
                  <a:pt x="2859" y="239"/>
                </a:cubicBezTo>
                <a:cubicBezTo>
                  <a:pt x="2862" y="246"/>
                  <a:pt x="2862" y="246"/>
                  <a:pt x="2862" y="246"/>
                </a:cubicBezTo>
                <a:lnTo>
                  <a:pt x="2851" y="251"/>
                </a:lnTo>
                <a:close/>
                <a:moveTo>
                  <a:pt x="4481" y="248"/>
                </a:moveTo>
                <a:cubicBezTo>
                  <a:pt x="4478" y="247"/>
                  <a:pt x="4474" y="245"/>
                  <a:pt x="4470" y="243"/>
                </a:cubicBezTo>
                <a:cubicBezTo>
                  <a:pt x="4473" y="236"/>
                  <a:pt x="4473" y="236"/>
                  <a:pt x="4473" y="236"/>
                </a:cubicBezTo>
                <a:cubicBezTo>
                  <a:pt x="4477" y="238"/>
                  <a:pt x="4481" y="239"/>
                  <a:pt x="4484" y="241"/>
                </a:cubicBezTo>
                <a:lnTo>
                  <a:pt x="4481" y="248"/>
                </a:lnTo>
                <a:close/>
                <a:moveTo>
                  <a:pt x="5394" y="248"/>
                </a:moveTo>
                <a:cubicBezTo>
                  <a:pt x="5392" y="240"/>
                  <a:pt x="5392" y="240"/>
                  <a:pt x="5392" y="240"/>
                </a:cubicBezTo>
                <a:cubicBezTo>
                  <a:pt x="5396" y="239"/>
                  <a:pt x="5399" y="238"/>
                  <a:pt x="5403" y="237"/>
                </a:cubicBezTo>
                <a:cubicBezTo>
                  <a:pt x="5406" y="245"/>
                  <a:pt x="5406" y="245"/>
                  <a:pt x="5406" y="245"/>
                </a:cubicBezTo>
                <a:cubicBezTo>
                  <a:pt x="5402" y="246"/>
                  <a:pt x="5398" y="247"/>
                  <a:pt x="5394" y="248"/>
                </a:cubicBezTo>
                <a:close/>
                <a:moveTo>
                  <a:pt x="91" y="248"/>
                </a:moveTo>
                <a:cubicBezTo>
                  <a:pt x="89" y="240"/>
                  <a:pt x="89" y="240"/>
                  <a:pt x="89" y="240"/>
                </a:cubicBezTo>
                <a:cubicBezTo>
                  <a:pt x="92" y="239"/>
                  <a:pt x="96" y="237"/>
                  <a:pt x="100" y="236"/>
                </a:cubicBezTo>
                <a:cubicBezTo>
                  <a:pt x="103" y="243"/>
                  <a:pt x="103" y="243"/>
                  <a:pt x="103" y="243"/>
                </a:cubicBezTo>
                <a:cubicBezTo>
                  <a:pt x="99" y="245"/>
                  <a:pt x="95" y="246"/>
                  <a:pt x="91" y="248"/>
                </a:cubicBezTo>
                <a:close/>
                <a:moveTo>
                  <a:pt x="1656" y="246"/>
                </a:moveTo>
                <a:cubicBezTo>
                  <a:pt x="1652" y="244"/>
                  <a:pt x="1648" y="243"/>
                  <a:pt x="1644" y="241"/>
                </a:cubicBezTo>
                <a:cubicBezTo>
                  <a:pt x="1647" y="234"/>
                  <a:pt x="1647" y="234"/>
                  <a:pt x="1647" y="234"/>
                </a:cubicBezTo>
                <a:cubicBezTo>
                  <a:pt x="1651" y="235"/>
                  <a:pt x="1655" y="237"/>
                  <a:pt x="1658" y="238"/>
                </a:cubicBezTo>
                <a:lnTo>
                  <a:pt x="1656" y="246"/>
                </a:lnTo>
                <a:close/>
                <a:moveTo>
                  <a:pt x="5417" y="241"/>
                </a:moveTo>
                <a:cubicBezTo>
                  <a:pt x="5415" y="233"/>
                  <a:pt x="5415" y="233"/>
                  <a:pt x="5415" y="233"/>
                </a:cubicBezTo>
                <a:cubicBezTo>
                  <a:pt x="5419" y="232"/>
                  <a:pt x="5422" y="231"/>
                  <a:pt x="5426" y="230"/>
                </a:cubicBezTo>
                <a:cubicBezTo>
                  <a:pt x="5429" y="238"/>
                  <a:pt x="5429" y="238"/>
                  <a:pt x="5429" y="238"/>
                </a:cubicBezTo>
                <a:cubicBezTo>
                  <a:pt x="5425" y="239"/>
                  <a:pt x="5421" y="240"/>
                  <a:pt x="5417" y="241"/>
                </a:cubicBezTo>
                <a:close/>
                <a:moveTo>
                  <a:pt x="2873" y="241"/>
                </a:moveTo>
                <a:cubicBezTo>
                  <a:pt x="2870" y="234"/>
                  <a:pt x="2870" y="234"/>
                  <a:pt x="2870" y="234"/>
                </a:cubicBezTo>
                <a:cubicBezTo>
                  <a:pt x="2881" y="229"/>
                  <a:pt x="2881" y="229"/>
                  <a:pt x="2881" y="229"/>
                </a:cubicBezTo>
                <a:cubicBezTo>
                  <a:pt x="2884" y="236"/>
                  <a:pt x="2884" y="236"/>
                  <a:pt x="2884" y="236"/>
                </a:cubicBezTo>
                <a:lnTo>
                  <a:pt x="2873" y="241"/>
                </a:lnTo>
                <a:close/>
                <a:moveTo>
                  <a:pt x="114" y="239"/>
                </a:moveTo>
                <a:cubicBezTo>
                  <a:pt x="111" y="231"/>
                  <a:pt x="111" y="231"/>
                  <a:pt x="111" y="231"/>
                </a:cubicBezTo>
                <a:cubicBezTo>
                  <a:pt x="115" y="230"/>
                  <a:pt x="119" y="229"/>
                  <a:pt x="122" y="227"/>
                </a:cubicBezTo>
                <a:cubicBezTo>
                  <a:pt x="125" y="235"/>
                  <a:pt x="125" y="235"/>
                  <a:pt x="125" y="235"/>
                </a:cubicBezTo>
                <a:cubicBezTo>
                  <a:pt x="121" y="236"/>
                  <a:pt x="118" y="237"/>
                  <a:pt x="114" y="239"/>
                </a:cubicBezTo>
                <a:close/>
                <a:moveTo>
                  <a:pt x="4459" y="239"/>
                </a:moveTo>
                <a:cubicBezTo>
                  <a:pt x="4455" y="237"/>
                  <a:pt x="4452" y="236"/>
                  <a:pt x="4448" y="234"/>
                </a:cubicBezTo>
                <a:cubicBezTo>
                  <a:pt x="4451" y="227"/>
                  <a:pt x="4451" y="227"/>
                  <a:pt x="4451" y="227"/>
                </a:cubicBezTo>
                <a:cubicBezTo>
                  <a:pt x="4455" y="228"/>
                  <a:pt x="4459" y="230"/>
                  <a:pt x="4462" y="231"/>
                </a:cubicBezTo>
                <a:lnTo>
                  <a:pt x="4459" y="239"/>
                </a:lnTo>
                <a:close/>
                <a:moveTo>
                  <a:pt x="1633" y="237"/>
                </a:moveTo>
                <a:cubicBezTo>
                  <a:pt x="1629" y="236"/>
                  <a:pt x="1626" y="234"/>
                  <a:pt x="1622" y="233"/>
                </a:cubicBezTo>
                <a:cubicBezTo>
                  <a:pt x="1625" y="225"/>
                  <a:pt x="1625" y="225"/>
                  <a:pt x="1625" y="225"/>
                </a:cubicBezTo>
                <a:cubicBezTo>
                  <a:pt x="1628" y="227"/>
                  <a:pt x="1632" y="228"/>
                  <a:pt x="1636" y="230"/>
                </a:cubicBezTo>
                <a:lnTo>
                  <a:pt x="1633" y="237"/>
                </a:lnTo>
                <a:close/>
                <a:moveTo>
                  <a:pt x="5440" y="234"/>
                </a:moveTo>
                <a:cubicBezTo>
                  <a:pt x="5438" y="226"/>
                  <a:pt x="5438" y="226"/>
                  <a:pt x="5438" y="226"/>
                </a:cubicBezTo>
                <a:cubicBezTo>
                  <a:pt x="5442" y="225"/>
                  <a:pt x="5445" y="224"/>
                  <a:pt x="5449" y="223"/>
                </a:cubicBezTo>
                <a:cubicBezTo>
                  <a:pt x="5452" y="230"/>
                  <a:pt x="5452" y="230"/>
                  <a:pt x="5452" y="230"/>
                </a:cubicBezTo>
                <a:cubicBezTo>
                  <a:pt x="5448" y="232"/>
                  <a:pt x="5444" y="233"/>
                  <a:pt x="5440" y="234"/>
                </a:cubicBezTo>
                <a:close/>
                <a:moveTo>
                  <a:pt x="2896" y="231"/>
                </a:moveTo>
                <a:cubicBezTo>
                  <a:pt x="2892" y="224"/>
                  <a:pt x="2892" y="224"/>
                  <a:pt x="2892" y="224"/>
                </a:cubicBezTo>
                <a:cubicBezTo>
                  <a:pt x="2903" y="219"/>
                  <a:pt x="2903" y="219"/>
                  <a:pt x="2903" y="219"/>
                </a:cubicBezTo>
                <a:cubicBezTo>
                  <a:pt x="2906" y="226"/>
                  <a:pt x="2906" y="226"/>
                  <a:pt x="2906" y="226"/>
                </a:cubicBezTo>
                <a:lnTo>
                  <a:pt x="2896" y="231"/>
                </a:lnTo>
                <a:close/>
                <a:moveTo>
                  <a:pt x="136" y="231"/>
                </a:moveTo>
                <a:cubicBezTo>
                  <a:pt x="134" y="223"/>
                  <a:pt x="134" y="223"/>
                  <a:pt x="134" y="223"/>
                </a:cubicBezTo>
                <a:cubicBezTo>
                  <a:pt x="137" y="222"/>
                  <a:pt x="141" y="220"/>
                  <a:pt x="145" y="219"/>
                </a:cubicBezTo>
                <a:cubicBezTo>
                  <a:pt x="148" y="227"/>
                  <a:pt x="148" y="227"/>
                  <a:pt x="148" y="227"/>
                </a:cubicBezTo>
                <a:cubicBezTo>
                  <a:pt x="144" y="228"/>
                  <a:pt x="140" y="229"/>
                  <a:pt x="136" y="231"/>
                </a:cubicBezTo>
                <a:close/>
                <a:moveTo>
                  <a:pt x="4437" y="229"/>
                </a:moveTo>
                <a:cubicBezTo>
                  <a:pt x="4433" y="227"/>
                  <a:pt x="4430" y="226"/>
                  <a:pt x="4426" y="224"/>
                </a:cubicBezTo>
                <a:cubicBezTo>
                  <a:pt x="4429" y="217"/>
                  <a:pt x="4429" y="217"/>
                  <a:pt x="4429" y="217"/>
                </a:cubicBezTo>
                <a:cubicBezTo>
                  <a:pt x="4433" y="218"/>
                  <a:pt x="4437" y="220"/>
                  <a:pt x="4440" y="222"/>
                </a:cubicBezTo>
                <a:lnTo>
                  <a:pt x="4437" y="229"/>
                </a:lnTo>
                <a:close/>
                <a:moveTo>
                  <a:pt x="1610" y="229"/>
                </a:moveTo>
                <a:cubicBezTo>
                  <a:pt x="1607" y="227"/>
                  <a:pt x="1603" y="226"/>
                  <a:pt x="1599" y="225"/>
                </a:cubicBezTo>
                <a:cubicBezTo>
                  <a:pt x="1602" y="217"/>
                  <a:pt x="1602" y="217"/>
                  <a:pt x="1602" y="217"/>
                </a:cubicBezTo>
                <a:cubicBezTo>
                  <a:pt x="1606" y="218"/>
                  <a:pt x="1609" y="220"/>
                  <a:pt x="1613" y="221"/>
                </a:cubicBezTo>
                <a:lnTo>
                  <a:pt x="1610" y="229"/>
                </a:lnTo>
                <a:close/>
                <a:moveTo>
                  <a:pt x="5463" y="227"/>
                </a:moveTo>
                <a:cubicBezTo>
                  <a:pt x="5461" y="219"/>
                  <a:pt x="5461" y="219"/>
                  <a:pt x="5461" y="219"/>
                </a:cubicBezTo>
                <a:cubicBezTo>
                  <a:pt x="5465" y="218"/>
                  <a:pt x="5468" y="217"/>
                  <a:pt x="5472" y="215"/>
                </a:cubicBezTo>
                <a:cubicBezTo>
                  <a:pt x="5475" y="223"/>
                  <a:pt x="5475" y="223"/>
                  <a:pt x="5475" y="223"/>
                </a:cubicBezTo>
                <a:cubicBezTo>
                  <a:pt x="5471" y="224"/>
                  <a:pt x="5467" y="226"/>
                  <a:pt x="5463" y="227"/>
                </a:cubicBezTo>
                <a:close/>
                <a:moveTo>
                  <a:pt x="159" y="223"/>
                </a:moveTo>
                <a:cubicBezTo>
                  <a:pt x="156" y="215"/>
                  <a:pt x="156" y="215"/>
                  <a:pt x="156" y="215"/>
                </a:cubicBezTo>
                <a:cubicBezTo>
                  <a:pt x="160" y="214"/>
                  <a:pt x="164" y="212"/>
                  <a:pt x="168" y="211"/>
                </a:cubicBezTo>
                <a:cubicBezTo>
                  <a:pt x="170" y="219"/>
                  <a:pt x="170" y="219"/>
                  <a:pt x="170" y="219"/>
                </a:cubicBezTo>
                <a:cubicBezTo>
                  <a:pt x="167" y="220"/>
                  <a:pt x="163" y="221"/>
                  <a:pt x="159" y="223"/>
                </a:cubicBezTo>
                <a:close/>
                <a:moveTo>
                  <a:pt x="2917" y="221"/>
                </a:moveTo>
                <a:cubicBezTo>
                  <a:pt x="2914" y="214"/>
                  <a:pt x="2914" y="214"/>
                  <a:pt x="2914" y="214"/>
                </a:cubicBezTo>
                <a:cubicBezTo>
                  <a:pt x="2925" y="209"/>
                  <a:pt x="2925" y="209"/>
                  <a:pt x="2925" y="209"/>
                </a:cubicBezTo>
                <a:cubicBezTo>
                  <a:pt x="2928" y="217"/>
                  <a:pt x="2928" y="217"/>
                  <a:pt x="2928" y="217"/>
                </a:cubicBezTo>
                <a:lnTo>
                  <a:pt x="2917" y="221"/>
                </a:lnTo>
                <a:close/>
                <a:moveTo>
                  <a:pt x="1588" y="221"/>
                </a:moveTo>
                <a:cubicBezTo>
                  <a:pt x="1576" y="217"/>
                  <a:pt x="1576" y="217"/>
                  <a:pt x="1576" y="217"/>
                </a:cubicBezTo>
                <a:cubicBezTo>
                  <a:pt x="1579" y="209"/>
                  <a:pt x="1579" y="209"/>
                  <a:pt x="1579" y="209"/>
                </a:cubicBezTo>
                <a:cubicBezTo>
                  <a:pt x="1590" y="213"/>
                  <a:pt x="1590" y="213"/>
                  <a:pt x="1590" y="213"/>
                </a:cubicBezTo>
                <a:lnTo>
                  <a:pt x="1588" y="221"/>
                </a:lnTo>
                <a:close/>
                <a:moveTo>
                  <a:pt x="5486" y="219"/>
                </a:moveTo>
                <a:cubicBezTo>
                  <a:pt x="5484" y="212"/>
                  <a:pt x="5484" y="212"/>
                  <a:pt x="5484" y="212"/>
                </a:cubicBezTo>
                <a:cubicBezTo>
                  <a:pt x="5487" y="211"/>
                  <a:pt x="5491" y="209"/>
                  <a:pt x="5495" y="208"/>
                </a:cubicBezTo>
                <a:cubicBezTo>
                  <a:pt x="5498" y="216"/>
                  <a:pt x="5498" y="216"/>
                  <a:pt x="5498" y="216"/>
                </a:cubicBezTo>
                <a:cubicBezTo>
                  <a:pt x="5494" y="217"/>
                  <a:pt x="5490" y="218"/>
                  <a:pt x="5486" y="219"/>
                </a:cubicBezTo>
                <a:close/>
                <a:moveTo>
                  <a:pt x="4415" y="219"/>
                </a:moveTo>
                <a:cubicBezTo>
                  <a:pt x="4411" y="217"/>
                  <a:pt x="4408" y="216"/>
                  <a:pt x="4404" y="214"/>
                </a:cubicBezTo>
                <a:cubicBezTo>
                  <a:pt x="4408" y="207"/>
                  <a:pt x="4408" y="207"/>
                  <a:pt x="4408" y="207"/>
                </a:cubicBezTo>
                <a:cubicBezTo>
                  <a:pt x="4411" y="208"/>
                  <a:pt x="4415" y="210"/>
                  <a:pt x="4419" y="212"/>
                </a:cubicBezTo>
                <a:lnTo>
                  <a:pt x="4415" y="219"/>
                </a:lnTo>
                <a:close/>
                <a:moveTo>
                  <a:pt x="182" y="215"/>
                </a:moveTo>
                <a:cubicBezTo>
                  <a:pt x="179" y="207"/>
                  <a:pt x="179" y="207"/>
                  <a:pt x="179" y="207"/>
                </a:cubicBezTo>
                <a:cubicBezTo>
                  <a:pt x="183" y="206"/>
                  <a:pt x="187" y="205"/>
                  <a:pt x="191" y="204"/>
                </a:cubicBezTo>
                <a:cubicBezTo>
                  <a:pt x="193" y="211"/>
                  <a:pt x="193" y="211"/>
                  <a:pt x="193" y="211"/>
                </a:cubicBezTo>
                <a:cubicBezTo>
                  <a:pt x="189" y="212"/>
                  <a:pt x="186" y="214"/>
                  <a:pt x="182" y="215"/>
                </a:cubicBezTo>
                <a:close/>
                <a:moveTo>
                  <a:pt x="1565" y="213"/>
                </a:moveTo>
                <a:cubicBezTo>
                  <a:pt x="1561" y="212"/>
                  <a:pt x="1557" y="210"/>
                  <a:pt x="1554" y="209"/>
                </a:cubicBezTo>
                <a:cubicBezTo>
                  <a:pt x="1556" y="202"/>
                  <a:pt x="1556" y="202"/>
                  <a:pt x="1556" y="202"/>
                </a:cubicBezTo>
                <a:cubicBezTo>
                  <a:pt x="1560" y="203"/>
                  <a:pt x="1564" y="204"/>
                  <a:pt x="1568" y="205"/>
                </a:cubicBezTo>
                <a:lnTo>
                  <a:pt x="1565" y="213"/>
                </a:lnTo>
                <a:close/>
                <a:moveTo>
                  <a:pt x="5509" y="212"/>
                </a:moveTo>
                <a:cubicBezTo>
                  <a:pt x="5506" y="204"/>
                  <a:pt x="5506" y="204"/>
                  <a:pt x="5506" y="204"/>
                </a:cubicBezTo>
                <a:cubicBezTo>
                  <a:pt x="5510" y="203"/>
                  <a:pt x="5514" y="202"/>
                  <a:pt x="5518" y="200"/>
                </a:cubicBezTo>
                <a:cubicBezTo>
                  <a:pt x="5520" y="208"/>
                  <a:pt x="5520" y="208"/>
                  <a:pt x="5520" y="208"/>
                </a:cubicBezTo>
                <a:cubicBezTo>
                  <a:pt x="5517" y="209"/>
                  <a:pt x="5513" y="210"/>
                  <a:pt x="5509" y="212"/>
                </a:cubicBezTo>
                <a:close/>
                <a:moveTo>
                  <a:pt x="2939" y="212"/>
                </a:moveTo>
                <a:cubicBezTo>
                  <a:pt x="2936" y="204"/>
                  <a:pt x="2936" y="204"/>
                  <a:pt x="2936" y="204"/>
                </a:cubicBezTo>
                <a:cubicBezTo>
                  <a:pt x="2947" y="199"/>
                  <a:pt x="2947" y="199"/>
                  <a:pt x="2947" y="199"/>
                </a:cubicBezTo>
                <a:cubicBezTo>
                  <a:pt x="2950" y="207"/>
                  <a:pt x="2950" y="207"/>
                  <a:pt x="2950" y="207"/>
                </a:cubicBezTo>
                <a:lnTo>
                  <a:pt x="2939" y="212"/>
                </a:lnTo>
                <a:close/>
                <a:moveTo>
                  <a:pt x="4393" y="209"/>
                </a:moveTo>
                <a:cubicBezTo>
                  <a:pt x="4390" y="207"/>
                  <a:pt x="4386" y="205"/>
                  <a:pt x="4383" y="203"/>
                </a:cubicBezTo>
                <a:cubicBezTo>
                  <a:pt x="4386" y="196"/>
                  <a:pt x="4386" y="196"/>
                  <a:pt x="4386" y="196"/>
                </a:cubicBezTo>
                <a:cubicBezTo>
                  <a:pt x="4390" y="198"/>
                  <a:pt x="4393" y="200"/>
                  <a:pt x="4397" y="201"/>
                </a:cubicBezTo>
                <a:lnTo>
                  <a:pt x="4393" y="209"/>
                </a:lnTo>
                <a:close/>
                <a:moveTo>
                  <a:pt x="205" y="208"/>
                </a:moveTo>
                <a:cubicBezTo>
                  <a:pt x="202" y="200"/>
                  <a:pt x="202" y="200"/>
                  <a:pt x="202" y="200"/>
                </a:cubicBezTo>
                <a:cubicBezTo>
                  <a:pt x="206" y="199"/>
                  <a:pt x="210" y="197"/>
                  <a:pt x="214" y="196"/>
                </a:cubicBezTo>
                <a:cubicBezTo>
                  <a:pt x="216" y="204"/>
                  <a:pt x="216" y="204"/>
                  <a:pt x="216" y="204"/>
                </a:cubicBezTo>
                <a:cubicBezTo>
                  <a:pt x="212" y="205"/>
                  <a:pt x="208" y="206"/>
                  <a:pt x="205" y="208"/>
                </a:cubicBezTo>
                <a:close/>
                <a:moveTo>
                  <a:pt x="1542" y="205"/>
                </a:moveTo>
                <a:cubicBezTo>
                  <a:pt x="1538" y="204"/>
                  <a:pt x="1535" y="203"/>
                  <a:pt x="1531" y="202"/>
                </a:cubicBezTo>
                <a:cubicBezTo>
                  <a:pt x="1533" y="194"/>
                  <a:pt x="1533" y="194"/>
                  <a:pt x="1533" y="194"/>
                </a:cubicBezTo>
                <a:cubicBezTo>
                  <a:pt x="1537" y="195"/>
                  <a:pt x="1541" y="197"/>
                  <a:pt x="1545" y="198"/>
                </a:cubicBezTo>
                <a:lnTo>
                  <a:pt x="1542" y="205"/>
                </a:lnTo>
                <a:close/>
                <a:moveTo>
                  <a:pt x="5532" y="204"/>
                </a:moveTo>
                <a:cubicBezTo>
                  <a:pt x="5529" y="196"/>
                  <a:pt x="5529" y="196"/>
                  <a:pt x="5529" y="196"/>
                </a:cubicBezTo>
                <a:cubicBezTo>
                  <a:pt x="5533" y="195"/>
                  <a:pt x="5537" y="194"/>
                  <a:pt x="5541" y="192"/>
                </a:cubicBezTo>
                <a:cubicBezTo>
                  <a:pt x="5543" y="200"/>
                  <a:pt x="5543" y="200"/>
                  <a:pt x="5543" y="200"/>
                </a:cubicBezTo>
                <a:cubicBezTo>
                  <a:pt x="5539" y="201"/>
                  <a:pt x="5536" y="203"/>
                  <a:pt x="5532" y="204"/>
                </a:cubicBezTo>
                <a:close/>
                <a:moveTo>
                  <a:pt x="2961" y="202"/>
                </a:moveTo>
                <a:cubicBezTo>
                  <a:pt x="2958" y="194"/>
                  <a:pt x="2958" y="194"/>
                  <a:pt x="2958" y="194"/>
                </a:cubicBezTo>
                <a:cubicBezTo>
                  <a:pt x="2969" y="189"/>
                  <a:pt x="2969" y="189"/>
                  <a:pt x="2969" y="189"/>
                </a:cubicBezTo>
                <a:cubicBezTo>
                  <a:pt x="2972" y="197"/>
                  <a:pt x="2972" y="197"/>
                  <a:pt x="2972" y="197"/>
                </a:cubicBezTo>
                <a:lnTo>
                  <a:pt x="2961" y="202"/>
                </a:lnTo>
                <a:close/>
                <a:moveTo>
                  <a:pt x="228" y="200"/>
                </a:moveTo>
                <a:cubicBezTo>
                  <a:pt x="225" y="193"/>
                  <a:pt x="225" y="193"/>
                  <a:pt x="225" y="193"/>
                </a:cubicBezTo>
                <a:cubicBezTo>
                  <a:pt x="229" y="192"/>
                  <a:pt x="233" y="190"/>
                  <a:pt x="237" y="189"/>
                </a:cubicBezTo>
                <a:cubicBezTo>
                  <a:pt x="239" y="197"/>
                  <a:pt x="239" y="197"/>
                  <a:pt x="239" y="197"/>
                </a:cubicBezTo>
                <a:cubicBezTo>
                  <a:pt x="235" y="198"/>
                  <a:pt x="231" y="199"/>
                  <a:pt x="228" y="200"/>
                </a:cubicBezTo>
                <a:close/>
                <a:moveTo>
                  <a:pt x="1519" y="198"/>
                </a:moveTo>
                <a:cubicBezTo>
                  <a:pt x="1515" y="197"/>
                  <a:pt x="1512" y="196"/>
                  <a:pt x="1508" y="195"/>
                </a:cubicBezTo>
                <a:cubicBezTo>
                  <a:pt x="1510" y="187"/>
                  <a:pt x="1510" y="187"/>
                  <a:pt x="1510" y="187"/>
                </a:cubicBezTo>
                <a:cubicBezTo>
                  <a:pt x="1514" y="188"/>
                  <a:pt x="1518" y="189"/>
                  <a:pt x="1522" y="191"/>
                </a:cubicBezTo>
                <a:lnTo>
                  <a:pt x="1519" y="198"/>
                </a:lnTo>
                <a:close/>
                <a:moveTo>
                  <a:pt x="4372" y="198"/>
                </a:moveTo>
                <a:cubicBezTo>
                  <a:pt x="4368" y="196"/>
                  <a:pt x="4365" y="195"/>
                  <a:pt x="4361" y="193"/>
                </a:cubicBezTo>
                <a:cubicBezTo>
                  <a:pt x="4365" y="186"/>
                  <a:pt x="4365" y="186"/>
                  <a:pt x="4365" y="186"/>
                </a:cubicBezTo>
                <a:cubicBezTo>
                  <a:pt x="4368" y="187"/>
                  <a:pt x="4372" y="189"/>
                  <a:pt x="4375" y="191"/>
                </a:cubicBezTo>
                <a:lnTo>
                  <a:pt x="4372" y="198"/>
                </a:lnTo>
                <a:close/>
                <a:moveTo>
                  <a:pt x="5555" y="196"/>
                </a:moveTo>
                <a:cubicBezTo>
                  <a:pt x="5552" y="188"/>
                  <a:pt x="5552" y="188"/>
                  <a:pt x="5552" y="188"/>
                </a:cubicBezTo>
                <a:cubicBezTo>
                  <a:pt x="5563" y="184"/>
                  <a:pt x="5563" y="184"/>
                  <a:pt x="5563" y="184"/>
                </a:cubicBezTo>
                <a:cubicBezTo>
                  <a:pt x="5566" y="192"/>
                  <a:pt x="5566" y="192"/>
                  <a:pt x="5566" y="192"/>
                </a:cubicBezTo>
                <a:lnTo>
                  <a:pt x="5555" y="196"/>
                </a:lnTo>
                <a:close/>
                <a:moveTo>
                  <a:pt x="251" y="194"/>
                </a:moveTo>
                <a:cubicBezTo>
                  <a:pt x="248" y="186"/>
                  <a:pt x="248" y="186"/>
                  <a:pt x="248" y="186"/>
                </a:cubicBezTo>
                <a:cubicBezTo>
                  <a:pt x="252" y="185"/>
                  <a:pt x="256" y="184"/>
                  <a:pt x="260" y="183"/>
                </a:cubicBezTo>
                <a:cubicBezTo>
                  <a:pt x="262" y="190"/>
                  <a:pt x="262" y="190"/>
                  <a:pt x="262" y="190"/>
                </a:cubicBezTo>
                <a:cubicBezTo>
                  <a:pt x="258" y="191"/>
                  <a:pt x="254" y="192"/>
                  <a:pt x="251" y="194"/>
                </a:cubicBezTo>
                <a:close/>
                <a:moveTo>
                  <a:pt x="2983" y="192"/>
                </a:moveTo>
                <a:cubicBezTo>
                  <a:pt x="2980" y="185"/>
                  <a:pt x="2980" y="185"/>
                  <a:pt x="2980" y="185"/>
                </a:cubicBezTo>
                <a:cubicBezTo>
                  <a:pt x="2991" y="180"/>
                  <a:pt x="2991" y="180"/>
                  <a:pt x="2991" y="180"/>
                </a:cubicBezTo>
                <a:cubicBezTo>
                  <a:pt x="2994" y="187"/>
                  <a:pt x="2994" y="187"/>
                  <a:pt x="2994" y="187"/>
                </a:cubicBezTo>
                <a:lnTo>
                  <a:pt x="2983" y="192"/>
                </a:lnTo>
                <a:close/>
                <a:moveTo>
                  <a:pt x="1496" y="191"/>
                </a:moveTo>
                <a:cubicBezTo>
                  <a:pt x="1492" y="190"/>
                  <a:pt x="1488" y="189"/>
                  <a:pt x="1485" y="188"/>
                </a:cubicBezTo>
                <a:cubicBezTo>
                  <a:pt x="1487" y="180"/>
                  <a:pt x="1487" y="180"/>
                  <a:pt x="1487" y="180"/>
                </a:cubicBezTo>
                <a:cubicBezTo>
                  <a:pt x="1491" y="181"/>
                  <a:pt x="1494" y="183"/>
                  <a:pt x="1498" y="184"/>
                </a:cubicBezTo>
                <a:lnTo>
                  <a:pt x="1496" y="191"/>
                </a:lnTo>
                <a:close/>
                <a:moveTo>
                  <a:pt x="5577" y="188"/>
                </a:moveTo>
                <a:cubicBezTo>
                  <a:pt x="5575" y="180"/>
                  <a:pt x="5575" y="180"/>
                  <a:pt x="5575" y="180"/>
                </a:cubicBezTo>
                <a:cubicBezTo>
                  <a:pt x="5586" y="176"/>
                  <a:pt x="5586" y="176"/>
                  <a:pt x="5586" y="176"/>
                </a:cubicBezTo>
                <a:cubicBezTo>
                  <a:pt x="5589" y="184"/>
                  <a:pt x="5589" y="184"/>
                  <a:pt x="5589" y="184"/>
                </a:cubicBezTo>
                <a:lnTo>
                  <a:pt x="5577" y="188"/>
                </a:lnTo>
                <a:close/>
                <a:moveTo>
                  <a:pt x="4350" y="187"/>
                </a:moveTo>
                <a:cubicBezTo>
                  <a:pt x="4339" y="182"/>
                  <a:pt x="4339" y="182"/>
                  <a:pt x="4339" y="182"/>
                </a:cubicBezTo>
                <a:cubicBezTo>
                  <a:pt x="4343" y="175"/>
                  <a:pt x="4343" y="175"/>
                  <a:pt x="4343" y="175"/>
                </a:cubicBezTo>
                <a:cubicBezTo>
                  <a:pt x="4354" y="180"/>
                  <a:pt x="4354" y="180"/>
                  <a:pt x="4354" y="180"/>
                </a:cubicBezTo>
                <a:lnTo>
                  <a:pt x="4350" y="187"/>
                </a:lnTo>
                <a:close/>
                <a:moveTo>
                  <a:pt x="274" y="187"/>
                </a:moveTo>
                <a:cubicBezTo>
                  <a:pt x="272" y="179"/>
                  <a:pt x="272" y="179"/>
                  <a:pt x="272" y="179"/>
                </a:cubicBezTo>
                <a:cubicBezTo>
                  <a:pt x="275" y="178"/>
                  <a:pt x="279" y="177"/>
                  <a:pt x="283" y="176"/>
                </a:cubicBezTo>
                <a:cubicBezTo>
                  <a:pt x="285" y="184"/>
                  <a:pt x="285" y="184"/>
                  <a:pt x="285" y="184"/>
                </a:cubicBezTo>
                <a:cubicBezTo>
                  <a:pt x="281" y="185"/>
                  <a:pt x="278" y="186"/>
                  <a:pt x="274" y="187"/>
                </a:cubicBezTo>
                <a:close/>
                <a:moveTo>
                  <a:pt x="1473" y="185"/>
                </a:moveTo>
                <a:cubicBezTo>
                  <a:pt x="1469" y="184"/>
                  <a:pt x="1465" y="183"/>
                  <a:pt x="1461" y="182"/>
                </a:cubicBezTo>
                <a:cubicBezTo>
                  <a:pt x="1463" y="174"/>
                  <a:pt x="1463" y="174"/>
                  <a:pt x="1463" y="174"/>
                </a:cubicBezTo>
                <a:cubicBezTo>
                  <a:pt x="1467" y="175"/>
                  <a:pt x="1471" y="176"/>
                  <a:pt x="1475" y="177"/>
                </a:cubicBezTo>
                <a:lnTo>
                  <a:pt x="1473" y="185"/>
                </a:lnTo>
                <a:close/>
                <a:moveTo>
                  <a:pt x="3005" y="182"/>
                </a:moveTo>
                <a:cubicBezTo>
                  <a:pt x="3002" y="175"/>
                  <a:pt x="3002" y="175"/>
                  <a:pt x="3002" y="175"/>
                </a:cubicBezTo>
                <a:cubicBezTo>
                  <a:pt x="3013" y="170"/>
                  <a:pt x="3013" y="170"/>
                  <a:pt x="3013" y="170"/>
                </a:cubicBezTo>
                <a:cubicBezTo>
                  <a:pt x="3016" y="177"/>
                  <a:pt x="3016" y="177"/>
                  <a:pt x="3016" y="177"/>
                </a:cubicBezTo>
                <a:lnTo>
                  <a:pt x="3005" y="182"/>
                </a:lnTo>
                <a:close/>
                <a:moveTo>
                  <a:pt x="297" y="181"/>
                </a:moveTo>
                <a:cubicBezTo>
                  <a:pt x="295" y="173"/>
                  <a:pt x="295" y="173"/>
                  <a:pt x="295" y="173"/>
                </a:cubicBezTo>
                <a:cubicBezTo>
                  <a:pt x="299" y="172"/>
                  <a:pt x="303" y="171"/>
                  <a:pt x="306" y="170"/>
                </a:cubicBezTo>
                <a:cubicBezTo>
                  <a:pt x="308" y="178"/>
                  <a:pt x="308" y="178"/>
                  <a:pt x="308" y="178"/>
                </a:cubicBezTo>
                <a:cubicBezTo>
                  <a:pt x="305" y="179"/>
                  <a:pt x="301" y="180"/>
                  <a:pt x="297" y="181"/>
                </a:cubicBezTo>
                <a:close/>
                <a:moveTo>
                  <a:pt x="5600" y="180"/>
                </a:moveTo>
                <a:cubicBezTo>
                  <a:pt x="5597" y="172"/>
                  <a:pt x="5597" y="172"/>
                  <a:pt x="5597" y="172"/>
                </a:cubicBezTo>
                <a:cubicBezTo>
                  <a:pt x="5609" y="168"/>
                  <a:pt x="5609" y="168"/>
                  <a:pt x="5609" y="168"/>
                </a:cubicBezTo>
                <a:cubicBezTo>
                  <a:pt x="5611" y="175"/>
                  <a:pt x="5611" y="175"/>
                  <a:pt x="5611" y="175"/>
                </a:cubicBezTo>
                <a:lnTo>
                  <a:pt x="5600" y="180"/>
                </a:lnTo>
                <a:close/>
                <a:moveTo>
                  <a:pt x="1450" y="179"/>
                </a:moveTo>
                <a:cubicBezTo>
                  <a:pt x="1446" y="178"/>
                  <a:pt x="1442" y="177"/>
                  <a:pt x="1438" y="176"/>
                </a:cubicBezTo>
                <a:cubicBezTo>
                  <a:pt x="1440" y="168"/>
                  <a:pt x="1440" y="168"/>
                  <a:pt x="1440" y="168"/>
                </a:cubicBezTo>
                <a:cubicBezTo>
                  <a:pt x="1444" y="169"/>
                  <a:pt x="1448" y="170"/>
                  <a:pt x="1452" y="171"/>
                </a:cubicBezTo>
                <a:lnTo>
                  <a:pt x="1450" y="179"/>
                </a:lnTo>
                <a:close/>
                <a:moveTo>
                  <a:pt x="4329" y="177"/>
                </a:moveTo>
                <a:cubicBezTo>
                  <a:pt x="4318" y="171"/>
                  <a:pt x="4318" y="171"/>
                  <a:pt x="4318" y="171"/>
                </a:cubicBezTo>
                <a:cubicBezTo>
                  <a:pt x="4322" y="164"/>
                  <a:pt x="4322" y="164"/>
                  <a:pt x="4322" y="164"/>
                </a:cubicBezTo>
                <a:cubicBezTo>
                  <a:pt x="4332" y="169"/>
                  <a:pt x="4332" y="169"/>
                  <a:pt x="4332" y="169"/>
                </a:cubicBezTo>
                <a:lnTo>
                  <a:pt x="4329" y="177"/>
                </a:lnTo>
                <a:close/>
                <a:moveTo>
                  <a:pt x="320" y="175"/>
                </a:moveTo>
                <a:cubicBezTo>
                  <a:pt x="318" y="167"/>
                  <a:pt x="318" y="167"/>
                  <a:pt x="318" y="167"/>
                </a:cubicBezTo>
                <a:cubicBezTo>
                  <a:pt x="322" y="166"/>
                  <a:pt x="326" y="165"/>
                  <a:pt x="330" y="164"/>
                </a:cubicBezTo>
                <a:cubicBezTo>
                  <a:pt x="332" y="172"/>
                  <a:pt x="332" y="172"/>
                  <a:pt x="332" y="172"/>
                </a:cubicBezTo>
                <a:cubicBezTo>
                  <a:pt x="328" y="173"/>
                  <a:pt x="324" y="174"/>
                  <a:pt x="320" y="175"/>
                </a:cubicBezTo>
                <a:close/>
                <a:moveTo>
                  <a:pt x="1426" y="173"/>
                </a:moveTo>
                <a:cubicBezTo>
                  <a:pt x="1423" y="172"/>
                  <a:pt x="1419" y="171"/>
                  <a:pt x="1415" y="170"/>
                </a:cubicBezTo>
                <a:cubicBezTo>
                  <a:pt x="1417" y="162"/>
                  <a:pt x="1417" y="162"/>
                  <a:pt x="1417" y="162"/>
                </a:cubicBezTo>
                <a:cubicBezTo>
                  <a:pt x="1421" y="163"/>
                  <a:pt x="1424" y="164"/>
                  <a:pt x="1428" y="165"/>
                </a:cubicBezTo>
                <a:lnTo>
                  <a:pt x="1426" y="173"/>
                </a:lnTo>
                <a:close/>
                <a:moveTo>
                  <a:pt x="3027" y="172"/>
                </a:moveTo>
                <a:cubicBezTo>
                  <a:pt x="3024" y="165"/>
                  <a:pt x="3024" y="165"/>
                  <a:pt x="3024" y="165"/>
                </a:cubicBezTo>
                <a:cubicBezTo>
                  <a:pt x="3035" y="160"/>
                  <a:pt x="3035" y="160"/>
                  <a:pt x="3035" y="160"/>
                </a:cubicBezTo>
                <a:cubicBezTo>
                  <a:pt x="3038" y="167"/>
                  <a:pt x="3038" y="167"/>
                  <a:pt x="3038" y="167"/>
                </a:cubicBezTo>
                <a:lnTo>
                  <a:pt x="3027" y="172"/>
                </a:lnTo>
                <a:close/>
                <a:moveTo>
                  <a:pt x="5623" y="171"/>
                </a:moveTo>
                <a:cubicBezTo>
                  <a:pt x="5620" y="164"/>
                  <a:pt x="5620" y="164"/>
                  <a:pt x="5620" y="164"/>
                </a:cubicBezTo>
                <a:cubicBezTo>
                  <a:pt x="5631" y="160"/>
                  <a:pt x="5631" y="160"/>
                  <a:pt x="5631" y="160"/>
                </a:cubicBezTo>
                <a:cubicBezTo>
                  <a:pt x="5634" y="167"/>
                  <a:pt x="5634" y="167"/>
                  <a:pt x="5634" y="167"/>
                </a:cubicBezTo>
                <a:lnTo>
                  <a:pt x="5623" y="171"/>
                </a:lnTo>
                <a:close/>
                <a:moveTo>
                  <a:pt x="343" y="169"/>
                </a:moveTo>
                <a:cubicBezTo>
                  <a:pt x="341" y="161"/>
                  <a:pt x="341" y="161"/>
                  <a:pt x="341" y="161"/>
                </a:cubicBezTo>
                <a:cubicBezTo>
                  <a:pt x="345" y="161"/>
                  <a:pt x="349" y="160"/>
                  <a:pt x="353" y="159"/>
                </a:cubicBezTo>
                <a:cubicBezTo>
                  <a:pt x="355" y="166"/>
                  <a:pt x="355" y="166"/>
                  <a:pt x="355" y="166"/>
                </a:cubicBezTo>
                <a:cubicBezTo>
                  <a:pt x="351" y="167"/>
                  <a:pt x="347" y="168"/>
                  <a:pt x="343" y="169"/>
                </a:cubicBezTo>
                <a:close/>
                <a:moveTo>
                  <a:pt x="1403" y="167"/>
                </a:moveTo>
                <a:cubicBezTo>
                  <a:pt x="1399" y="166"/>
                  <a:pt x="1395" y="165"/>
                  <a:pt x="1391" y="164"/>
                </a:cubicBezTo>
                <a:cubicBezTo>
                  <a:pt x="1393" y="156"/>
                  <a:pt x="1393" y="156"/>
                  <a:pt x="1393" y="156"/>
                </a:cubicBezTo>
                <a:cubicBezTo>
                  <a:pt x="1397" y="157"/>
                  <a:pt x="1401" y="158"/>
                  <a:pt x="1405" y="159"/>
                </a:cubicBezTo>
                <a:lnTo>
                  <a:pt x="1403" y="167"/>
                </a:lnTo>
                <a:close/>
                <a:moveTo>
                  <a:pt x="4307" y="166"/>
                </a:moveTo>
                <a:cubicBezTo>
                  <a:pt x="4296" y="160"/>
                  <a:pt x="4296" y="160"/>
                  <a:pt x="4296" y="160"/>
                </a:cubicBezTo>
                <a:cubicBezTo>
                  <a:pt x="4300" y="153"/>
                  <a:pt x="4300" y="153"/>
                  <a:pt x="4300" y="153"/>
                </a:cubicBezTo>
                <a:cubicBezTo>
                  <a:pt x="4311" y="158"/>
                  <a:pt x="4311" y="158"/>
                  <a:pt x="4311" y="158"/>
                </a:cubicBezTo>
                <a:lnTo>
                  <a:pt x="4307" y="166"/>
                </a:lnTo>
                <a:close/>
                <a:moveTo>
                  <a:pt x="367" y="164"/>
                </a:moveTo>
                <a:cubicBezTo>
                  <a:pt x="365" y="156"/>
                  <a:pt x="365" y="156"/>
                  <a:pt x="365" y="156"/>
                </a:cubicBezTo>
                <a:cubicBezTo>
                  <a:pt x="369" y="155"/>
                  <a:pt x="373" y="154"/>
                  <a:pt x="377" y="153"/>
                </a:cubicBezTo>
                <a:cubicBezTo>
                  <a:pt x="378" y="161"/>
                  <a:pt x="378" y="161"/>
                  <a:pt x="378" y="161"/>
                </a:cubicBezTo>
                <a:cubicBezTo>
                  <a:pt x="374" y="162"/>
                  <a:pt x="370" y="163"/>
                  <a:pt x="367" y="164"/>
                </a:cubicBezTo>
                <a:close/>
                <a:moveTo>
                  <a:pt x="5645" y="163"/>
                </a:moveTo>
                <a:cubicBezTo>
                  <a:pt x="5642" y="155"/>
                  <a:pt x="5642" y="155"/>
                  <a:pt x="5642" y="155"/>
                </a:cubicBezTo>
                <a:cubicBezTo>
                  <a:pt x="5654" y="151"/>
                  <a:pt x="5654" y="151"/>
                  <a:pt x="5654" y="151"/>
                </a:cubicBezTo>
                <a:cubicBezTo>
                  <a:pt x="5657" y="159"/>
                  <a:pt x="5657" y="159"/>
                  <a:pt x="5657" y="159"/>
                </a:cubicBezTo>
                <a:lnTo>
                  <a:pt x="5645" y="163"/>
                </a:lnTo>
                <a:close/>
                <a:moveTo>
                  <a:pt x="3049" y="163"/>
                </a:moveTo>
                <a:cubicBezTo>
                  <a:pt x="3046" y="155"/>
                  <a:pt x="3046" y="155"/>
                  <a:pt x="3046" y="155"/>
                </a:cubicBezTo>
                <a:cubicBezTo>
                  <a:pt x="3057" y="150"/>
                  <a:pt x="3057" y="150"/>
                  <a:pt x="3057" y="150"/>
                </a:cubicBezTo>
                <a:cubicBezTo>
                  <a:pt x="3060" y="158"/>
                  <a:pt x="3060" y="158"/>
                  <a:pt x="3060" y="158"/>
                </a:cubicBezTo>
                <a:lnTo>
                  <a:pt x="3049" y="163"/>
                </a:lnTo>
                <a:close/>
                <a:moveTo>
                  <a:pt x="1380" y="161"/>
                </a:moveTo>
                <a:cubicBezTo>
                  <a:pt x="1376" y="161"/>
                  <a:pt x="1372" y="160"/>
                  <a:pt x="1368" y="159"/>
                </a:cubicBezTo>
                <a:cubicBezTo>
                  <a:pt x="1370" y="151"/>
                  <a:pt x="1370" y="151"/>
                  <a:pt x="1370" y="151"/>
                </a:cubicBezTo>
                <a:cubicBezTo>
                  <a:pt x="1373" y="152"/>
                  <a:pt x="1377" y="153"/>
                  <a:pt x="1381" y="154"/>
                </a:cubicBezTo>
                <a:lnTo>
                  <a:pt x="1380" y="161"/>
                </a:lnTo>
                <a:close/>
                <a:moveTo>
                  <a:pt x="390" y="159"/>
                </a:moveTo>
                <a:cubicBezTo>
                  <a:pt x="388" y="151"/>
                  <a:pt x="388" y="151"/>
                  <a:pt x="388" y="151"/>
                </a:cubicBezTo>
                <a:cubicBezTo>
                  <a:pt x="392" y="150"/>
                  <a:pt x="396" y="149"/>
                  <a:pt x="400" y="148"/>
                </a:cubicBezTo>
                <a:cubicBezTo>
                  <a:pt x="402" y="156"/>
                  <a:pt x="402" y="156"/>
                  <a:pt x="402" y="156"/>
                </a:cubicBezTo>
                <a:cubicBezTo>
                  <a:pt x="398" y="157"/>
                  <a:pt x="394" y="158"/>
                  <a:pt x="390" y="159"/>
                </a:cubicBezTo>
                <a:close/>
                <a:moveTo>
                  <a:pt x="1356" y="156"/>
                </a:moveTo>
                <a:cubicBezTo>
                  <a:pt x="1352" y="155"/>
                  <a:pt x="1348" y="155"/>
                  <a:pt x="1344" y="154"/>
                </a:cubicBezTo>
                <a:cubicBezTo>
                  <a:pt x="1346" y="146"/>
                  <a:pt x="1346" y="146"/>
                  <a:pt x="1346" y="146"/>
                </a:cubicBezTo>
                <a:cubicBezTo>
                  <a:pt x="1350" y="147"/>
                  <a:pt x="1354" y="148"/>
                  <a:pt x="1358" y="148"/>
                </a:cubicBezTo>
                <a:lnTo>
                  <a:pt x="1356" y="156"/>
                </a:lnTo>
                <a:close/>
                <a:moveTo>
                  <a:pt x="4286" y="155"/>
                </a:moveTo>
                <a:cubicBezTo>
                  <a:pt x="4275" y="149"/>
                  <a:pt x="4275" y="149"/>
                  <a:pt x="4275" y="149"/>
                </a:cubicBezTo>
                <a:cubicBezTo>
                  <a:pt x="4279" y="142"/>
                  <a:pt x="4279" y="142"/>
                  <a:pt x="4279" y="142"/>
                </a:cubicBezTo>
                <a:cubicBezTo>
                  <a:pt x="4289" y="148"/>
                  <a:pt x="4289" y="148"/>
                  <a:pt x="4289" y="148"/>
                </a:cubicBezTo>
                <a:lnTo>
                  <a:pt x="4286" y="155"/>
                </a:lnTo>
                <a:close/>
                <a:moveTo>
                  <a:pt x="5668" y="154"/>
                </a:moveTo>
                <a:cubicBezTo>
                  <a:pt x="5665" y="147"/>
                  <a:pt x="5665" y="147"/>
                  <a:pt x="5665" y="147"/>
                </a:cubicBezTo>
                <a:cubicBezTo>
                  <a:pt x="5676" y="142"/>
                  <a:pt x="5676" y="142"/>
                  <a:pt x="5676" y="142"/>
                </a:cubicBezTo>
                <a:cubicBezTo>
                  <a:pt x="5679" y="150"/>
                  <a:pt x="5679" y="150"/>
                  <a:pt x="5679" y="150"/>
                </a:cubicBezTo>
                <a:lnTo>
                  <a:pt x="5668" y="154"/>
                </a:lnTo>
                <a:close/>
                <a:moveTo>
                  <a:pt x="413" y="154"/>
                </a:moveTo>
                <a:cubicBezTo>
                  <a:pt x="412" y="146"/>
                  <a:pt x="412" y="146"/>
                  <a:pt x="412" y="146"/>
                </a:cubicBezTo>
                <a:cubicBezTo>
                  <a:pt x="416" y="145"/>
                  <a:pt x="420" y="144"/>
                  <a:pt x="424" y="144"/>
                </a:cubicBezTo>
                <a:cubicBezTo>
                  <a:pt x="425" y="151"/>
                  <a:pt x="425" y="151"/>
                  <a:pt x="425" y="151"/>
                </a:cubicBezTo>
                <a:cubicBezTo>
                  <a:pt x="421" y="152"/>
                  <a:pt x="417" y="153"/>
                  <a:pt x="413" y="154"/>
                </a:cubicBezTo>
                <a:close/>
                <a:moveTo>
                  <a:pt x="3071" y="153"/>
                </a:moveTo>
                <a:cubicBezTo>
                  <a:pt x="3068" y="146"/>
                  <a:pt x="3068" y="146"/>
                  <a:pt x="3068" y="146"/>
                </a:cubicBezTo>
                <a:cubicBezTo>
                  <a:pt x="3072" y="144"/>
                  <a:pt x="3075" y="143"/>
                  <a:pt x="3079" y="141"/>
                </a:cubicBezTo>
                <a:cubicBezTo>
                  <a:pt x="3082" y="148"/>
                  <a:pt x="3082" y="148"/>
                  <a:pt x="3082" y="148"/>
                </a:cubicBezTo>
                <a:cubicBezTo>
                  <a:pt x="3079" y="150"/>
                  <a:pt x="3075" y="151"/>
                  <a:pt x="3071" y="153"/>
                </a:cubicBezTo>
                <a:close/>
                <a:moveTo>
                  <a:pt x="1332" y="151"/>
                </a:moveTo>
                <a:cubicBezTo>
                  <a:pt x="1329" y="151"/>
                  <a:pt x="1325" y="150"/>
                  <a:pt x="1321" y="149"/>
                </a:cubicBezTo>
                <a:cubicBezTo>
                  <a:pt x="1322" y="141"/>
                  <a:pt x="1322" y="141"/>
                  <a:pt x="1322" y="141"/>
                </a:cubicBezTo>
                <a:cubicBezTo>
                  <a:pt x="1326" y="142"/>
                  <a:pt x="1330" y="143"/>
                  <a:pt x="1334" y="144"/>
                </a:cubicBezTo>
                <a:lnTo>
                  <a:pt x="1332" y="151"/>
                </a:lnTo>
                <a:close/>
                <a:moveTo>
                  <a:pt x="437" y="149"/>
                </a:moveTo>
                <a:cubicBezTo>
                  <a:pt x="435" y="141"/>
                  <a:pt x="435" y="141"/>
                  <a:pt x="435" y="141"/>
                </a:cubicBezTo>
                <a:cubicBezTo>
                  <a:pt x="439" y="141"/>
                  <a:pt x="443" y="140"/>
                  <a:pt x="447" y="139"/>
                </a:cubicBezTo>
                <a:cubicBezTo>
                  <a:pt x="449" y="147"/>
                  <a:pt x="449" y="147"/>
                  <a:pt x="449" y="147"/>
                </a:cubicBezTo>
                <a:cubicBezTo>
                  <a:pt x="445" y="148"/>
                  <a:pt x="441" y="148"/>
                  <a:pt x="437" y="149"/>
                </a:cubicBezTo>
                <a:close/>
                <a:moveTo>
                  <a:pt x="1309" y="147"/>
                </a:moveTo>
                <a:cubicBezTo>
                  <a:pt x="1305" y="146"/>
                  <a:pt x="1301" y="145"/>
                  <a:pt x="1297" y="145"/>
                </a:cubicBezTo>
                <a:cubicBezTo>
                  <a:pt x="1298" y="137"/>
                  <a:pt x="1298" y="137"/>
                  <a:pt x="1298" y="137"/>
                </a:cubicBezTo>
                <a:cubicBezTo>
                  <a:pt x="1302" y="138"/>
                  <a:pt x="1306" y="138"/>
                  <a:pt x="1310" y="139"/>
                </a:cubicBezTo>
                <a:lnTo>
                  <a:pt x="1309" y="147"/>
                </a:lnTo>
                <a:close/>
                <a:moveTo>
                  <a:pt x="5690" y="146"/>
                </a:moveTo>
                <a:cubicBezTo>
                  <a:pt x="5687" y="138"/>
                  <a:pt x="5687" y="138"/>
                  <a:pt x="5687" y="138"/>
                </a:cubicBezTo>
                <a:cubicBezTo>
                  <a:pt x="5699" y="134"/>
                  <a:pt x="5699" y="134"/>
                  <a:pt x="5699" y="134"/>
                </a:cubicBezTo>
                <a:cubicBezTo>
                  <a:pt x="5701" y="141"/>
                  <a:pt x="5701" y="141"/>
                  <a:pt x="5701" y="141"/>
                </a:cubicBezTo>
                <a:lnTo>
                  <a:pt x="5690" y="146"/>
                </a:lnTo>
                <a:close/>
                <a:moveTo>
                  <a:pt x="461" y="145"/>
                </a:moveTo>
                <a:cubicBezTo>
                  <a:pt x="459" y="137"/>
                  <a:pt x="459" y="137"/>
                  <a:pt x="459" y="137"/>
                </a:cubicBezTo>
                <a:cubicBezTo>
                  <a:pt x="463" y="136"/>
                  <a:pt x="467" y="136"/>
                  <a:pt x="471" y="135"/>
                </a:cubicBezTo>
                <a:cubicBezTo>
                  <a:pt x="472" y="143"/>
                  <a:pt x="472" y="143"/>
                  <a:pt x="472" y="143"/>
                </a:cubicBezTo>
                <a:cubicBezTo>
                  <a:pt x="468" y="143"/>
                  <a:pt x="464" y="144"/>
                  <a:pt x="461" y="145"/>
                </a:cubicBezTo>
                <a:close/>
                <a:moveTo>
                  <a:pt x="4264" y="144"/>
                </a:moveTo>
                <a:cubicBezTo>
                  <a:pt x="4261" y="142"/>
                  <a:pt x="4257" y="141"/>
                  <a:pt x="4253" y="139"/>
                </a:cubicBezTo>
                <a:cubicBezTo>
                  <a:pt x="4257" y="132"/>
                  <a:pt x="4257" y="132"/>
                  <a:pt x="4257" y="132"/>
                </a:cubicBezTo>
                <a:cubicBezTo>
                  <a:pt x="4261" y="133"/>
                  <a:pt x="4264" y="135"/>
                  <a:pt x="4268" y="137"/>
                </a:cubicBezTo>
                <a:lnTo>
                  <a:pt x="4264" y="144"/>
                </a:lnTo>
                <a:close/>
                <a:moveTo>
                  <a:pt x="3093" y="144"/>
                </a:moveTo>
                <a:cubicBezTo>
                  <a:pt x="3090" y="136"/>
                  <a:pt x="3090" y="136"/>
                  <a:pt x="3090" y="136"/>
                </a:cubicBezTo>
                <a:cubicBezTo>
                  <a:pt x="3101" y="132"/>
                  <a:pt x="3101" y="132"/>
                  <a:pt x="3101" y="132"/>
                </a:cubicBezTo>
                <a:cubicBezTo>
                  <a:pt x="3104" y="139"/>
                  <a:pt x="3104" y="139"/>
                  <a:pt x="3104" y="139"/>
                </a:cubicBezTo>
                <a:lnTo>
                  <a:pt x="3093" y="144"/>
                </a:lnTo>
                <a:close/>
                <a:moveTo>
                  <a:pt x="1285" y="143"/>
                </a:moveTo>
                <a:cubicBezTo>
                  <a:pt x="1281" y="142"/>
                  <a:pt x="1277" y="141"/>
                  <a:pt x="1273" y="140"/>
                </a:cubicBezTo>
                <a:cubicBezTo>
                  <a:pt x="1275" y="133"/>
                  <a:pt x="1275" y="133"/>
                  <a:pt x="1275" y="133"/>
                </a:cubicBezTo>
                <a:cubicBezTo>
                  <a:pt x="1279" y="133"/>
                  <a:pt x="1283" y="134"/>
                  <a:pt x="1287" y="135"/>
                </a:cubicBezTo>
                <a:lnTo>
                  <a:pt x="1285" y="143"/>
                </a:lnTo>
                <a:close/>
                <a:moveTo>
                  <a:pt x="484" y="141"/>
                </a:moveTo>
                <a:cubicBezTo>
                  <a:pt x="483" y="133"/>
                  <a:pt x="483" y="133"/>
                  <a:pt x="483" y="133"/>
                </a:cubicBezTo>
                <a:cubicBezTo>
                  <a:pt x="487" y="132"/>
                  <a:pt x="491" y="131"/>
                  <a:pt x="495" y="131"/>
                </a:cubicBezTo>
                <a:cubicBezTo>
                  <a:pt x="496" y="139"/>
                  <a:pt x="496" y="139"/>
                  <a:pt x="496" y="139"/>
                </a:cubicBezTo>
                <a:cubicBezTo>
                  <a:pt x="492" y="139"/>
                  <a:pt x="488" y="140"/>
                  <a:pt x="484" y="141"/>
                </a:cubicBezTo>
                <a:close/>
                <a:moveTo>
                  <a:pt x="1261" y="138"/>
                </a:moveTo>
                <a:cubicBezTo>
                  <a:pt x="1257" y="138"/>
                  <a:pt x="1254" y="137"/>
                  <a:pt x="1250" y="137"/>
                </a:cubicBezTo>
                <a:cubicBezTo>
                  <a:pt x="1251" y="129"/>
                  <a:pt x="1251" y="129"/>
                  <a:pt x="1251" y="129"/>
                </a:cubicBezTo>
                <a:cubicBezTo>
                  <a:pt x="1255" y="129"/>
                  <a:pt x="1259" y="130"/>
                  <a:pt x="1263" y="131"/>
                </a:cubicBezTo>
                <a:lnTo>
                  <a:pt x="1261" y="138"/>
                </a:lnTo>
                <a:close/>
                <a:moveTo>
                  <a:pt x="5713" y="137"/>
                </a:moveTo>
                <a:cubicBezTo>
                  <a:pt x="5710" y="129"/>
                  <a:pt x="5710" y="129"/>
                  <a:pt x="5710" y="129"/>
                </a:cubicBezTo>
                <a:cubicBezTo>
                  <a:pt x="5721" y="125"/>
                  <a:pt x="5721" y="125"/>
                  <a:pt x="5721" y="125"/>
                </a:cubicBezTo>
                <a:cubicBezTo>
                  <a:pt x="5724" y="133"/>
                  <a:pt x="5724" y="133"/>
                  <a:pt x="5724" y="133"/>
                </a:cubicBezTo>
                <a:lnTo>
                  <a:pt x="5713" y="137"/>
                </a:lnTo>
                <a:close/>
                <a:moveTo>
                  <a:pt x="508" y="137"/>
                </a:moveTo>
                <a:cubicBezTo>
                  <a:pt x="507" y="129"/>
                  <a:pt x="507" y="129"/>
                  <a:pt x="507" y="129"/>
                </a:cubicBezTo>
                <a:cubicBezTo>
                  <a:pt x="510" y="128"/>
                  <a:pt x="514" y="128"/>
                  <a:pt x="518" y="127"/>
                </a:cubicBezTo>
                <a:cubicBezTo>
                  <a:pt x="520" y="135"/>
                  <a:pt x="520" y="135"/>
                  <a:pt x="520" y="135"/>
                </a:cubicBezTo>
                <a:cubicBezTo>
                  <a:pt x="516" y="136"/>
                  <a:pt x="512" y="136"/>
                  <a:pt x="508" y="137"/>
                </a:cubicBezTo>
                <a:close/>
                <a:moveTo>
                  <a:pt x="1238" y="135"/>
                </a:moveTo>
                <a:cubicBezTo>
                  <a:pt x="1234" y="134"/>
                  <a:pt x="1230" y="133"/>
                  <a:pt x="1226" y="133"/>
                </a:cubicBezTo>
                <a:cubicBezTo>
                  <a:pt x="1227" y="125"/>
                  <a:pt x="1227" y="125"/>
                  <a:pt x="1227" y="125"/>
                </a:cubicBezTo>
                <a:cubicBezTo>
                  <a:pt x="1231" y="126"/>
                  <a:pt x="1235" y="126"/>
                  <a:pt x="1239" y="127"/>
                </a:cubicBezTo>
                <a:lnTo>
                  <a:pt x="1238" y="135"/>
                </a:lnTo>
                <a:close/>
                <a:moveTo>
                  <a:pt x="3116" y="134"/>
                </a:moveTo>
                <a:cubicBezTo>
                  <a:pt x="3112" y="127"/>
                  <a:pt x="3112" y="127"/>
                  <a:pt x="3112" y="127"/>
                </a:cubicBezTo>
                <a:cubicBezTo>
                  <a:pt x="3116" y="125"/>
                  <a:pt x="3120" y="124"/>
                  <a:pt x="3124" y="122"/>
                </a:cubicBezTo>
                <a:cubicBezTo>
                  <a:pt x="3127" y="130"/>
                  <a:pt x="3127" y="130"/>
                  <a:pt x="3127" y="130"/>
                </a:cubicBezTo>
                <a:cubicBezTo>
                  <a:pt x="3123" y="131"/>
                  <a:pt x="3119" y="133"/>
                  <a:pt x="3116" y="134"/>
                </a:cubicBezTo>
                <a:close/>
                <a:moveTo>
                  <a:pt x="4243" y="134"/>
                </a:moveTo>
                <a:cubicBezTo>
                  <a:pt x="4239" y="132"/>
                  <a:pt x="4235" y="130"/>
                  <a:pt x="4232" y="128"/>
                </a:cubicBezTo>
                <a:cubicBezTo>
                  <a:pt x="4235" y="121"/>
                  <a:pt x="4235" y="121"/>
                  <a:pt x="4235" y="121"/>
                </a:cubicBezTo>
                <a:cubicBezTo>
                  <a:pt x="4239" y="123"/>
                  <a:pt x="4242" y="125"/>
                  <a:pt x="4246" y="126"/>
                </a:cubicBezTo>
                <a:lnTo>
                  <a:pt x="4243" y="134"/>
                </a:lnTo>
                <a:close/>
                <a:moveTo>
                  <a:pt x="531" y="133"/>
                </a:moveTo>
                <a:cubicBezTo>
                  <a:pt x="530" y="125"/>
                  <a:pt x="530" y="125"/>
                  <a:pt x="530" y="125"/>
                </a:cubicBezTo>
                <a:cubicBezTo>
                  <a:pt x="534" y="125"/>
                  <a:pt x="538" y="124"/>
                  <a:pt x="542" y="124"/>
                </a:cubicBezTo>
                <a:cubicBezTo>
                  <a:pt x="543" y="131"/>
                  <a:pt x="543" y="131"/>
                  <a:pt x="543" y="131"/>
                </a:cubicBezTo>
                <a:cubicBezTo>
                  <a:pt x="539" y="132"/>
                  <a:pt x="535" y="133"/>
                  <a:pt x="531" y="133"/>
                </a:cubicBezTo>
                <a:close/>
                <a:moveTo>
                  <a:pt x="1214" y="131"/>
                </a:moveTo>
                <a:cubicBezTo>
                  <a:pt x="1210" y="131"/>
                  <a:pt x="1206" y="130"/>
                  <a:pt x="1202" y="129"/>
                </a:cubicBezTo>
                <a:cubicBezTo>
                  <a:pt x="1203" y="122"/>
                  <a:pt x="1203" y="122"/>
                  <a:pt x="1203" y="122"/>
                </a:cubicBezTo>
                <a:cubicBezTo>
                  <a:pt x="1207" y="122"/>
                  <a:pt x="1211" y="123"/>
                  <a:pt x="1215" y="123"/>
                </a:cubicBezTo>
                <a:lnTo>
                  <a:pt x="1214" y="131"/>
                </a:lnTo>
                <a:close/>
                <a:moveTo>
                  <a:pt x="555" y="130"/>
                </a:moveTo>
                <a:cubicBezTo>
                  <a:pt x="554" y="122"/>
                  <a:pt x="554" y="122"/>
                  <a:pt x="554" y="122"/>
                </a:cubicBezTo>
                <a:cubicBezTo>
                  <a:pt x="558" y="121"/>
                  <a:pt x="562" y="121"/>
                  <a:pt x="566" y="120"/>
                </a:cubicBezTo>
                <a:cubicBezTo>
                  <a:pt x="567" y="128"/>
                  <a:pt x="567" y="128"/>
                  <a:pt x="567" y="128"/>
                </a:cubicBezTo>
                <a:cubicBezTo>
                  <a:pt x="563" y="129"/>
                  <a:pt x="559" y="129"/>
                  <a:pt x="555" y="130"/>
                </a:cubicBezTo>
                <a:close/>
                <a:moveTo>
                  <a:pt x="5735" y="128"/>
                </a:moveTo>
                <a:cubicBezTo>
                  <a:pt x="5732" y="121"/>
                  <a:pt x="5732" y="121"/>
                  <a:pt x="5732" y="121"/>
                </a:cubicBezTo>
                <a:cubicBezTo>
                  <a:pt x="5743" y="116"/>
                  <a:pt x="5743" y="116"/>
                  <a:pt x="5743" y="116"/>
                </a:cubicBezTo>
                <a:cubicBezTo>
                  <a:pt x="5746" y="124"/>
                  <a:pt x="5746" y="124"/>
                  <a:pt x="5746" y="124"/>
                </a:cubicBezTo>
                <a:lnTo>
                  <a:pt x="5735" y="128"/>
                </a:lnTo>
                <a:close/>
                <a:moveTo>
                  <a:pt x="1190" y="128"/>
                </a:moveTo>
                <a:cubicBezTo>
                  <a:pt x="1186" y="127"/>
                  <a:pt x="1182" y="127"/>
                  <a:pt x="1178" y="126"/>
                </a:cubicBezTo>
                <a:cubicBezTo>
                  <a:pt x="1179" y="118"/>
                  <a:pt x="1179" y="118"/>
                  <a:pt x="1179" y="118"/>
                </a:cubicBezTo>
                <a:cubicBezTo>
                  <a:pt x="1183" y="119"/>
                  <a:pt x="1187" y="119"/>
                  <a:pt x="1191" y="120"/>
                </a:cubicBezTo>
                <a:lnTo>
                  <a:pt x="1190" y="128"/>
                </a:lnTo>
                <a:close/>
                <a:moveTo>
                  <a:pt x="579" y="127"/>
                </a:moveTo>
                <a:cubicBezTo>
                  <a:pt x="578" y="119"/>
                  <a:pt x="578" y="119"/>
                  <a:pt x="578" y="119"/>
                </a:cubicBezTo>
                <a:cubicBezTo>
                  <a:pt x="582" y="118"/>
                  <a:pt x="586" y="118"/>
                  <a:pt x="590" y="117"/>
                </a:cubicBezTo>
                <a:cubicBezTo>
                  <a:pt x="591" y="125"/>
                  <a:pt x="591" y="125"/>
                  <a:pt x="591" y="125"/>
                </a:cubicBezTo>
                <a:cubicBezTo>
                  <a:pt x="587" y="126"/>
                  <a:pt x="583" y="126"/>
                  <a:pt x="579" y="127"/>
                </a:cubicBezTo>
                <a:close/>
                <a:moveTo>
                  <a:pt x="3138" y="125"/>
                </a:moveTo>
                <a:cubicBezTo>
                  <a:pt x="3135" y="118"/>
                  <a:pt x="3135" y="118"/>
                  <a:pt x="3135" y="118"/>
                </a:cubicBezTo>
                <a:cubicBezTo>
                  <a:pt x="3138" y="116"/>
                  <a:pt x="3142" y="115"/>
                  <a:pt x="3146" y="113"/>
                </a:cubicBezTo>
                <a:cubicBezTo>
                  <a:pt x="3149" y="121"/>
                  <a:pt x="3149" y="121"/>
                  <a:pt x="3149" y="121"/>
                </a:cubicBezTo>
                <a:cubicBezTo>
                  <a:pt x="3145" y="122"/>
                  <a:pt x="3141" y="124"/>
                  <a:pt x="3138" y="125"/>
                </a:cubicBezTo>
                <a:close/>
                <a:moveTo>
                  <a:pt x="1166" y="125"/>
                </a:moveTo>
                <a:cubicBezTo>
                  <a:pt x="1162" y="124"/>
                  <a:pt x="1158" y="124"/>
                  <a:pt x="1154" y="123"/>
                </a:cubicBezTo>
                <a:cubicBezTo>
                  <a:pt x="1155" y="116"/>
                  <a:pt x="1155" y="116"/>
                  <a:pt x="1155" y="116"/>
                </a:cubicBezTo>
                <a:cubicBezTo>
                  <a:pt x="1159" y="116"/>
                  <a:pt x="1163" y="116"/>
                  <a:pt x="1167" y="117"/>
                </a:cubicBezTo>
                <a:lnTo>
                  <a:pt x="1166" y="125"/>
                </a:lnTo>
                <a:close/>
                <a:moveTo>
                  <a:pt x="603" y="124"/>
                </a:moveTo>
                <a:cubicBezTo>
                  <a:pt x="602" y="116"/>
                  <a:pt x="602" y="116"/>
                  <a:pt x="602" y="116"/>
                </a:cubicBezTo>
                <a:cubicBezTo>
                  <a:pt x="606" y="115"/>
                  <a:pt x="610" y="115"/>
                  <a:pt x="614" y="115"/>
                </a:cubicBezTo>
                <a:cubicBezTo>
                  <a:pt x="615" y="122"/>
                  <a:pt x="615" y="122"/>
                  <a:pt x="615" y="122"/>
                </a:cubicBezTo>
                <a:cubicBezTo>
                  <a:pt x="611" y="123"/>
                  <a:pt x="607" y="123"/>
                  <a:pt x="603" y="124"/>
                </a:cubicBezTo>
                <a:close/>
                <a:moveTo>
                  <a:pt x="4221" y="123"/>
                </a:moveTo>
                <a:cubicBezTo>
                  <a:pt x="4217" y="122"/>
                  <a:pt x="4214" y="120"/>
                  <a:pt x="4210" y="118"/>
                </a:cubicBezTo>
                <a:cubicBezTo>
                  <a:pt x="4213" y="111"/>
                  <a:pt x="4213" y="111"/>
                  <a:pt x="4213" y="111"/>
                </a:cubicBezTo>
                <a:cubicBezTo>
                  <a:pt x="4217" y="113"/>
                  <a:pt x="4221" y="114"/>
                  <a:pt x="4224" y="116"/>
                </a:cubicBezTo>
                <a:lnTo>
                  <a:pt x="4221" y="123"/>
                </a:lnTo>
                <a:close/>
                <a:moveTo>
                  <a:pt x="1142" y="122"/>
                </a:moveTo>
                <a:cubicBezTo>
                  <a:pt x="1138" y="122"/>
                  <a:pt x="1134" y="121"/>
                  <a:pt x="1130" y="121"/>
                </a:cubicBezTo>
                <a:cubicBezTo>
                  <a:pt x="1131" y="113"/>
                  <a:pt x="1131" y="113"/>
                  <a:pt x="1131" y="113"/>
                </a:cubicBezTo>
                <a:cubicBezTo>
                  <a:pt x="1135" y="113"/>
                  <a:pt x="1139" y="114"/>
                  <a:pt x="1143" y="114"/>
                </a:cubicBezTo>
                <a:lnTo>
                  <a:pt x="1142" y="122"/>
                </a:lnTo>
                <a:close/>
                <a:moveTo>
                  <a:pt x="627" y="121"/>
                </a:moveTo>
                <a:cubicBezTo>
                  <a:pt x="626" y="113"/>
                  <a:pt x="626" y="113"/>
                  <a:pt x="626" y="113"/>
                </a:cubicBezTo>
                <a:cubicBezTo>
                  <a:pt x="630" y="113"/>
                  <a:pt x="634" y="112"/>
                  <a:pt x="638" y="112"/>
                </a:cubicBezTo>
                <a:cubicBezTo>
                  <a:pt x="639" y="120"/>
                  <a:pt x="639" y="120"/>
                  <a:pt x="639" y="120"/>
                </a:cubicBezTo>
                <a:cubicBezTo>
                  <a:pt x="635" y="120"/>
                  <a:pt x="631" y="121"/>
                  <a:pt x="627" y="121"/>
                </a:cubicBezTo>
                <a:close/>
                <a:moveTo>
                  <a:pt x="1118" y="120"/>
                </a:moveTo>
                <a:cubicBezTo>
                  <a:pt x="1114" y="119"/>
                  <a:pt x="1110" y="119"/>
                  <a:pt x="1106" y="118"/>
                </a:cubicBezTo>
                <a:cubicBezTo>
                  <a:pt x="1107" y="110"/>
                  <a:pt x="1107" y="110"/>
                  <a:pt x="1107" y="110"/>
                </a:cubicBezTo>
                <a:cubicBezTo>
                  <a:pt x="1111" y="111"/>
                  <a:pt x="1115" y="111"/>
                  <a:pt x="1119" y="112"/>
                </a:cubicBezTo>
                <a:lnTo>
                  <a:pt x="1118" y="120"/>
                </a:lnTo>
                <a:close/>
                <a:moveTo>
                  <a:pt x="5758" y="119"/>
                </a:moveTo>
                <a:cubicBezTo>
                  <a:pt x="5755" y="112"/>
                  <a:pt x="5755" y="112"/>
                  <a:pt x="5755" y="112"/>
                </a:cubicBezTo>
                <a:cubicBezTo>
                  <a:pt x="5766" y="107"/>
                  <a:pt x="5766" y="107"/>
                  <a:pt x="5766" y="107"/>
                </a:cubicBezTo>
                <a:cubicBezTo>
                  <a:pt x="5769" y="115"/>
                  <a:pt x="5769" y="115"/>
                  <a:pt x="5769" y="115"/>
                </a:cubicBezTo>
                <a:lnTo>
                  <a:pt x="5758" y="119"/>
                </a:lnTo>
                <a:close/>
                <a:moveTo>
                  <a:pt x="651" y="119"/>
                </a:moveTo>
                <a:cubicBezTo>
                  <a:pt x="650" y="111"/>
                  <a:pt x="650" y="111"/>
                  <a:pt x="650" y="111"/>
                </a:cubicBezTo>
                <a:cubicBezTo>
                  <a:pt x="654" y="110"/>
                  <a:pt x="658" y="110"/>
                  <a:pt x="662" y="110"/>
                </a:cubicBezTo>
                <a:cubicBezTo>
                  <a:pt x="662" y="118"/>
                  <a:pt x="662" y="118"/>
                  <a:pt x="662" y="118"/>
                </a:cubicBezTo>
                <a:cubicBezTo>
                  <a:pt x="658" y="118"/>
                  <a:pt x="654" y="118"/>
                  <a:pt x="651" y="119"/>
                </a:cubicBezTo>
                <a:close/>
                <a:moveTo>
                  <a:pt x="1094" y="117"/>
                </a:moveTo>
                <a:cubicBezTo>
                  <a:pt x="1090" y="117"/>
                  <a:pt x="1086" y="117"/>
                  <a:pt x="1082" y="116"/>
                </a:cubicBezTo>
                <a:cubicBezTo>
                  <a:pt x="1083" y="108"/>
                  <a:pt x="1083" y="108"/>
                  <a:pt x="1083" y="108"/>
                </a:cubicBezTo>
                <a:cubicBezTo>
                  <a:pt x="1087" y="109"/>
                  <a:pt x="1091" y="109"/>
                  <a:pt x="1095" y="109"/>
                </a:cubicBezTo>
                <a:lnTo>
                  <a:pt x="1094" y="117"/>
                </a:lnTo>
                <a:close/>
                <a:moveTo>
                  <a:pt x="674" y="117"/>
                </a:moveTo>
                <a:cubicBezTo>
                  <a:pt x="674" y="109"/>
                  <a:pt x="674" y="109"/>
                  <a:pt x="674" y="109"/>
                </a:cubicBezTo>
                <a:cubicBezTo>
                  <a:pt x="678" y="108"/>
                  <a:pt x="682" y="108"/>
                  <a:pt x="686" y="108"/>
                </a:cubicBezTo>
                <a:cubicBezTo>
                  <a:pt x="686" y="116"/>
                  <a:pt x="686" y="116"/>
                  <a:pt x="686" y="116"/>
                </a:cubicBezTo>
                <a:cubicBezTo>
                  <a:pt x="682" y="116"/>
                  <a:pt x="678" y="116"/>
                  <a:pt x="674" y="117"/>
                </a:cubicBezTo>
                <a:close/>
                <a:moveTo>
                  <a:pt x="3160" y="116"/>
                </a:moveTo>
                <a:cubicBezTo>
                  <a:pt x="3157" y="109"/>
                  <a:pt x="3157" y="109"/>
                  <a:pt x="3157" y="109"/>
                </a:cubicBezTo>
                <a:cubicBezTo>
                  <a:pt x="3161" y="107"/>
                  <a:pt x="3165" y="106"/>
                  <a:pt x="3168" y="104"/>
                </a:cubicBezTo>
                <a:cubicBezTo>
                  <a:pt x="3171" y="112"/>
                  <a:pt x="3171" y="112"/>
                  <a:pt x="3171" y="112"/>
                </a:cubicBezTo>
                <a:cubicBezTo>
                  <a:pt x="3167" y="113"/>
                  <a:pt x="3164" y="115"/>
                  <a:pt x="3160" y="116"/>
                </a:cubicBezTo>
                <a:close/>
                <a:moveTo>
                  <a:pt x="1070" y="115"/>
                </a:moveTo>
                <a:cubicBezTo>
                  <a:pt x="1066" y="115"/>
                  <a:pt x="1062" y="115"/>
                  <a:pt x="1058" y="114"/>
                </a:cubicBezTo>
                <a:cubicBezTo>
                  <a:pt x="1059" y="106"/>
                  <a:pt x="1059" y="106"/>
                  <a:pt x="1059" y="106"/>
                </a:cubicBezTo>
                <a:cubicBezTo>
                  <a:pt x="1063" y="107"/>
                  <a:pt x="1067" y="107"/>
                  <a:pt x="1071" y="107"/>
                </a:cubicBezTo>
                <a:lnTo>
                  <a:pt x="1070" y="115"/>
                </a:lnTo>
                <a:close/>
                <a:moveTo>
                  <a:pt x="698" y="115"/>
                </a:moveTo>
                <a:cubicBezTo>
                  <a:pt x="698" y="107"/>
                  <a:pt x="698" y="107"/>
                  <a:pt x="698" y="107"/>
                </a:cubicBezTo>
                <a:cubicBezTo>
                  <a:pt x="702" y="106"/>
                  <a:pt x="706" y="106"/>
                  <a:pt x="710" y="106"/>
                </a:cubicBezTo>
                <a:cubicBezTo>
                  <a:pt x="710" y="114"/>
                  <a:pt x="710" y="114"/>
                  <a:pt x="710" y="114"/>
                </a:cubicBezTo>
                <a:cubicBezTo>
                  <a:pt x="706" y="114"/>
                  <a:pt x="702" y="114"/>
                  <a:pt x="698" y="115"/>
                </a:cubicBezTo>
                <a:close/>
                <a:moveTo>
                  <a:pt x="1046" y="114"/>
                </a:moveTo>
                <a:cubicBezTo>
                  <a:pt x="1042" y="113"/>
                  <a:pt x="1038" y="113"/>
                  <a:pt x="1034" y="113"/>
                </a:cubicBezTo>
                <a:cubicBezTo>
                  <a:pt x="1035" y="105"/>
                  <a:pt x="1035" y="105"/>
                  <a:pt x="1035" y="105"/>
                </a:cubicBezTo>
                <a:cubicBezTo>
                  <a:pt x="1039" y="105"/>
                  <a:pt x="1043" y="105"/>
                  <a:pt x="1047" y="106"/>
                </a:cubicBezTo>
                <a:lnTo>
                  <a:pt x="1046" y="114"/>
                </a:lnTo>
                <a:close/>
                <a:moveTo>
                  <a:pt x="4199" y="113"/>
                </a:moveTo>
                <a:cubicBezTo>
                  <a:pt x="4195" y="112"/>
                  <a:pt x="4192" y="110"/>
                  <a:pt x="4188" y="108"/>
                </a:cubicBezTo>
                <a:cubicBezTo>
                  <a:pt x="4191" y="101"/>
                  <a:pt x="4191" y="101"/>
                  <a:pt x="4191" y="101"/>
                </a:cubicBezTo>
                <a:cubicBezTo>
                  <a:pt x="4195" y="103"/>
                  <a:pt x="4199" y="104"/>
                  <a:pt x="4202" y="106"/>
                </a:cubicBezTo>
                <a:lnTo>
                  <a:pt x="4199" y="113"/>
                </a:lnTo>
                <a:close/>
                <a:moveTo>
                  <a:pt x="722" y="113"/>
                </a:moveTo>
                <a:cubicBezTo>
                  <a:pt x="722" y="105"/>
                  <a:pt x="722" y="105"/>
                  <a:pt x="722" y="105"/>
                </a:cubicBezTo>
                <a:cubicBezTo>
                  <a:pt x="726" y="105"/>
                  <a:pt x="730" y="105"/>
                  <a:pt x="734" y="104"/>
                </a:cubicBezTo>
                <a:cubicBezTo>
                  <a:pt x="734" y="112"/>
                  <a:pt x="734" y="112"/>
                  <a:pt x="734" y="112"/>
                </a:cubicBezTo>
                <a:cubicBezTo>
                  <a:pt x="730" y="112"/>
                  <a:pt x="726" y="113"/>
                  <a:pt x="722" y="113"/>
                </a:cubicBezTo>
                <a:close/>
                <a:moveTo>
                  <a:pt x="1022" y="112"/>
                </a:moveTo>
                <a:cubicBezTo>
                  <a:pt x="1018" y="112"/>
                  <a:pt x="1014" y="112"/>
                  <a:pt x="1010" y="111"/>
                </a:cubicBezTo>
                <a:cubicBezTo>
                  <a:pt x="1011" y="103"/>
                  <a:pt x="1011" y="103"/>
                  <a:pt x="1011" y="103"/>
                </a:cubicBezTo>
                <a:cubicBezTo>
                  <a:pt x="1015" y="104"/>
                  <a:pt x="1019" y="104"/>
                  <a:pt x="1023" y="104"/>
                </a:cubicBezTo>
                <a:lnTo>
                  <a:pt x="1022" y="112"/>
                </a:lnTo>
                <a:close/>
                <a:moveTo>
                  <a:pt x="746" y="112"/>
                </a:moveTo>
                <a:cubicBezTo>
                  <a:pt x="746" y="104"/>
                  <a:pt x="746" y="104"/>
                  <a:pt x="746" y="104"/>
                </a:cubicBezTo>
                <a:cubicBezTo>
                  <a:pt x="750" y="103"/>
                  <a:pt x="754" y="103"/>
                  <a:pt x="758" y="103"/>
                </a:cubicBezTo>
                <a:cubicBezTo>
                  <a:pt x="758" y="111"/>
                  <a:pt x="758" y="111"/>
                  <a:pt x="758" y="111"/>
                </a:cubicBezTo>
                <a:cubicBezTo>
                  <a:pt x="754" y="111"/>
                  <a:pt x="750" y="111"/>
                  <a:pt x="746" y="112"/>
                </a:cubicBezTo>
                <a:close/>
                <a:moveTo>
                  <a:pt x="998" y="111"/>
                </a:moveTo>
                <a:cubicBezTo>
                  <a:pt x="994" y="111"/>
                  <a:pt x="990" y="110"/>
                  <a:pt x="986" y="110"/>
                </a:cubicBezTo>
                <a:cubicBezTo>
                  <a:pt x="987" y="102"/>
                  <a:pt x="987" y="102"/>
                  <a:pt x="987" y="102"/>
                </a:cubicBezTo>
                <a:cubicBezTo>
                  <a:pt x="991" y="102"/>
                  <a:pt x="995" y="103"/>
                  <a:pt x="999" y="103"/>
                </a:cubicBezTo>
                <a:lnTo>
                  <a:pt x="998" y="111"/>
                </a:lnTo>
                <a:close/>
                <a:moveTo>
                  <a:pt x="5780" y="110"/>
                </a:moveTo>
                <a:cubicBezTo>
                  <a:pt x="5777" y="103"/>
                  <a:pt x="5777" y="103"/>
                  <a:pt x="5777" y="103"/>
                </a:cubicBezTo>
                <a:cubicBezTo>
                  <a:pt x="5788" y="99"/>
                  <a:pt x="5788" y="99"/>
                  <a:pt x="5788" y="99"/>
                </a:cubicBezTo>
                <a:cubicBezTo>
                  <a:pt x="5791" y="106"/>
                  <a:pt x="5791" y="106"/>
                  <a:pt x="5791" y="106"/>
                </a:cubicBezTo>
                <a:lnTo>
                  <a:pt x="5780" y="110"/>
                </a:lnTo>
                <a:close/>
                <a:moveTo>
                  <a:pt x="770" y="110"/>
                </a:moveTo>
                <a:cubicBezTo>
                  <a:pt x="770" y="102"/>
                  <a:pt x="770" y="102"/>
                  <a:pt x="770" y="102"/>
                </a:cubicBezTo>
                <a:cubicBezTo>
                  <a:pt x="774" y="102"/>
                  <a:pt x="778" y="102"/>
                  <a:pt x="782" y="102"/>
                </a:cubicBezTo>
                <a:cubicBezTo>
                  <a:pt x="782" y="110"/>
                  <a:pt x="782" y="110"/>
                  <a:pt x="782" y="110"/>
                </a:cubicBezTo>
                <a:cubicBezTo>
                  <a:pt x="778" y="110"/>
                  <a:pt x="774" y="110"/>
                  <a:pt x="770" y="110"/>
                </a:cubicBezTo>
                <a:close/>
                <a:moveTo>
                  <a:pt x="974" y="110"/>
                </a:moveTo>
                <a:cubicBezTo>
                  <a:pt x="970" y="109"/>
                  <a:pt x="966" y="109"/>
                  <a:pt x="962" y="109"/>
                </a:cubicBezTo>
                <a:cubicBezTo>
                  <a:pt x="963" y="101"/>
                  <a:pt x="963" y="101"/>
                  <a:pt x="963" y="101"/>
                </a:cubicBezTo>
                <a:cubicBezTo>
                  <a:pt x="967" y="101"/>
                  <a:pt x="971" y="102"/>
                  <a:pt x="975" y="102"/>
                </a:cubicBezTo>
                <a:lnTo>
                  <a:pt x="974" y="110"/>
                </a:lnTo>
                <a:close/>
                <a:moveTo>
                  <a:pt x="794" y="109"/>
                </a:moveTo>
                <a:cubicBezTo>
                  <a:pt x="794" y="101"/>
                  <a:pt x="794" y="101"/>
                  <a:pt x="794" y="101"/>
                </a:cubicBezTo>
                <a:cubicBezTo>
                  <a:pt x="798" y="101"/>
                  <a:pt x="802" y="101"/>
                  <a:pt x="806" y="101"/>
                </a:cubicBezTo>
                <a:cubicBezTo>
                  <a:pt x="806" y="109"/>
                  <a:pt x="806" y="109"/>
                  <a:pt x="806" y="109"/>
                </a:cubicBezTo>
                <a:cubicBezTo>
                  <a:pt x="802" y="109"/>
                  <a:pt x="798" y="109"/>
                  <a:pt x="794" y="109"/>
                </a:cubicBezTo>
                <a:close/>
                <a:moveTo>
                  <a:pt x="950" y="109"/>
                </a:moveTo>
                <a:cubicBezTo>
                  <a:pt x="946" y="109"/>
                  <a:pt x="942" y="109"/>
                  <a:pt x="938" y="109"/>
                </a:cubicBezTo>
                <a:cubicBezTo>
                  <a:pt x="939" y="101"/>
                  <a:pt x="939" y="101"/>
                  <a:pt x="939" y="101"/>
                </a:cubicBezTo>
                <a:cubicBezTo>
                  <a:pt x="943" y="101"/>
                  <a:pt x="947" y="101"/>
                  <a:pt x="951" y="101"/>
                </a:cubicBezTo>
                <a:lnTo>
                  <a:pt x="950" y="109"/>
                </a:lnTo>
                <a:close/>
                <a:moveTo>
                  <a:pt x="818" y="109"/>
                </a:moveTo>
                <a:cubicBezTo>
                  <a:pt x="818" y="101"/>
                  <a:pt x="818" y="101"/>
                  <a:pt x="818" y="101"/>
                </a:cubicBezTo>
                <a:cubicBezTo>
                  <a:pt x="822" y="101"/>
                  <a:pt x="826" y="100"/>
                  <a:pt x="830" y="100"/>
                </a:cubicBezTo>
                <a:cubicBezTo>
                  <a:pt x="830" y="108"/>
                  <a:pt x="830" y="108"/>
                  <a:pt x="830" y="108"/>
                </a:cubicBezTo>
                <a:cubicBezTo>
                  <a:pt x="826" y="108"/>
                  <a:pt x="822" y="109"/>
                  <a:pt x="818" y="109"/>
                </a:cubicBezTo>
                <a:close/>
                <a:moveTo>
                  <a:pt x="926" y="108"/>
                </a:moveTo>
                <a:cubicBezTo>
                  <a:pt x="922" y="108"/>
                  <a:pt x="918" y="108"/>
                  <a:pt x="914" y="108"/>
                </a:cubicBezTo>
                <a:cubicBezTo>
                  <a:pt x="914" y="100"/>
                  <a:pt x="914" y="100"/>
                  <a:pt x="914" y="100"/>
                </a:cubicBezTo>
                <a:cubicBezTo>
                  <a:pt x="918" y="100"/>
                  <a:pt x="923" y="100"/>
                  <a:pt x="927" y="100"/>
                </a:cubicBezTo>
                <a:lnTo>
                  <a:pt x="926" y="108"/>
                </a:lnTo>
                <a:close/>
                <a:moveTo>
                  <a:pt x="842" y="108"/>
                </a:moveTo>
                <a:cubicBezTo>
                  <a:pt x="842" y="100"/>
                  <a:pt x="842" y="100"/>
                  <a:pt x="842" y="100"/>
                </a:cubicBezTo>
                <a:cubicBezTo>
                  <a:pt x="846" y="100"/>
                  <a:pt x="850" y="100"/>
                  <a:pt x="854" y="100"/>
                </a:cubicBezTo>
                <a:cubicBezTo>
                  <a:pt x="854" y="108"/>
                  <a:pt x="854" y="108"/>
                  <a:pt x="854" y="108"/>
                </a:cubicBezTo>
                <a:cubicBezTo>
                  <a:pt x="850" y="108"/>
                  <a:pt x="846" y="108"/>
                  <a:pt x="842" y="108"/>
                </a:cubicBezTo>
                <a:close/>
                <a:moveTo>
                  <a:pt x="902" y="108"/>
                </a:moveTo>
                <a:cubicBezTo>
                  <a:pt x="898" y="108"/>
                  <a:pt x="894" y="108"/>
                  <a:pt x="890" y="108"/>
                </a:cubicBezTo>
                <a:cubicBezTo>
                  <a:pt x="890" y="100"/>
                  <a:pt x="890" y="100"/>
                  <a:pt x="890" y="100"/>
                </a:cubicBezTo>
                <a:cubicBezTo>
                  <a:pt x="894" y="100"/>
                  <a:pt x="898" y="100"/>
                  <a:pt x="902" y="100"/>
                </a:cubicBezTo>
                <a:lnTo>
                  <a:pt x="902" y="108"/>
                </a:lnTo>
                <a:close/>
                <a:moveTo>
                  <a:pt x="866" y="108"/>
                </a:moveTo>
                <a:cubicBezTo>
                  <a:pt x="866" y="100"/>
                  <a:pt x="866" y="100"/>
                  <a:pt x="866" y="100"/>
                </a:cubicBezTo>
                <a:cubicBezTo>
                  <a:pt x="870" y="100"/>
                  <a:pt x="874" y="100"/>
                  <a:pt x="878" y="100"/>
                </a:cubicBezTo>
                <a:cubicBezTo>
                  <a:pt x="878" y="108"/>
                  <a:pt x="878" y="108"/>
                  <a:pt x="878" y="108"/>
                </a:cubicBezTo>
                <a:cubicBezTo>
                  <a:pt x="874" y="108"/>
                  <a:pt x="870" y="108"/>
                  <a:pt x="866" y="108"/>
                </a:cubicBezTo>
                <a:close/>
                <a:moveTo>
                  <a:pt x="3182" y="108"/>
                </a:moveTo>
                <a:cubicBezTo>
                  <a:pt x="3179" y="100"/>
                  <a:pt x="3179" y="100"/>
                  <a:pt x="3179" y="100"/>
                </a:cubicBezTo>
                <a:cubicBezTo>
                  <a:pt x="3183" y="99"/>
                  <a:pt x="3187" y="97"/>
                  <a:pt x="3191" y="96"/>
                </a:cubicBezTo>
                <a:cubicBezTo>
                  <a:pt x="3194" y="103"/>
                  <a:pt x="3194" y="103"/>
                  <a:pt x="3194" y="103"/>
                </a:cubicBezTo>
                <a:cubicBezTo>
                  <a:pt x="3190" y="105"/>
                  <a:pt x="3186" y="106"/>
                  <a:pt x="3182" y="108"/>
                </a:cubicBezTo>
                <a:close/>
                <a:moveTo>
                  <a:pt x="4177" y="104"/>
                </a:moveTo>
                <a:cubicBezTo>
                  <a:pt x="4173" y="102"/>
                  <a:pt x="4170" y="100"/>
                  <a:pt x="4166" y="99"/>
                </a:cubicBezTo>
                <a:cubicBezTo>
                  <a:pt x="4169" y="91"/>
                  <a:pt x="4169" y="91"/>
                  <a:pt x="4169" y="91"/>
                </a:cubicBezTo>
                <a:cubicBezTo>
                  <a:pt x="4173" y="93"/>
                  <a:pt x="4176" y="95"/>
                  <a:pt x="4180" y="96"/>
                </a:cubicBezTo>
                <a:lnTo>
                  <a:pt x="4177" y="104"/>
                </a:lnTo>
                <a:close/>
                <a:moveTo>
                  <a:pt x="3205" y="99"/>
                </a:moveTo>
                <a:cubicBezTo>
                  <a:pt x="3202" y="92"/>
                  <a:pt x="3202" y="92"/>
                  <a:pt x="3202" y="92"/>
                </a:cubicBezTo>
                <a:cubicBezTo>
                  <a:pt x="3206" y="90"/>
                  <a:pt x="3210" y="89"/>
                  <a:pt x="3213" y="88"/>
                </a:cubicBezTo>
                <a:cubicBezTo>
                  <a:pt x="3216" y="95"/>
                  <a:pt x="3216" y="95"/>
                  <a:pt x="3216" y="95"/>
                </a:cubicBezTo>
                <a:cubicBezTo>
                  <a:pt x="3212" y="96"/>
                  <a:pt x="3209" y="98"/>
                  <a:pt x="3205" y="99"/>
                </a:cubicBezTo>
                <a:close/>
                <a:moveTo>
                  <a:pt x="4155" y="94"/>
                </a:moveTo>
                <a:cubicBezTo>
                  <a:pt x="4151" y="93"/>
                  <a:pt x="4147" y="91"/>
                  <a:pt x="4144" y="90"/>
                </a:cubicBezTo>
                <a:cubicBezTo>
                  <a:pt x="4147" y="82"/>
                  <a:pt x="4147" y="82"/>
                  <a:pt x="4147" y="82"/>
                </a:cubicBezTo>
                <a:cubicBezTo>
                  <a:pt x="4150" y="84"/>
                  <a:pt x="4154" y="85"/>
                  <a:pt x="4158" y="87"/>
                </a:cubicBezTo>
                <a:lnTo>
                  <a:pt x="4155" y="94"/>
                </a:lnTo>
                <a:close/>
                <a:moveTo>
                  <a:pt x="3227" y="91"/>
                </a:moveTo>
                <a:cubicBezTo>
                  <a:pt x="3225" y="83"/>
                  <a:pt x="3225" y="83"/>
                  <a:pt x="3225" y="83"/>
                </a:cubicBezTo>
                <a:cubicBezTo>
                  <a:pt x="3228" y="82"/>
                  <a:pt x="3232" y="81"/>
                  <a:pt x="3236" y="79"/>
                </a:cubicBezTo>
                <a:cubicBezTo>
                  <a:pt x="3239" y="87"/>
                  <a:pt x="3239" y="87"/>
                  <a:pt x="3239" y="87"/>
                </a:cubicBezTo>
                <a:cubicBezTo>
                  <a:pt x="3235" y="88"/>
                  <a:pt x="3231" y="90"/>
                  <a:pt x="3227" y="91"/>
                </a:cubicBezTo>
                <a:close/>
                <a:moveTo>
                  <a:pt x="4132" y="85"/>
                </a:moveTo>
                <a:cubicBezTo>
                  <a:pt x="4129" y="84"/>
                  <a:pt x="4125" y="83"/>
                  <a:pt x="4121" y="81"/>
                </a:cubicBezTo>
                <a:cubicBezTo>
                  <a:pt x="4124" y="74"/>
                  <a:pt x="4124" y="74"/>
                  <a:pt x="4124" y="74"/>
                </a:cubicBezTo>
                <a:cubicBezTo>
                  <a:pt x="4128" y="75"/>
                  <a:pt x="4132" y="77"/>
                  <a:pt x="4135" y="78"/>
                </a:cubicBezTo>
                <a:lnTo>
                  <a:pt x="4132" y="85"/>
                </a:lnTo>
                <a:close/>
                <a:moveTo>
                  <a:pt x="3250" y="83"/>
                </a:moveTo>
                <a:cubicBezTo>
                  <a:pt x="3247" y="76"/>
                  <a:pt x="3247" y="76"/>
                  <a:pt x="3247" y="76"/>
                </a:cubicBezTo>
                <a:cubicBezTo>
                  <a:pt x="3251" y="74"/>
                  <a:pt x="3255" y="73"/>
                  <a:pt x="3259" y="72"/>
                </a:cubicBezTo>
                <a:cubicBezTo>
                  <a:pt x="3261" y="79"/>
                  <a:pt x="3261" y="79"/>
                  <a:pt x="3261" y="79"/>
                </a:cubicBezTo>
                <a:cubicBezTo>
                  <a:pt x="3257" y="81"/>
                  <a:pt x="3254" y="82"/>
                  <a:pt x="3250" y="83"/>
                </a:cubicBezTo>
                <a:close/>
                <a:moveTo>
                  <a:pt x="4110" y="77"/>
                </a:moveTo>
                <a:cubicBezTo>
                  <a:pt x="4106" y="76"/>
                  <a:pt x="4102" y="75"/>
                  <a:pt x="4099" y="73"/>
                </a:cubicBezTo>
                <a:cubicBezTo>
                  <a:pt x="4101" y="66"/>
                  <a:pt x="4101" y="66"/>
                  <a:pt x="4101" y="66"/>
                </a:cubicBezTo>
                <a:cubicBezTo>
                  <a:pt x="4105" y="67"/>
                  <a:pt x="4109" y="68"/>
                  <a:pt x="4113" y="70"/>
                </a:cubicBezTo>
                <a:lnTo>
                  <a:pt x="4110" y="77"/>
                </a:lnTo>
                <a:close/>
                <a:moveTo>
                  <a:pt x="3273" y="76"/>
                </a:moveTo>
                <a:cubicBezTo>
                  <a:pt x="3270" y="68"/>
                  <a:pt x="3270" y="68"/>
                  <a:pt x="3270" y="68"/>
                </a:cubicBezTo>
                <a:cubicBezTo>
                  <a:pt x="3274" y="67"/>
                  <a:pt x="3278" y="65"/>
                  <a:pt x="3282" y="64"/>
                </a:cubicBezTo>
                <a:cubicBezTo>
                  <a:pt x="3284" y="72"/>
                  <a:pt x="3284" y="72"/>
                  <a:pt x="3284" y="72"/>
                </a:cubicBezTo>
                <a:cubicBezTo>
                  <a:pt x="3280" y="73"/>
                  <a:pt x="3276" y="74"/>
                  <a:pt x="3273" y="76"/>
                </a:cubicBezTo>
                <a:close/>
                <a:moveTo>
                  <a:pt x="4087" y="69"/>
                </a:moveTo>
                <a:cubicBezTo>
                  <a:pt x="4083" y="68"/>
                  <a:pt x="4080" y="67"/>
                  <a:pt x="4076" y="66"/>
                </a:cubicBezTo>
                <a:cubicBezTo>
                  <a:pt x="4078" y="58"/>
                  <a:pt x="4078" y="58"/>
                  <a:pt x="4078" y="58"/>
                </a:cubicBezTo>
                <a:cubicBezTo>
                  <a:pt x="4082" y="59"/>
                  <a:pt x="4086" y="61"/>
                  <a:pt x="4090" y="62"/>
                </a:cubicBezTo>
                <a:lnTo>
                  <a:pt x="4087" y="69"/>
                </a:lnTo>
                <a:close/>
                <a:moveTo>
                  <a:pt x="3295" y="68"/>
                </a:moveTo>
                <a:cubicBezTo>
                  <a:pt x="3293" y="61"/>
                  <a:pt x="3293" y="61"/>
                  <a:pt x="3293" y="61"/>
                </a:cubicBezTo>
                <a:cubicBezTo>
                  <a:pt x="3297" y="59"/>
                  <a:pt x="3301" y="58"/>
                  <a:pt x="3305" y="57"/>
                </a:cubicBezTo>
                <a:cubicBezTo>
                  <a:pt x="3307" y="65"/>
                  <a:pt x="3307" y="65"/>
                  <a:pt x="3307" y="65"/>
                </a:cubicBezTo>
                <a:cubicBezTo>
                  <a:pt x="3303" y="66"/>
                  <a:pt x="3299" y="67"/>
                  <a:pt x="3295" y="68"/>
                </a:cubicBezTo>
                <a:close/>
                <a:moveTo>
                  <a:pt x="4064" y="62"/>
                </a:moveTo>
                <a:cubicBezTo>
                  <a:pt x="4060" y="61"/>
                  <a:pt x="4057" y="60"/>
                  <a:pt x="4053" y="59"/>
                </a:cubicBezTo>
                <a:cubicBezTo>
                  <a:pt x="4055" y="51"/>
                  <a:pt x="4055" y="51"/>
                  <a:pt x="4055" y="51"/>
                </a:cubicBezTo>
                <a:cubicBezTo>
                  <a:pt x="4059" y="52"/>
                  <a:pt x="4063" y="53"/>
                  <a:pt x="4067" y="55"/>
                </a:cubicBezTo>
                <a:lnTo>
                  <a:pt x="4064" y="62"/>
                </a:lnTo>
                <a:close/>
                <a:moveTo>
                  <a:pt x="3318" y="61"/>
                </a:moveTo>
                <a:cubicBezTo>
                  <a:pt x="3316" y="54"/>
                  <a:pt x="3316" y="54"/>
                  <a:pt x="3316" y="54"/>
                </a:cubicBezTo>
                <a:cubicBezTo>
                  <a:pt x="3320" y="53"/>
                  <a:pt x="3324" y="51"/>
                  <a:pt x="3328" y="50"/>
                </a:cubicBezTo>
                <a:cubicBezTo>
                  <a:pt x="3330" y="58"/>
                  <a:pt x="3330" y="58"/>
                  <a:pt x="3330" y="58"/>
                </a:cubicBezTo>
                <a:cubicBezTo>
                  <a:pt x="3326" y="59"/>
                  <a:pt x="3322" y="60"/>
                  <a:pt x="3318" y="61"/>
                </a:cubicBezTo>
                <a:close/>
                <a:moveTo>
                  <a:pt x="4041" y="55"/>
                </a:moveTo>
                <a:cubicBezTo>
                  <a:pt x="4037" y="54"/>
                  <a:pt x="4033" y="53"/>
                  <a:pt x="4030" y="52"/>
                </a:cubicBezTo>
                <a:cubicBezTo>
                  <a:pt x="4032" y="45"/>
                  <a:pt x="4032" y="45"/>
                  <a:pt x="4032" y="45"/>
                </a:cubicBezTo>
                <a:cubicBezTo>
                  <a:pt x="4036" y="46"/>
                  <a:pt x="4039" y="47"/>
                  <a:pt x="4043" y="48"/>
                </a:cubicBezTo>
                <a:lnTo>
                  <a:pt x="4041" y="55"/>
                </a:lnTo>
                <a:close/>
                <a:moveTo>
                  <a:pt x="3341" y="55"/>
                </a:moveTo>
                <a:cubicBezTo>
                  <a:pt x="3339" y="47"/>
                  <a:pt x="3339" y="47"/>
                  <a:pt x="3339" y="47"/>
                </a:cubicBezTo>
                <a:cubicBezTo>
                  <a:pt x="3343" y="46"/>
                  <a:pt x="3347" y="45"/>
                  <a:pt x="3351" y="44"/>
                </a:cubicBezTo>
                <a:cubicBezTo>
                  <a:pt x="3353" y="52"/>
                  <a:pt x="3353" y="52"/>
                  <a:pt x="3353" y="52"/>
                </a:cubicBezTo>
                <a:cubicBezTo>
                  <a:pt x="3349" y="53"/>
                  <a:pt x="3345" y="54"/>
                  <a:pt x="3341" y="55"/>
                </a:cubicBezTo>
                <a:close/>
                <a:moveTo>
                  <a:pt x="4018" y="49"/>
                </a:moveTo>
                <a:cubicBezTo>
                  <a:pt x="4014" y="48"/>
                  <a:pt x="4010" y="47"/>
                  <a:pt x="4006" y="46"/>
                </a:cubicBezTo>
                <a:cubicBezTo>
                  <a:pt x="4008" y="38"/>
                  <a:pt x="4008" y="38"/>
                  <a:pt x="4008" y="38"/>
                </a:cubicBezTo>
                <a:cubicBezTo>
                  <a:pt x="4012" y="39"/>
                  <a:pt x="4016" y="40"/>
                  <a:pt x="4020" y="41"/>
                </a:cubicBezTo>
                <a:lnTo>
                  <a:pt x="4018" y="49"/>
                </a:lnTo>
                <a:close/>
                <a:moveTo>
                  <a:pt x="3365" y="49"/>
                </a:moveTo>
                <a:cubicBezTo>
                  <a:pt x="3363" y="41"/>
                  <a:pt x="3363" y="41"/>
                  <a:pt x="3363" y="41"/>
                </a:cubicBezTo>
                <a:cubicBezTo>
                  <a:pt x="3367" y="40"/>
                  <a:pt x="3370" y="39"/>
                  <a:pt x="3374" y="38"/>
                </a:cubicBezTo>
                <a:cubicBezTo>
                  <a:pt x="3376" y="46"/>
                  <a:pt x="3376" y="46"/>
                  <a:pt x="3376" y="46"/>
                </a:cubicBezTo>
                <a:cubicBezTo>
                  <a:pt x="3372" y="47"/>
                  <a:pt x="3369" y="48"/>
                  <a:pt x="3365" y="49"/>
                </a:cubicBezTo>
                <a:close/>
                <a:moveTo>
                  <a:pt x="3995" y="43"/>
                </a:moveTo>
                <a:cubicBezTo>
                  <a:pt x="3991" y="42"/>
                  <a:pt x="3987" y="42"/>
                  <a:pt x="3983" y="41"/>
                </a:cubicBezTo>
                <a:cubicBezTo>
                  <a:pt x="3985" y="33"/>
                  <a:pt x="3985" y="33"/>
                  <a:pt x="3985" y="33"/>
                </a:cubicBezTo>
                <a:cubicBezTo>
                  <a:pt x="3989" y="34"/>
                  <a:pt x="3993" y="35"/>
                  <a:pt x="3996" y="36"/>
                </a:cubicBezTo>
                <a:lnTo>
                  <a:pt x="3995" y="43"/>
                </a:lnTo>
                <a:close/>
                <a:moveTo>
                  <a:pt x="3388" y="43"/>
                </a:moveTo>
                <a:cubicBezTo>
                  <a:pt x="3386" y="35"/>
                  <a:pt x="3386" y="35"/>
                  <a:pt x="3386" y="35"/>
                </a:cubicBezTo>
                <a:cubicBezTo>
                  <a:pt x="3390" y="34"/>
                  <a:pt x="3394" y="33"/>
                  <a:pt x="3398" y="32"/>
                </a:cubicBezTo>
                <a:cubicBezTo>
                  <a:pt x="3400" y="40"/>
                  <a:pt x="3400" y="40"/>
                  <a:pt x="3400" y="40"/>
                </a:cubicBezTo>
                <a:cubicBezTo>
                  <a:pt x="3396" y="41"/>
                  <a:pt x="3392" y="42"/>
                  <a:pt x="3388" y="43"/>
                </a:cubicBezTo>
                <a:close/>
                <a:moveTo>
                  <a:pt x="3971" y="38"/>
                </a:moveTo>
                <a:cubicBezTo>
                  <a:pt x="3967" y="37"/>
                  <a:pt x="3963" y="36"/>
                  <a:pt x="3959" y="36"/>
                </a:cubicBezTo>
                <a:cubicBezTo>
                  <a:pt x="3961" y="28"/>
                  <a:pt x="3961" y="28"/>
                  <a:pt x="3961" y="28"/>
                </a:cubicBezTo>
                <a:cubicBezTo>
                  <a:pt x="3965" y="29"/>
                  <a:pt x="3969" y="29"/>
                  <a:pt x="3973" y="30"/>
                </a:cubicBezTo>
                <a:lnTo>
                  <a:pt x="3971" y="38"/>
                </a:lnTo>
                <a:close/>
                <a:moveTo>
                  <a:pt x="3411" y="37"/>
                </a:moveTo>
                <a:cubicBezTo>
                  <a:pt x="3410" y="30"/>
                  <a:pt x="3410" y="30"/>
                  <a:pt x="3410" y="30"/>
                </a:cubicBezTo>
                <a:cubicBezTo>
                  <a:pt x="3414" y="29"/>
                  <a:pt x="3417" y="28"/>
                  <a:pt x="3421" y="27"/>
                </a:cubicBezTo>
                <a:cubicBezTo>
                  <a:pt x="3423" y="35"/>
                  <a:pt x="3423" y="35"/>
                  <a:pt x="3423" y="35"/>
                </a:cubicBezTo>
                <a:cubicBezTo>
                  <a:pt x="3419" y="36"/>
                  <a:pt x="3415" y="37"/>
                  <a:pt x="3411" y="37"/>
                </a:cubicBezTo>
                <a:close/>
                <a:moveTo>
                  <a:pt x="3948" y="33"/>
                </a:moveTo>
                <a:cubicBezTo>
                  <a:pt x="3944" y="32"/>
                  <a:pt x="3940" y="32"/>
                  <a:pt x="3936" y="31"/>
                </a:cubicBezTo>
                <a:cubicBezTo>
                  <a:pt x="3937" y="23"/>
                  <a:pt x="3937" y="23"/>
                  <a:pt x="3937" y="23"/>
                </a:cubicBezTo>
                <a:cubicBezTo>
                  <a:pt x="3941" y="24"/>
                  <a:pt x="3945" y="25"/>
                  <a:pt x="3949" y="25"/>
                </a:cubicBezTo>
                <a:lnTo>
                  <a:pt x="3948" y="33"/>
                </a:lnTo>
                <a:close/>
                <a:moveTo>
                  <a:pt x="3435" y="33"/>
                </a:moveTo>
                <a:cubicBezTo>
                  <a:pt x="3433" y="25"/>
                  <a:pt x="3433" y="25"/>
                  <a:pt x="3433" y="25"/>
                </a:cubicBezTo>
                <a:cubicBezTo>
                  <a:pt x="3437" y="24"/>
                  <a:pt x="3441" y="23"/>
                  <a:pt x="3445" y="22"/>
                </a:cubicBezTo>
                <a:cubicBezTo>
                  <a:pt x="3447" y="30"/>
                  <a:pt x="3447" y="30"/>
                  <a:pt x="3447" y="30"/>
                </a:cubicBezTo>
                <a:cubicBezTo>
                  <a:pt x="3443" y="31"/>
                  <a:pt x="3439" y="32"/>
                  <a:pt x="3435" y="33"/>
                </a:cubicBezTo>
                <a:close/>
                <a:moveTo>
                  <a:pt x="3924" y="29"/>
                </a:moveTo>
                <a:cubicBezTo>
                  <a:pt x="3920" y="28"/>
                  <a:pt x="3916" y="27"/>
                  <a:pt x="3912" y="27"/>
                </a:cubicBezTo>
                <a:cubicBezTo>
                  <a:pt x="3914" y="19"/>
                  <a:pt x="3914" y="19"/>
                  <a:pt x="3914" y="19"/>
                </a:cubicBezTo>
                <a:cubicBezTo>
                  <a:pt x="3918" y="19"/>
                  <a:pt x="3921" y="20"/>
                  <a:pt x="3925" y="21"/>
                </a:cubicBezTo>
                <a:lnTo>
                  <a:pt x="3924" y="29"/>
                </a:lnTo>
                <a:close/>
                <a:moveTo>
                  <a:pt x="3458" y="28"/>
                </a:moveTo>
                <a:cubicBezTo>
                  <a:pt x="3457" y="20"/>
                  <a:pt x="3457" y="20"/>
                  <a:pt x="3457" y="20"/>
                </a:cubicBezTo>
                <a:cubicBezTo>
                  <a:pt x="3460" y="20"/>
                  <a:pt x="3464" y="19"/>
                  <a:pt x="3467" y="18"/>
                </a:cubicBezTo>
                <a:cubicBezTo>
                  <a:pt x="3469" y="18"/>
                  <a:pt x="3469" y="18"/>
                  <a:pt x="3469" y="18"/>
                </a:cubicBezTo>
                <a:cubicBezTo>
                  <a:pt x="3470" y="26"/>
                  <a:pt x="3470" y="26"/>
                  <a:pt x="3470" y="26"/>
                </a:cubicBezTo>
                <a:cubicBezTo>
                  <a:pt x="3468" y="26"/>
                  <a:pt x="3468" y="26"/>
                  <a:pt x="3468" y="26"/>
                </a:cubicBezTo>
                <a:cubicBezTo>
                  <a:pt x="3465" y="27"/>
                  <a:pt x="3462" y="27"/>
                  <a:pt x="3458" y="28"/>
                </a:cubicBezTo>
                <a:close/>
                <a:moveTo>
                  <a:pt x="3900" y="25"/>
                </a:moveTo>
                <a:cubicBezTo>
                  <a:pt x="3896" y="24"/>
                  <a:pt x="3892" y="23"/>
                  <a:pt x="3888" y="23"/>
                </a:cubicBezTo>
                <a:cubicBezTo>
                  <a:pt x="3890" y="15"/>
                  <a:pt x="3890" y="15"/>
                  <a:pt x="3890" y="15"/>
                </a:cubicBezTo>
                <a:cubicBezTo>
                  <a:pt x="3894" y="16"/>
                  <a:pt x="3898" y="16"/>
                  <a:pt x="3902" y="17"/>
                </a:cubicBezTo>
                <a:lnTo>
                  <a:pt x="3900" y="25"/>
                </a:lnTo>
                <a:close/>
                <a:moveTo>
                  <a:pt x="3482" y="24"/>
                </a:moveTo>
                <a:cubicBezTo>
                  <a:pt x="3481" y="16"/>
                  <a:pt x="3481" y="16"/>
                  <a:pt x="3481" y="16"/>
                </a:cubicBezTo>
                <a:cubicBezTo>
                  <a:pt x="3485" y="15"/>
                  <a:pt x="3489" y="15"/>
                  <a:pt x="3493" y="14"/>
                </a:cubicBezTo>
                <a:cubicBezTo>
                  <a:pt x="3494" y="22"/>
                  <a:pt x="3494" y="22"/>
                  <a:pt x="3494" y="22"/>
                </a:cubicBezTo>
                <a:cubicBezTo>
                  <a:pt x="3490" y="23"/>
                  <a:pt x="3486" y="23"/>
                  <a:pt x="3482" y="24"/>
                </a:cubicBezTo>
                <a:close/>
                <a:moveTo>
                  <a:pt x="3877" y="21"/>
                </a:moveTo>
                <a:cubicBezTo>
                  <a:pt x="3873" y="21"/>
                  <a:pt x="3869" y="20"/>
                  <a:pt x="3865" y="20"/>
                </a:cubicBezTo>
                <a:cubicBezTo>
                  <a:pt x="3866" y="12"/>
                  <a:pt x="3866" y="12"/>
                  <a:pt x="3866" y="12"/>
                </a:cubicBezTo>
                <a:cubicBezTo>
                  <a:pt x="3870" y="12"/>
                  <a:pt x="3874" y="13"/>
                  <a:pt x="3878" y="13"/>
                </a:cubicBezTo>
                <a:lnTo>
                  <a:pt x="3877" y="21"/>
                </a:lnTo>
                <a:close/>
                <a:moveTo>
                  <a:pt x="3506" y="20"/>
                </a:moveTo>
                <a:cubicBezTo>
                  <a:pt x="3505" y="12"/>
                  <a:pt x="3505" y="12"/>
                  <a:pt x="3505" y="12"/>
                </a:cubicBezTo>
                <a:cubicBezTo>
                  <a:pt x="3509" y="12"/>
                  <a:pt x="3513" y="11"/>
                  <a:pt x="3517" y="11"/>
                </a:cubicBezTo>
                <a:cubicBezTo>
                  <a:pt x="3518" y="19"/>
                  <a:pt x="3518" y="19"/>
                  <a:pt x="3518" y="19"/>
                </a:cubicBezTo>
                <a:cubicBezTo>
                  <a:pt x="3514" y="19"/>
                  <a:pt x="3510" y="20"/>
                  <a:pt x="3506" y="20"/>
                </a:cubicBezTo>
                <a:close/>
                <a:moveTo>
                  <a:pt x="3853" y="18"/>
                </a:moveTo>
                <a:cubicBezTo>
                  <a:pt x="3849" y="18"/>
                  <a:pt x="3845" y="17"/>
                  <a:pt x="3841" y="17"/>
                </a:cubicBezTo>
                <a:cubicBezTo>
                  <a:pt x="3842" y="9"/>
                  <a:pt x="3842" y="9"/>
                  <a:pt x="3842" y="9"/>
                </a:cubicBezTo>
                <a:cubicBezTo>
                  <a:pt x="3846" y="9"/>
                  <a:pt x="3850" y="10"/>
                  <a:pt x="3854" y="10"/>
                </a:cubicBezTo>
                <a:lnTo>
                  <a:pt x="3853" y="18"/>
                </a:lnTo>
                <a:close/>
                <a:moveTo>
                  <a:pt x="3529" y="17"/>
                </a:moveTo>
                <a:cubicBezTo>
                  <a:pt x="3529" y="9"/>
                  <a:pt x="3529" y="9"/>
                  <a:pt x="3529" y="9"/>
                </a:cubicBezTo>
                <a:cubicBezTo>
                  <a:pt x="3533" y="9"/>
                  <a:pt x="3537" y="8"/>
                  <a:pt x="3541" y="8"/>
                </a:cubicBezTo>
                <a:cubicBezTo>
                  <a:pt x="3541" y="16"/>
                  <a:pt x="3541" y="16"/>
                  <a:pt x="3541" y="16"/>
                </a:cubicBezTo>
                <a:cubicBezTo>
                  <a:pt x="3537" y="16"/>
                  <a:pt x="3533" y="17"/>
                  <a:pt x="3529" y="17"/>
                </a:cubicBezTo>
                <a:close/>
                <a:moveTo>
                  <a:pt x="3829" y="15"/>
                </a:moveTo>
                <a:cubicBezTo>
                  <a:pt x="3825" y="15"/>
                  <a:pt x="3821" y="14"/>
                  <a:pt x="3817" y="14"/>
                </a:cubicBezTo>
                <a:cubicBezTo>
                  <a:pt x="3818" y="6"/>
                  <a:pt x="3818" y="6"/>
                  <a:pt x="3818" y="6"/>
                </a:cubicBezTo>
                <a:cubicBezTo>
                  <a:pt x="3822" y="7"/>
                  <a:pt x="3826" y="7"/>
                  <a:pt x="3830" y="7"/>
                </a:cubicBezTo>
                <a:lnTo>
                  <a:pt x="3829" y="15"/>
                </a:lnTo>
                <a:close/>
                <a:moveTo>
                  <a:pt x="3553" y="15"/>
                </a:moveTo>
                <a:cubicBezTo>
                  <a:pt x="3553" y="7"/>
                  <a:pt x="3553" y="7"/>
                  <a:pt x="3553" y="7"/>
                </a:cubicBezTo>
                <a:cubicBezTo>
                  <a:pt x="3557" y="6"/>
                  <a:pt x="3561" y="6"/>
                  <a:pt x="3565" y="5"/>
                </a:cubicBezTo>
                <a:cubicBezTo>
                  <a:pt x="3565" y="13"/>
                  <a:pt x="3565" y="13"/>
                  <a:pt x="3565" y="13"/>
                </a:cubicBezTo>
                <a:cubicBezTo>
                  <a:pt x="3561" y="14"/>
                  <a:pt x="3557" y="14"/>
                  <a:pt x="3553" y="15"/>
                </a:cubicBezTo>
                <a:close/>
                <a:moveTo>
                  <a:pt x="3805" y="13"/>
                </a:moveTo>
                <a:cubicBezTo>
                  <a:pt x="3801" y="13"/>
                  <a:pt x="3797" y="12"/>
                  <a:pt x="3793" y="12"/>
                </a:cubicBezTo>
                <a:cubicBezTo>
                  <a:pt x="3794" y="4"/>
                  <a:pt x="3794" y="4"/>
                  <a:pt x="3794" y="4"/>
                </a:cubicBezTo>
                <a:cubicBezTo>
                  <a:pt x="3798" y="4"/>
                  <a:pt x="3802" y="5"/>
                  <a:pt x="3806" y="5"/>
                </a:cubicBezTo>
                <a:lnTo>
                  <a:pt x="3805" y="13"/>
                </a:lnTo>
                <a:close/>
                <a:moveTo>
                  <a:pt x="3577" y="12"/>
                </a:moveTo>
                <a:cubicBezTo>
                  <a:pt x="3577" y="4"/>
                  <a:pt x="3577" y="4"/>
                  <a:pt x="3577" y="4"/>
                </a:cubicBezTo>
                <a:cubicBezTo>
                  <a:pt x="3581" y="4"/>
                  <a:pt x="3585" y="4"/>
                  <a:pt x="3589" y="4"/>
                </a:cubicBezTo>
                <a:cubicBezTo>
                  <a:pt x="3589" y="11"/>
                  <a:pt x="3589" y="11"/>
                  <a:pt x="3589" y="11"/>
                </a:cubicBezTo>
                <a:cubicBezTo>
                  <a:pt x="3585" y="12"/>
                  <a:pt x="3581" y="12"/>
                  <a:pt x="3577" y="12"/>
                </a:cubicBezTo>
                <a:close/>
                <a:moveTo>
                  <a:pt x="3781" y="11"/>
                </a:moveTo>
                <a:cubicBezTo>
                  <a:pt x="3777" y="11"/>
                  <a:pt x="3773" y="11"/>
                  <a:pt x="3769" y="10"/>
                </a:cubicBezTo>
                <a:cubicBezTo>
                  <a:pt x="3770" y="2"/>
                  <a:pt x="3770" y="2"/>
                  <a:pt x="3770" y="2"/>
                </a:cubicBezTo>
                <a:cubicBezTo>
                  <a:pt x="3774" y="3"/>
                  <a:pt x="3778" y="3"/>
                  <a:pt x="3782" y="3"/>
                </a:cubicBezTo>
                <a:lnTo>
                  <a:pt x="3781" y="11"/>
                </a:lnTo>
                <a:close/>
                <a:moveTo>
                  <a:pt x="3601" y="11"/>
                </a:moveTo>
                <a:cubicBezTo>
                  <a:pt x="3601" y="3"/>
                  <a:pt x="3601" y="3"/>
                  <a:pt x="3601" y="3"/>
                </a:cubicBezTo>
                <a:cubicBezTo>
                  <a:pt x="3605" y="2"/>
                  <a:pt x="3609" y="2"/>
                  <a:pt x="3613" y="2"/>
                </a:cubicBezTo>
                <a:cubicBezTo>
                  <a:pt x="3613" y="10"/>
                  <a:pt x="3613" y="10"/>
                  <a:pt x="3613" y="10"/>
                </a:cubicBezTo>
                <a:cubicBezTo>
                  <a:pt x="3609" y="10"/>
                  <a:pt x="3605" y="10"/>
                  <a:pt x="3601" y="11"/>
                </a:cubicBezTo>
                <a:close/>
                <a:moveTo>
                  <a:pt x="3757" y="10"/>
                </a:moveTo>
                <a:cubicBezTo>
                  <a:pt x="3753" y="9"/>
                  <a:pt x="3749" y="9"/>
                  <a:pt x="3745" y="9"/>
                </a:cubicBezTo>
                <a:cubicBezTo>
                  <a:pt x="3745" y="1"/>
                  <a:pt x="3745" y="1"/>
                  <a:pt x="3745" y="1"/>
                </a:cubicBezTo>
                <a:cubicBezTo>
                  <a:pt x="3749" y="1"/>
                  <a:pt x="3753" y="1"/>
                  <a:pt x="3757" y="2"/>
                </a:cubicBezTo>
                <a:lnTo>
                  <a:pt x="3757" y="10"/>
                </a:lnTo>
                <a:close/>
                <a:moveTo>
                  <a:pt x="3625" y="9"/>
                </a:moveTo>
                <a:cubicBezTo>
                  <a:pt x="3625" y="1"/>
                  <a:pt x="3625" y="1"/>
                  <a:pt x="3625" y="1"/>
                </a:cubicBezTo>
                <a:cubicBezTo>
                  <a:pt x="3629" y="1"/>
                  <a:pt x="3633" y="1"/>
                  <a:pt x="3637" y="1"/>
                </a:cubicBezTo>
                <a:cubicBezTo>
                  <a:pt x="3637" y="9"/>
                  <a:pt x="3637" y="9"/>
                  <a:pt x="3637" y="9"/>
                </a:cubicBezTo>
                <a:cubicBezTo>
                  <a:pt x="3633" y="9"/>
                  <a:pt x="3629" y="9"/>
                  <a:pt x="3625" y="9"/>
                </a:cubicBezTo>
                <a:close/>
                <a:moveTo>
                  <a:pt x="3733" y="9"/>
                </a:moveTo>
                <a:cubicBezTo>
                  <a:pt x="3729" y="9"/>
                  <a:pt x="3725" y="8"/>
                  <a:pt x="3721" y="8"/>
                </a:cubicBezTo>
                <a:cubicBezTo>
                  <a:pt x="3721" y="0"/>
                  <a:pt x="3721" y="0"/>
                  <a:pt x="3721" y="0"/>
                </a:cubicBezTo>
                <a:cubicBezTo>
                  <a:pt x="3725" y="0"/>
                  <a:pt x="3729" y="1"/>
                  <a:pt x="3733" y="1"/>
                </a:cubicBezTo>
                <a:lnTo>
                  <a:pt x="3733" y="9"/>
                </a:lnTo>
                <a:close/>
                <a:moveTo>
                  <a:pt x="3649" y="8"/>
                </a:moveTo>
                <a:cubicBezTo>
                  <a:pt x="3649" y="0"/>
                  <a:pt x="3649" y="0"/>
                  <a:pt x="3649" y="0"/>
                </a:cubicBezTo>
                <a:cubicBezTo>
                  <a:pt x="3653" y="0"/>
                  <a:pt x="3657" y="0"/>
                  <a:pt x="3661" y="0"/>
                </a:cubicBezTo>
                <a:cubicBezTo>
                  <a:pt x="3661" y="8"/>
                  <a:pt x="3661" y="8"/>
                  <a:pt x="3661" y="8"/>
                </a:cubicBezTo>
                <a:cubicBezTo>
                  <a:pt x="3657" y="8"/>
                  <a:pt x="3653" y="8"/>
                  <a:pt x="3649" y="8"/>
                </a:cubicBezTo>
                <a:close/>
                <a:moveTo>
                  <a:pt x="3709" y="8"/>
                </a:moveTo>
                <a:cubicBezTo>
                  <a:pt x="3705" y="8"/>
                  <a:pt x="3701" y="8"/>
                  <a:pt x="3697" y="8"/>
                </a:cubicBezTo>
                <a:cubicBezTo>
                  <a:pt x="3697" y="0"/>
                  <a:pt x="3697" y="0"/>
                  <a:pt x="3697" y="0"/>
                </a:cubicBezTo>
                <a:cubicBezTo>
                  <a:pt x="3701" y="0"/>
                  <a:pt x="3705" y="0"/>
                  <a:pt x="3709" y="0"/>
                </a:cubicBezTo>
                <a:lnTo>
                  <a:pt x="3709" y="8"/>
                </a:lnTo>
                <a:close/>
                <a:moveTo>
                  <a:pt x="3673" y="8"/>
                </a:moveTo>
                <a:cubicBezTo>
                  <a:pt x="3673" y="0"/>
                  <a:pt x="3673" y="0"/>
                  <a:pt x="3673" y="0"/>
                </a:cubicBezTo>
                <a:cubicBezTo>
                  <a:pt x="3677" y="0"/>
                  <a:pt x="3681" y="0"/>
                  <a:pt x="3685" y="0"/>
                </a:cubicBezTo>
                <a:cubicBezTo>
                  <a:pt x="3685" y="8"/>
                  <a:pt x="3685" y="8"/>
                  <a:pt x="3685" y="8"/>
                </a:cubicBezTo>
                <a:cubicBezTo>
                  <a:pt x="3681" y="8"/>
                  <a:pt x="3677" y="8"/>
                  <a:pt x="3673" y="8"/>
                </a:cubicBezTo>
                <a:close/>
              </a:path>
            </a:pathLst>
          </a:custGeom>
          <a:solidFill>
            <a:srgbClr val="BEBEB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66" name="Freeform 3429"/>
          <p:cNvSpPr>
            <a:spLocks/>
          </p:cNvSpPr>
          <p:nvPr/>
        </p:nvSpPr>
        <p:spPr bwMode="auto">
          <a:xfrm>
            <a:off x="1383546" y="3620425"/>
            <a:ext cx="2183480" cy="1171888"/>
          </a:xfrm>
          <a:custGeom>
            <a:avLst/>
            <a:gdLst>
              <a:gd name="T0" fmla="*/ 1001 w 1077"/>
              <a:gd name="T1" fmla="*/ 134 h 578"/>
              <a:gd name="T2" fmla="*/ 0 w 1077"/>
              <a:gd name="T3" fmla="*/ 42 h 578"/>
              <a:gd name="T4" fmla="*/ 546 w 1077"/>
              <a:gd name="T5" fmla="*/ 578 h 578"/>
              <a:gd name="T6" fmla="*/ 1077 w 1077"/>
              <a:gd name="T7" fmla="*/ 162 h 578"/>
              <a:gd name="T8" fmla="*/ 1001 w 1077"/>
              <a:gd name="T9" fmla="*/ 134 h 578"/>
            </a:gdLst>
            <a:ahLst/>
            <a:cxnLst>
              <a:cxn ang="0">
                <a:pos x="T0" y="T1"/>
              </a:cxn>
              <a:cxn ang="0">
                <a:pos x="T2" y="T3"/>
              </a:cxn>
              <a:cxn ang="0">
                <a:pos x="T4" y="T5"/>
              </a:cxn>
              <a:cxn ang="0">
                <a:pos x="T6" y="T7"/>
              </a:cxn>
              <a:cxn ang="0">
                <a:pos x="T8" y="T9"/>
              </a:cxn>
            </a:cxnLst>
            <a:rect l="0" t="0" r="r" b="b"/>
            <a:pathLst>
              <a:path w="1077" h="578">
                <a:moveTo>
                  <a:pt x="1001" y="134"/>
                </a:moveTo>
                <a:cubicBezTo>
                  <a:pt x="697" y="29"/>
                  <a:pt x="336" y="0"/>
                  <a:pt x="0" y="42"/>
                </a:cubicBezTo>
                <a:cubicBezTo>
                  <a:pt x="5" y="339"/>
                  <a:pt x="248" y="578"/>
                  <a:pt x="546" y="578"/>
                </a:cubicBezTo>
                <a:cubicBezTo>
                  <a:pt x="803" y="578"/>
                  <a:pt x="1018" y="401"/>
                  <a:pt x="1077" y="162"/>
                </a:cubicBezTo>
                <a:cubicBezTo>
                  <a:pt x="1052" y="152"/>
                  <a:pt x="1026" y="143"/>
                  <a:pt x="1001" y="134"/>
                </a:cubicBezTo>
                <a:close/>
              </a:path>
            </a:pathLst>
          </a:custGeom>
          <a:solidFill>
            <a:srgbClr val="8D2376"/>
          </a:solidFill>
          <a:ln>
            <a:noFill/>
          </a:ln>
          <a:extLst/>
        </p:spPr>
        <p:txBody>
          <a:bodyPr vert="horz" wrap="square" lIns="89642" tIns="44821" rIns="89642" bIns="0" numCol="1" anchor="ctr" anchorCtr="0" compatLnSpc="1">
            <a:prstTxWarp prst="textNoShape">
              <a:avLst/>
            </a:prstTxWarp>
          </a:bodyPr>
          <a:lstStyle/>
          <a:p>
            <a:pPr algn="ctr" defTabSz="1066669">
              <a:lnSpc>
                <a:spcPct val="130000"/>
              </a:lnSpc>
              <a:defRPr/>
            </a:pPr>
            <a:r>
              <a:rPr lang="en-US" sz="1961" kern="0" dirty="0">
                <a:solidFill>
                  <a:srgbClr val="FFFFFF"/>
                </a:solidFill>
                <a:latin typeface="Segoe UI Light"/>
              </a:rPr>
              <a:t>Developers</a:t>
            </a:r>
          </a:p>
        </p:txBody>
      </p:sp>
      <p:grpSp>
        <p:nvGrpSpPr>
          <p:cNvPr id="62" name="Group 61"/>
          <p:cNvGrpSpPr/>
          <p:nvPr/>
        </p:nvGrpSpPr>
        <p:grpSpPr>
          <a:xfrm>
            <a:off x="119835" y="1892939"/>
            <a:ext cx="2125109" cy="1834870"/>
            <a:chOff x="122237" y="1930399"/>
            <a:chExt cx="2167722" cy="1871663"/>
          </a:xfrm>
        </p:grpSpPr>
        <p:sp>
          <p:nvSpPr>
            <p:cNvPr id="580" name="Rectangle 3449"/>
            <p:cNvSpPr>
              <a:spLocks noChangeArrowheads="1"/>
            </p:cNvSpPr>
            <p:nvPr/>
          </p:nvSpPr>
          <p:spPr bwMode="auto">
            <a:xfrm>
              <a:off x="122237" y="2647900"/>
              <a:ext cx="1213643" cy="11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896386"/>
              <a:r>
                <a:rPr lang="en-US" altLang="en-US" sz="1568" dirty="0">
                  <a:solidFill>
                    <a:srgbClr val="002050"/>
                  </a:solidFill>
                  <a:latin typeface="Segoe UI Light"/>
                </a:rPr>
                <a:t>26.7%</a:t>
              </a:r>
              <a:br>
                <a:rPr lang="en-US" altLang="en-US" sz="882" dirty="0">
                  <a:solidFill>
                    <a:srgbClr val="002050"/>
                  </a:solidFill>
                  <a:latin typeface="Segoe UI" panose="020B0502040204020203" pitchFamily="34" charset="0"/>
                </a:rPr>
              </a:br>
              <a:r>
                <a:rPr lang="en-US" altLang="en-US" sz="882" dirty="0">
                  <a:solidFill>
                    <a:srgbClr val="002050"/>
                  </a:solidFill>
                  <a:latin typeface="Segoe UI" panose="020B0502040204020203" pitchFamily="34" charset="0"/>
                </a:rPr>
                <a:t>No executive support</a:t>
              </a:r>
            </a:p>
            <a:p>
              <a:pPr algn="ctr" defTabSz="896386"/>
              <a:r>
                <a:rPr lang="en-US" altLang="en-US" sz="1568" dirty="0">
                  <a:solidFill>
                    <a:srgbClr val="002050"/>
                  </a:solidFill>
                  <a:latin typeface="Segoe UI Light"/>
                </a:rPr>
                <a:t>56.7%</a:t>
              </a:r>
              <a:br>
                <a:rPr lang="en-US" altLang="en-US" sz="882" dirty="0">
                  <a:solidFill>
                    <a:srgbClr val="002050"/>
                  </a:solidFill>
                  <a:latin typeface="Segoe UI" panose="020B0502040204020203" pitchFamily="34" charset="0"/>
                </a:rPr>
              </a:br>
              <a:r>
                <a:rPr lang="en-US" altLang="en-US" sz="882" dirty="0">
                  <a:solidFill>
                    <a:srgbClr val="002050"/>
                  </a:solidFill>
                  <a:latin typeface="Segoe UI" panose="020B0502040204020203" pitchFamily="34" charset="0"/>
                </a:rPr>
                <a:t>Cultural inhibitors</a:t>
              </a:r>
            </a:p>
            <a:p>
              <a:pPr algn="ctr" defTabSz="896386"/>
              <a:r>
                <a:rPr lang="en-US" altLang="en-US" sz="1568" dirty="0">
                  <a:solidFill>
                    <a:srgbClr val="002050"/>
                  </a:solidFill>
                  <a:latin typeface="Segoe UI Light"/>
                </a:rPr>
                <a:t>43.3%</a:t>
              </a:r>
              <a:br>
                <a:rPr lang="en-US" altLang="en-US" sz="882" dirty="0">
                  <a:solidFill>
                    <a:srgbClr val="002050"/>
                  </a:solidFill>
                  <a:latin typeface="Segoe UI" panose="020B0502040204020203" pitchFamily="34" charset="0"/>
                </a:rPr>
              </a:br>
              <a:r>
                <a:rPr lang="en-US" altLang="en-US" sz="882" spc="-39" dirty="0">
                  <a:solidFill>
                    <a:srgbClr val="002050"/>
                  </a:solidFill>
                  <a:latin typeface="Segoe UI" panose="020B0502040204020203" pitchFamily="34" charset="0"/>
                </a:rPr>
                <a:t>Fragmented processes</a:t>
              </a:r>
            </a:p>
          </p:txBody>
        </p:sp>
        <p:grpSp>
          <p:nvGrpSpPr>
            <p:cNvPr id="584" name="Group 583"/>
            <p:cNvGrpSpPr/>
            <p:nvPr/>
          </p:nvGrpSpPr>
          <p:grpSpPr>
            <a:xfrm>
              <a:off x="655637" y="1930399"/>
              <a:ext cx="1634322" cy="652463"/>
              <a:chOff x="780044" y="2006599"/>
              <a:chExt cx="1634322" cy="652463"/>
            </a:xfrm>
          </p:grpSpPr>
          <p:sp>
            <p:nvSpPr>
              <p:cNvPr id="33" name="Freeform 3171"/>
              <p:cNvSpPr>
                <a:spLocks/>
              </p:cNvSpPr>
              <p:nvPr/>
            </p:nvSpPr>
            <p:spPr bwMode="auto">
              <a:xfrm>
                <a:off x="1000706" y="2347913"/>
                <a:ext cx="1413660" cy="311149"/>
              </a:xfrm>
              <a:custGeom>
                <a:avLst/>
                <a:gdLst>
                  <a:gd name="T0" fmla="*/ 440 w 520"/>
                  <a:gd name="T1" fmla="*/ 162 h 162"/>
                  <a:gd name="T2" fmla="*/ 80 w 520"/>
                  <a:gd name="T3" fmla="*/ 162 h 162"/>
                  <a:gd name="T4" fmla="*/ 0 w 520"/>
                  <a:gd name="T5" fmla="*/ 82 h 162"/>
                  <a:gd name="T6" fmla="*/ 0 w 520"/>
                  <a:gd name="T7" fmla="*/ 81 h 162"/>
                  <a:gd name="T8" fmla="*/ 80 w 520"/>
                  <a:gd name="T9" fmla="*/ 0 h 162"/>
                  <a:gd name="T10" fmla="*/ 440 w 520"/>
                  <a:gd name="T11" fmla="*/ 0 h 162"/>
                  <a:gd name="T12" fmla="*/ 520 w 520"/>
                  <a:gd name="T13" fmla="*/ 81 h 162"/>
                  <a:gd name="T14" fmla="*/ 520 w 520"/>
                  <a:gd name="T15" fmla="*/ 82 h 162"/>
                  <a:gd name="T16" fmla="*/ 440 w 520"/>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162">
                    <a:moveTo>
                      <a:pt x="440" y="162"/>
                    </a:moveTo>
                    <a:cubicBezTo>
                      <a:pt x="80" y="162"/>
                      <a:pt x="80" y="162"/>
                      <a:pt x="80" y="162"/>
                    </a:cubicBezTo>
                    <a:cubicBezTo>
                      <a:pt x="35" y="162"/>
                      <a:pt x="0" y="126"/>
                      <a:pt x="0" y="82"/>
                    </a:cubicBezTo>
                    <a:cubicBezTo>
                      <a:pt x="0" y="81"/>
                      <a:pt x="0" y="81"/>
                      <a:pt x="0" y="81"/>
                    </a:cubicBezTo>
                    <a:cubicBezTo>
                      <a:pt x="0" y="36"/>
                      <a:pt x="35" y="0"/>
                      <a:pt x="80" y="0"/>
                    </a:cubicBezTo>
                    <a:cubicBezTo>
                      <a:pt x="440" y="0"/>
                      <a:pt x="440" y="0"/>
                      <a:pt x="440" y="0"/>
                    </a:cubicBezTo>
                    <a:cubicBezTo>
                      <a:pt x="484" y="0"/>
                      <a:pt x="520" y="36"/>
                      <a:pt x="520" y="81"/>
                    </a:cubicBezTo>
                    <a:cubicBezTo>
                      <a:pt x="520" y="82"/>
                      <a:pt x="520" y="82"/>
                      <a:pt x="520" y="82"/>
                    </a:cubicBezTo>
                    <a:cubicBezTo>
                      <a:pt x="520" y="126"/>
                      <a:pt x="484" y="162"/>
                      <a:pt x="440" y="162"/>
                    </a:cubicBez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4" name="Freeform 3172"/>
              <p:cNvSpPr>
                <a:spLocks/>
              </p:cNvSpPr>
              <p:nvPr/>
            </p:nvSpPr>
            <p:spPr bwMode="auto">
              <a:xfrm>
                <a:off x="1016582" y="2238374"/>
                <a:ext cx="41275" cy="215900"/>
              </a:xfrm>
              <a:custGeom>
                <a:avLst/>
                <a:gdLst>
                  <a:gd name="T0" fmla="*/ 16 w 26"/>
                  <a:gd name="T1" fmla="*/ 24 h 136"/>
                  <a:gd name="T2" fmla="*/ 9 w 26"/>
                  <a:gd name="T3" fmla="*/ 30 h 136"/>
                  <a:gd name="T4" fmla="*/ 9 w 26"/>
                  <a:gd name="T5" fmla="*/ 136 h 136"/>
                  <a:gd name="T6" fmla="*/ 26 w 26"/>
                  <a:gd name="T7" fmla="*/ 3 h 136"/>
                  <a:gd name="T8" fmla="*/ 26 w 26"/>
                  <a:gd name="T9" fmla="*/ 0 h 136"/>
                  <a:gd name="T10" fmla="*/ 25 w 26"/>
                  <a:gd name="T11" fmla="*/ 0 h 136"/>
                  <a:gd name="T12" fmla="*/ 0 w 26"/>
                  <a:gd name="T13" fmla="*/ 14 h 136"/>
                  <a:gd name="T14" fmla="*/ 16 w 26"/>
                  <a:gd name="T15" fmla="*/ 24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36">
                    <a:moveTo>
                      <a:pt x="16" y="24"/>
                    </a:moveTo>
                    <a:lnTo>
                      <a:pt x="9" y="30"/>
                    </a:lnTo>
                    <a:lnTo>
                      <a:pt x="9" y="136"/>
                    </a:lnTo>
                    <a:lnTo>
                      <a:pt x="26" y="3"/>
                    </a:lnTo>
                    <a:lnTo>
                      <a:pt x="26" y="0"/>
                    </a:lnTo>
                    <a:lnTo>
                      <a:pt x="25" y="0"/>
                    </a:lnTo>
                    <a:lnTo>
                      <a:pt x="0" y="14"/>
                    </a:lnTo>
                    <a:lnTo>
                      <a:pt x="16"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5" name="Freeform 3173"/>
              <p:cNvSpPr>
                <a:spLocks/>
              </p:cNvSpPr>
              <p:nvPr/>
            </p:nvSpPr>
            <p:spPr bwMode="auto">
              <a:xfrm>
                <a:off x="975307" y="2238374"/>
                <a:ext cx="41275" cy="242887"/>
              </a:xfrm>
              <a:custGeom>
                <a:avLst/>
                <a:gdLst>
                  <a:gd name="T0" fmla="*/ 20 w 26"/>
                  <a:gd name="T1" fmla="*/ 30 h 153"/>
                  <a:gd name="T2" fmla="*/ 11 w 26"/>
                  <a:gd name="T3" fmla="*/ 24 h 153"/>
                  <a:gd name="T4" fmla="*/ 26 w 26"/>
                  <a:gd name="T5" fmla="*/ 14 h 153"/>
                  <a:gd name="T6" fmla="*/ 0 w 26"/>
                  <a:gd name="T7" fmla="*/ 0 h 153"/>
                  <a:gd name="T8" fmla="*/ 0 w 26"/>
                  <a:gd name="T9" fmla="*/ 0 h 153"/>
                  <a:gd name="T10" fmla="*/ 0 w 26"/>
                  <a:gd name="T11" fmla="*/ 3 h 153"/>
                  <a:gd name="T12" fmla="*/ 19 w 26"/>
                  <a:gd name="T13" fmla="*/ 153 h 153"/>
                  <a:gd name="T14" fmla="*/ 20 w 26"/>
                  <a:gd name="T15" fmla="*/ 30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53">
                    <a:moveTo>
                      <a:pt x="20" y="30"/>
                    </a:moveTo>
                    <a:lnTo>
                      <a:pt x="11" y="24"/>
                    </a:lnTo>
                    <a:lnTo>
                      <a:pt x="26" y="14"/>
                    </a:lnTo>
                    <a:lnTo>
                      <a:pt x="0" y="0"/>
                    </a:lnTo>
                    <a:lnTo>
                      <a:pt x="0" y="0"/>
                    </a:lnTo>
                    <a:lnTo>
                      <a:pt x="0" y="3"/>
                    </a:lnTo>
                    <a:lnTo>
                      <a:pt x="19" y="153"/>
                    </a:lnTo>
                    <a:lnTo>
                      <a:pt x="20" y="3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6" name="Freeform 3174"/>
              <p:cNvSpPr>
                <a:spLocks noEditPoints="1"/>
              </p:cNvSpPr>
              <p:nvPr/>
            </p:nvSpPr>
            <p:spPr bwMode="auto">
              <a:xfrm>
                <a:off x="1035632" y="2027237"/>
                <a:ext cx="68263" cy="79375"/>
              </a:xfrm>
              <a:custGeom>
                <a:avLst/>
                <a:gdLst>
                  <a:gd name="T0" fmla="*/ 13 w 33"/>
                  <a:gd name="T1" fmla="*/ 14 h 39"/>
                  <a:gd name="T2" fmla="*/ 17 w 33"/>
                  <a:gd name="T3" fmla="*/ 24 h 39"/>
                  <a:gd name="T4" fmla="*/ 23 w 33"/>
                  <a:gd name="T5" fmla="*/ 22 h 39"/>
                  <a:gd name="T6" fmla="*/ 23 w 33"/>
                  <a:gd name="T7" fmla="*/ 24 h 39"/>
                  <a:gd name="T8" fmla="*/ 23 w 33"/>
                  <a:gd name="T9" fmla="*/ 26 h 39"/>
                  <a:gd name="T10" fmla="*/ 25 w 33"/>
                  <a:gd name="T11" fmla="*/ 27 h 39"/>
                  <a:gd name="T12" fmla="*/ 25 w 33"/>
                  <a:gd name="T13" fmla="*/ 29 h 39"/>
                  <a:gd name="T14" fmla="*/ 25 w 33"/>
                  <a:gd name="T15" fmla="*/ 31 h 39"/>
                  <a:gd name="T16" fmla="*/ 25 w 33"/>
                  <a:gd name="T17" fmla="*/ 32 h 39"/>
                  <a:gd name="T18" fmla="*/ 25 w 33"/>
                  <a:gd name="T19" fmla="*/ 37 h 39"/>
                  <a:gd name="T20" fmla="*/ 28 w 33"/>
                  <a:gd name="T21" fmla="*/ 37 h 39"/>
                  <a:gd name="T22" fmla="*/ 30 w 33"/>
                  <a:gd name="T23" fmla="*/ 39 h 39"/>
                  <a:gd name="T24" fmla="*/ 11 w 33"/>
                  <a:gd name="T25" fmla="*/ 1 h 39"/>
                  <a:gd name="T26" fmla="*/ 0 w 33"/>
                  <a:gd name="T27" fmla="*/ 0 h 39"/>
                  <a:gd name="T28" fmla="*/ 13 w 33"/>
                  <a:gd name="T29" fmla="*/ 14 h 39"/>
                  <a:gd name="T30" fmla="*/ 24 w 33"/>
                  <a:gd name="T31" fmla="*/ 22 h 39"/>
                  <a:gd name="T32" fmla="*/ 25 w 33"/>
                  <a:gd name="T33" fmla="*/ 22 h 39"/>
                  <a:gd name="T34" fmla="*/ 25 w 33"/>
                  <a:gd name="T35" fmla="*/ 23 h 39"/>
                  <a:gd name="T36" fmla="*/ 24 w 33"/>
                  <a:gd name="T37" fmla="*/ 23 h 39"/>
                  <a:gd name="T38" fmla="*/ 24 w 33"/>
                  <a:gd name="T39"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9">
                    <a:moveTo>
                      <a:pt x="13" y="14"/>
                    </a:moveTo>
                    <a:cubicBezTo>
                      <a:pt x="15" y="17"/>
                      <a:pt x="16" y="20"/>
                      <a:pt x="17" y="24"/>
                    </a:cubicBezTo>
                    <a:cubicBezTo>
                      <a:pt x="19" y="24"/>
                      <a:pt x="20" y="24"/>
                      <a:pt x="23" y="22"/>
                    </a:cubicBezTo>
                    <a:cubicBezTo>
                      <a:pt x="23" y="24"/>
                      <a:pt x="23" y="24"/>
                      <a:pt x="23" y="24"/>
                    </a:cubicBezTo>
                    <a:cubicBezTo>
                      <a:pt x="23" y="24"/>
                      <a:pt x="23" y="24"/>
                      <a:pt x="23" y="26"/>
                    </a:cubicBezTo>
                    <a:cubicBezTo>
                      <a:pt x="25" y="26"/>
                      <a:pt x="25" y="26"/>
                      <a:pt x="25" y="27"/>
                    </a:cubicBezTo>
                    <a:cubicBezTo>
                      <a:pt x="25" y="29"/>
                      <a:pt x="25" y="29"/>
                      <a:pt x="25" y="29"/>
                    </a:cubicBezTo>
                    <a:cubicBezTo>
                      <a:pt x="25" y="31"/>
                      <a:pt x="25" y="31"/>
                      <a:pt x="25" y="31"/>
                    </a:cubicBezTo>
                    <a:cubicBezTo>
                      <a:pt x="25" y="32"/>
                      <a:pt x="25" y="32"/>
                      <a:pt x="25" y="32"/>
                    </a:cubicBezTo>
                    <a:cubicBezTo>
                      <a:pt x="25" y="32"/>
                      <a:pt x="25" y="32"/>
                      <a:pt x="25" y="37"/>
                    </a:cubicBezTo>
                    <a:cubicBezTo>
                      <a:pt x="27" y="37"/>
                      <a:pt x="27" y="37"/>
                      <a:pt x="28" y="37"/>
                    </a:cubicBezTo>
                    <a:cubicBezTo>
                      <a:pt x="29" y="38"/>
                      <a:pt x="29" y="38"/>
                      <a:pt x="30" y="39"/>
                    </a:cubicBezTo>
                    <a:cubicBezTo>
                      <a:pt x="33" y="21"/>
                      <a:pt x="27" y="7"/>
                      <a:pt x="11" y="1"/>
                    </a:cubicBezTo>
                    <a:cubicBezTo>
                      <a:pt x="8" y="0"/>
                      <a:pt x="4" y="0"/>
                      <a:pt x="0" y="0"/>
                    </a:cubicBezTo>
                    <a:cubicBezTo>
                      <a:pt x="5" y="4"/>
                      <a:pt x="10" y="8"/>
                      <a:pt x="13" y="14"/>
                    </a:cubicBezTo>
                    <a:close/>
                    <a:moveTo>
                      <a:pt x="24" y="22"/>
                    </a:moveTo>
                    <a:cubicBezTo>
                      <a:pt x="25" y="22"/>
                      <a:pt x="25" y="22"/>
                      <a:pt x="25" y="22"/>
                    </a:cubicBezTo>
                    <a:cubicBezTo>
                      <a:pt x="25" y="23"/>
                      <a:pt x="25" y="23"/>
                      <a:pt x="25" y="23"/>
                    </a:cubicBezTo>
                    <a:cubicBezTo>
                      <a:pt x="24" y="23"/>
                      <a:pt x="24" y="23"/>
                      <a:pt x="24" y="23"/>
                    </a:cubicBezTo>
                    <a:lnTo>
                      <a:pt x="24" y="22"/>
                    </a:ln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 name="Freeform 3175"/>
              <p:cNvSpPr>
                <a:spLocks/>
              </p:cNvSpPr>
              <p:nvPr/>
            </p:nvSpPr>
            <p:spPr bwMode="auto">
              <a:xfrm>
                <a:off x="921332" y="2006599"/>
                <a:ext cx="149225" cy="103187"/>
              </a:xfrm>
              <a:custGeom>
                <a:avLst/>
                <a:gdLst>
                  <a:gd name="T0" fmla="*/ 11 w 72"/>
                  <a:gd name="T1" fmla="*/ 47 h 50"/>
                  <a:gd name="T2" fmla="*/ 11 w 72"/>
                  <a:gd name="T3" fmla="*/ 42 h 50"/>
                  <a:gd name="T4" fmla="*/ 11 w 72"/>
                  <a:gd name="T5" fmla="*/ 41 h 50"/>
                  <a:gd name="T6" fmla="*/ 11 w 72"/>
                  <a:gd name="T7" fmla="*/ 39 h 50"/>
                  <a:gd name="T8" fmla="*/ 13 w 72"/>
                  <a:gd name="T9" fmla="*/ 39 h 50"/>
                  <a:gd name="T10" fmla="*/ 13 w 72"/>
                  <a:gd name="T11" fmla="*/ 37 h 50"/>
                  <a:gd name="T12" fmla="*/ 13 w 72"/>
                  <a:gd name="T13" fmla="*/ 36 h 50"/>
                  <a:gd name="T14" fmla="*/ 14 w 72"/>
                  <a:gd name="T15" fmla="*/ 34 h 50"/>
                  <a:gd name="T16" fmla="*/ 16 w 72"/>
                  <a:gd name="T17" fmla="*/ 30 h 50"/>
                  <a:gd name="T18" fmla="*/ 38 w 72"/>
                  <a:gd name="T19" fmla="*/ 34 h 50"/>
                  <a:gd name="T20" fmla="*/ 60 w 72"/>
                  <a:gd name="T21" fmla="*/ 30 h 50"/>
                  <a:gd name="T22" fmla="*/ 72 w 72"/>
                  <a:gd name="T23" fmla="*/ 34 h 50"/>
                  <a:gd name="T24" fmla="*/ 72 w 72"/>
                  <a:gd name="T25" fmla="*/ 34 h 50"/>
                  <a:gd name="T26" fmla="*/ 68 w 72"/>
                  <a:gd name="T27" fmla="*/ 24 h 50"/>
                  <a:gd name="T28" fmla="*/ 55 w 72"/>
                  <a:gd name="T29" fmla="*/ 10 h 50"/>
                  <a:gd name="T30" fmla="*/ 18 w 72"/>
                  <a:gd name="T31" fmla="*/ 5 h 50"/>
                  <a:gd name="T32" fmla="*/ 7 w 72"/>
                  <a:gd name="T33" fmla="*/ 50 h 50"/>
                  <a:gd name="T34" fmla="*/ 11 w 72"/>
                  <a:gd name="T3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0">
                    <a:moveTo>
                      <a:pt x="11" y="47"/>
                    </a:moveTo>
                    <a:cubicBezTo>
                      <a:pt x="11" y="47"/>
                      <a:pt x="11" y="47"/>
                      <a:pt x="11" y="42"/>
                    </a:cubicBezTo>
                    <a:cubicBezTo>
                      <a:pt x="11" y="41"/>
                      <a:pt x="11" y="41"/>
                      <a:pt x="11" y="41"/>
                    </a:cubicBezTo>
                    <a:cubicBezTo>
                      <a:pt x="11" y="39"/>
                      <a:pt x="11" y="39"/>
                      <a:pt x="11" y="39"/>
                    </a:cubicBezTo>
                    <a:cubicBezTo>
                      <a:pt x="13" y="39"/>
                      <a:pt x="13" y="39"/>
                      <a:pt x="13" y="39"/>
                    </a:cubicBezTo>
                    <a:cubicBezTo>
                      <a:pt x="13" y="37"/>
                      <a:pt x="13" y="37"/>
                      <a:pt x="13" y="37"/>
                    </a:cubicBezTo>
                    <a:cubicBezTo>
                      <a:pt x="13" y="36"/>
                      <a:pt x="13" y="36"/>
                      <a:pt x="13" y="36"/>
                    </a:cubicBezTo>
                    <a:cubicBezTo>
                      <a:pt x="13" y="36"/>
                      <a:pt x="13" y="36"/>
                      <a:pt x="14" y="34"/>
                    </a:cubicBezTo>
                    <a:cubicBezTo>
                      <a:pt x="14" y="32"/>
                      <a:pt x="16" y="32"/>
                      <a:pt x="16" y="30"/>
                    </a:cubicBezTo>
                    <a:cubicBezTo>
                      <a:pt x="21" y="32"/>
                      <a:pt x="30" y="34"/>
                      <a:pt x="38" y="34"/>
                    </a:cubicBezTo>
                    <a:cubicBezTo>
                      <a:pt x="46" y="34"/>
                      <a:pt x="55" y="32"/>
                      <a:pt x="60" y="30"/>
                    </a:cubicBezTo>
                    <a:cubicBezTo>
                      <a:pt x="61" y="32"/>
                      <a:pt x="66" y="34"/>
                      <a:pt x="72" y="34"/>
                    </a:cubicBezTo>
                    <a:cubicBezTo>
                      <a:pt x="72" y="34"/>
                      <a:pt x="72" y="34"/>
                      <a:pt x="72" y="34"/>
                    </a:cubicBezTo>
                    <a:cubicBezTo>
                      <a:pt x="71" y="30"/>
                      <a:pt x="70" y="27"/>
                      <a:pt x="68" y="24"/>
                    </a:cubicBezTo>
                    <a:cubicBezTo>
                      <a:pt x="65" y="18"/>
                      <a:pt x="60" y="14"/>
                      <a:pt x="55" y="10"/>
                    </a:cubicBezTo>
                    <a:cubicBezTo>
                      <a:pt x="43" y="2"/>
                      <a:pt x="28" y="0"/>
                      <a:pt x="18" y="5"/>
                    </a:cubicBezTo>
                    <a:cubicBezTo>
                      <a:pt x="4" y="13"/>
                      <a:pt x="0" y="32"/>
                      <a:pt x="7" y="50"/>
                    </a:cubicBezTo>
                    <a:cubicBezTo>
                      <a:pt x="8" y="48"/>
                      <a:pt x="9" y="47"/>
                      <a:pt x="11" y="47"/>
                    </a:cubicBez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 name="Freeform 3176"/>
              <p:cNvSpPr>
                <a:spLocks/>
              </p:cNvSpPr>
              <p:nvPr/>
            </p:nvSpPr>
            <p:spPr bwMode="auto">
              <a:xfrm>
                <a:off x="975307" y="2212974"/>
                <a:ext cx="82550" cy="47625"/>
              </a:xfrm>
              <a:custGeom>
                <a:avLst/>
                <a:gdLst>
                  <a:gd name="T0" fmla="*/ 20 w 40"/>
                  <a:gd name="T1" fmla="*/ 23 h 23"/>
                  <a:gd name="T2" fmla="*/ 20 w 40"/>
                  <a:gd name="T3" fmla="*/ 23 h 23"/>
                  <a:gd name="T4" fmla="*/ 39 w 40"/>
                  <a:gd name="T5" fmla="*/ 12 h 23"/>
                  <a:gd name="T6" fmla="*/ 40 w 40"/>
                  <a:gd name="T7" fmla="*/ 12 h 23"/>
                  <a:gd name="T8" fmla="*/ 40 w 40"/>
                  <a:gd name="T9" fmla="*/ 1 h 23"/>
                  <a:gd name="T10" fmla="*/ 35 w 40"/>
                  <a:gd name="T11" fmla="*/ 3 h 23"/>
                  <a:gd name="T12" fmla="*/ 5 w 40"/>
                  <a:gd name="T13" fmla="*/ 3 h 23"/>
                  <a:gd name="T14" fmla="*/ 0 w 40"/>
                  <a:gd name="T15" fmla="*/ 0 h 23"/>
                  <a:gd name="T16" fmla="*/ 0 w 40"/>
                  <a:gd name="T17" fmla="*/ 12 h 23"/>
                  <a:gd name="T18" fmla="*/ 0 w 40"/>
                  <a:gd name="T19" fmla="*/ 12 h 23"/>
                  <a:gd name="T20" fmla="*/ 20 w 40"/>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3">
                    <a:moveTo>
                      <a:pt x="20" y="23"/>
                    </a:moveTo>
                    <a:cubicBezTo>
                      <a:pt x="20" y="23"/>
                      <a:pt x="20" y="23"/>
                      <a:pt x="20" y="23"/>
                    </a:cubicBezTo>
                    <a:cubicBezTo>
                      <a:pt x="39" y="12"/>
                      <a:pt x="39" y="12"/>
                      <a:pt x="39" y="12"/>
                    </a:cubicBezTo>
                    <a:cubicBezTo>
                      <a:pt x="40" y="12"/>
                      <a:pt x="40" y="12"/>
                      <a:pt x="40" y="12"/>
                    </a:cubicBezTo>
                    <a:cubicBezTo>
                      <a:pt x="40" y="1"/>
                      <a:pt x="40" y="1"/>
                      <a:pt x="40" y="1"/>
                    </a:cubicBezTo>
                    <a:cubicBezTo>
                      <a:pt x="38" y="2"/>
                      <a:pt x="37" y="3"/>
                      <a:pt x="35" y="3"/>
                    </a:cubicBezTo>
                    <a:cubicBezTo>
                      <a:pt x="35" y="3"/>
                      <a:pt x="35" y="3"/>
                      <a:pt x="5" y="3"/>
                    </a:cubicBezTo>
                    <a:cubicBezTo>
                      <a:pt x="3" y="3"/>
                      <a:pt x="1" y="2"/>
                      <a:pt x="0" y="0"/>
                    </a:cubicBezTo>
                    <a:cubicBezTo>
                      <a:pt x="0" y="12"/>
                      <a:pt x="0" y="12"/>
                      <a:pt x="0" y="12"/>
                    </a:cubicBezTo>
                    <a:cubicBezTo>
                      <a:pt x="0" y="12"/>
                      <a:pt x="0" y="12"/>
                      <a:pt x="0" y="12"/>
                    </a:cubicBezTo>
                    <a:cubicBezTo>
                      <a:pt x="20" y="23"/>
                      <a:pt x="20" y="23"/>
                      <a:pt x="20" y="23"/>
                    </a:cubicBezTo>
                    <a:close/>
                  </a:path>
                </a:pathLst>
              </a:custGeom>
              <a:solidFill>
                <a:srgbClr val="CEA5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 name="Freeform 3177"/>
              <p:cNvSpPr>
                <a:spLocks/>
              </p:cNvSpPr>
              <p:nvPr/>
            </p:nvSpPr>
            <p:spPr bwMode="auto">
              <a:xfrm>
                <a:off x="992769" y="2260599"/>
                <a:ext cx="49213" cy="312737"/>
              </a:xfrm>
              <a:custGeom>
                <a:avLst/>
                <a:gdLst>
                  <a:gd name="T0" fmla="*/ 31 w 31"/>
                  <a:gd name="T1" fmla="*/ 10 h 197"/>
                  <a:gd name="T2" fmla="*/ 15 w 31"/>
                  <a:gd name="T3" fmla="*/ 0 h 197"/>
                  <a:gd name="T4" fmla="*/ 15 w 31"/>
                  <a:gd name="T5" fmla="*/ 0 h 197"/>
                  <a:gd name="T6" fmla="*/ 15 w 31"/>
                  <a:gd name="T7" fmla="*/ 0 h 197"/>
                  <a:gd name="T8" fmla="*/ 0 w 31"/>
                  <a:gd name="T9" fmla="*/ 10 h 197"/>
                  <a:gd name="T10" fmla="*/ 9 w 31"/>
                  <a:gd name="T11" fmla="*/ 16 h 197"/>
                  <a:gd name="T12" fmla="*/ 8 w 31"/>
                  <a:gd name="T13" fmla="*/ 139 h 197"/>
                  <a:gd name="T14" fmla="*/ 15 w 31"/>
                  <a:gd name="T15" fmla="*/ 197 h 197"/>
                  <a:gd name="T16" fmla="*/ 24 w 31"/>
                  <a:gd name="T17" fmla="*/ 122 h 197"/>
                  <a:gd name="T18" fmla="*/ 24 w 31"/>
                  <a:gd name="T19" fmla="*/ 16 h 197"/>
                  <a:gd name="T20" fmla="*/ 31 w 31"/>
                  <a:gd name="T21"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97">
                    <a:moveTo>
                      <a:pt x="31" y="10"/>
                    </a:moveTo>
                    <a:lnTo>
                      <a:pt x="15" y="0"/>
                    </a:lnTo>
                    <a:lnTo>
                      <a:pt x="15" y="0"/>
                    </a:lnTo>
                    <a:lnTo>
                      <a:pt x="15" y="0"/>
                    </a:lnTo>
                    <a:lnTo>
                      <a:pt x="0" y="10"/>
                    </a:lnTo>
                    <a:lnTo>
                      <a:pt x="9" y="16"/>
                    </a:lnTo>
                    <a:lnTo>
                      <a:pt x="8" y="139"/>
                    </a:lnTo>
                    <a:lnTo>
                      <a:pt x="15" y="197"/>
                    </a:lnTo>
                    <a:lnTo>
                      <a:pt x="24" y="122"/>
                    </a:lnTo>
                    <a:lnTo>
                      <a:pt x="24" y="16"/>
                    </a:lnTo>
                    <a:lnTo>
                      <a:pt x="31" y="10"/>
                    </a:lnTo>
                    <a:close/>
                  </a:path>
                </a:pathLst>
              </a:custGeom>
              <a:solidFill>
                <a:srgbClr val="176C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0" name="Freeform 3178"/>
              <p:cNvSpPr>
                <a:spLocks/>
              </p:cNvSpPr>
              <p:nvPr/>
            </p:nvSpPr>
            <p:spPr bwMode="auto">
              <a:xfrm>
                <a:off x="780044" y="2266949"/>
                <a:ext cx="103188" cy="392112"/>
              </a:xfrm>
              <a:custGeom>
                <a:avLst/>
                <a:gdLst>
                  <a:gd name="T0" fmla="*/ 50 w 50"/>
                  <a:gd name="T1" fmla="*/ 0 h 190"/>
                  <a:gd name="T2" fmla="*/ 0 w 50"/>
                  <a:gd name="T3" fmla="*/ 190 h 190"/>
                  <a:gd name="T4" fmla="*/ 36 w 50"/>
                  <a:gd name="T5" fmla="*/ 190 h 190"/>
                  <a:gd name="T6" fmla="*/ 50 w 50"/>
                  <a:gd name="T7" fmla="*/ 109 h 190"/>
                  <a:gd name="T8" fmla="*/ 50 w 50"/>
                  <a:gd name="T9" fmla="*/ 0 h 190"/>
                </a:gdLst>
                <a:ahLst/>
                <a:cxnLst>
                  <a:cxn ang="0">
                    <a:pos x="T0" y="T1"/>
                  </a:cxn>
                  <a:cxn ang="0">
                    <a:pos x="T2" y="T3"/>
                  </a:cxn>
                  <a:cxn ang="0">
                    <a:pos x="T4" y="T5"/>
                  </a:cxn>
                  <a:cxn ang="0">
                    <a:pos x="T6" y="T7"/>
                  </a:cxn>
                  <a:cxn ang="0">
                    <a:pos x="T8" y="T9"/>
                  </a:cxn>
                </a:cxnLst>
                <a:rect l="0" t="0" r="r" b="b"/>
                <a:pathLst>
                  <a:path w="50" h="190">
                    <a:moveTo>
                      <a:pt x="50" y="0"/>
                    </a:moveTo>
                    <a:cubicBezTo>
                      <a:pt x="20" y="62"/>
                      <a:pt x="8" y="124"/>
                      <a:pt x="0" y="190"/>
                    </a:cubicBezTo>
                    <a:cubicBezTo>
                      <a:pt x="36" y="190"/>
                      <a:pt x="36" y="190"/>
                      <a:pt x="36" y="190"/>
                    </a:cubicBezTo>
                    <a:cubicBezTo>
                      <a:pt x="40" y="163"/>
                      <a:pt x="44" y="136"/>
                      <a:pt x="50" y="109"/>
                    </a:cubicBezTo>
                    <a:lnTo>
                      <a:pt x="50" y="0"/>
                    </a:ln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1" name="Freeform 3179"/>
              <p:cNvSpPr>
                <a:spLocks/>
              </p:cNvSpPr>
              <p:nvPr/>
            </p:nvSpPr>
            <p:spPr bwMode="auto">
              <a:xfrm>
                <a:off x="883232" y="2262187"/>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2" name="Freeform 3180"/>
              <p:cNvSpPr>
                <a:spLocks/>
              </p:cNvSpPr>
              <p:nvPr/>
            </p:nvSpPr>
            <p:spPr bwMode="auto">
              <a:xfrm>
                <a:off x="1151519" y="2262187"/>
                <a:ext cx="104775" cy="396875"/>
              </a:xfrm>
              <a:custGeom>
                <a:avLst/>
                <a:gdLst>
                  <a:gd name="T0" fmla="*/ 1 w 51"/>
                  <a:gd name="T1" fmla="*/ 0 h 192"/>
                  <a:gd name="T2" fmla="*/ 1 w 51"/>
                  <a:gd name="T3" fmla="*/ 0 h 192"/>
                  <a:gd name="T4" fmla="*/ 0 w 51"/>
                  <a:gd name="T5" fmla="*/ 106 h 192"/>
                  <a:gd name="T6" fmla="*/ 15 w 51"/>
                  <a:gd name="T7" fmla="*/ 192 h 192"/>
                  <a:gd name="T8" fmla="*/ 51 w 51"/>
                  <a:gd name="T9" fmla="*/ 192 h 192"/>
                  <a:gd name="T10" fmla="*/ 2 w 51"/>
                  <a:gd name="T11" fmla="*/ 0 h 192"/>
                  <a:gd name="T12" fmla="*/ 1 w 51"/>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51" h="192">
                    <a:moveTo>
                      <a:pt x="1" y="0"/>
                    </a:moveTo>
                    <a:cubicBezTo>
                      <a:pt x="1" y="0"/>
                      <a:pt x="1" y="0"/>
                      <a:pt x="1" y="0"/>
                    </a:cubicBezTo>
                    <a:cubicBezTo>
                      <a:pt x="0" y="106"/>
                      <a:pt x="0" y="106"/>
                      <a:pt x="0" y="106"/>
                    </a:cubicBezTo>
                    <a:cubicBezTo>
                      <a:pt x="7" y="134"/>
                      <a:pt x="11" y="163"/>
                      <a:pt x="15" y="192"/>
                    </a:cubicBezTo>
                    <a:cubicBezTo>
                      <a:pt x="51" y="192"/>
                      <a:pt x="51" y="192"/>
                      <a:pt x="51" y="192"/>
                    </a:cubicBezTo>
                    <a:cubicBezTo>
                      <a:pt x="43" y="125"/>
                      <a:pt x="31" y="63"/>
                      <a:pt x="2" y="0"/>
                    </a:cubicBezTo>
                    <a:cubicBezTo>
                      <a:pt x="2" y="0"/>
                      <a:pt x="1" y="0"/>
                      <a:pt x="1" y="0"/>
                    </a:cubicBez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3" name="Freeform 3181"/>
              <p:cNvSpPr>
                <a:spLocks/>
              </p:cNvSpPr>
              <p:nvPr/>
            </p:nvSpPr>
            <p:spPr bwMode="auto">
              <a:xfrm>
                <a:off x="883232" y="2238374"/>
                <a:ext cx="269875" cy="420687"/>
              </a:xfrm>
              <a:custGeom>
                <a:avLst/>
                <a:gdLst>
                  <a:gd name="T0" fmla="*/ 170 w 170"/>
                  <a:gd name="T1" fmla="*/ 15 h 265"/>
                  <a:gd name="T2" fmla="*/ 170 w 170"/>
                  <a:gd name="T3" fmla="*/ 15 h 265"/>
                  <a:gd name="T4" fmla="*/ 110 w 170"/>
                  <a:gd name="T5" fmla="*/ 0 h 265"/>
                  <a:gd name="T6" fmla="*/ 110 w 170"/>
                  <a:gd name="T7" fmla="*/ 3 h 265"/>
                  <a:gd name="T8" fmla="*/ 93 w 170"/>
                  <a:gd name="T9" fmla="*/ 136 h 265"/>
                  <a:gd name="T10" fmla="*/ 84 w 170"/>
                  <a:gd name="T11" fmla="*/ 211 h 265"/>
                  <a:gd name="T12" fmla="*/ 77 w 170"/>
                  <a:gd name="T13" fmla="*/ 153 h 265"/>
                  <a:gd name="T14" fmla="*/ 58 w 170"/>
                  <a:gd name="T15" fmla="*/ 3 h 265"/>
                  <a:gd name="T16" fmla="*/ 57 w 170"/>
                  <a:gd name="T17" fmla="*/ 0 h 265"/>
                  <a:gd name="T18" fmla="*/ 1 w 170"/>
                  <a:gd name="T19" fmla="*/ 15 h 265"/>
                  <a:gd name="T20" fmla="*/ 0 w 170"/>
                  <a:gd name="T21" fmla="*/ 15 h 265"/>
                  <a:gd name="T22" fmla="*/ 0 w 170"/>
                  <a:gd name="T23" fmla="*/ 15 h 265"/>
                  <a:gd name="T24" fmla="*/ 0 w 170"/>
                  <a:gd name="T25" fmla="*/ 18 h 265"/>
                  <a:gd name="T26" fmla="*/ 0 w 170"/>
                  <a:gd name="T27" fmla="*/ 160 h 265"/>
                  <a:gd name="T28" fmla="*/ 1 w 170"/>
                  <a:gd name="T29" fmla="*/ 265 h 265"/>
                  <a:gd name="T30" fmla="*/ 168 w 170"/>
                  <a:gd name="T31" fmla="*/ 265 h 265"/>
                  <a:gd name="T32" fmla="*/ 169 w 170"/>
                  <a:gd name="T33" fmla="*/ 153 h 265"/>
                  <a:gd name="T34" fmla="*/ 170 w 170"/>
                  <a:gd name="T35" fmla="*/ 1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265">
                    <a:moveTo>
                      <a:pt x="170" y="15"/>
                    </a:moveTo>
                    <a:lnTo>
                      <a:pt x="170" y="15"/>
                    </a:lnTo>
                    <a:lnTo>
                      <a:pt x="110" y="0"/>
                    </a:lnTo>
                    <a:lnTo>
                      <a:pt x="110" y="3"/>
                    </a:lnTo>
                    <a:lnTo>
                      <a:pt x="93" y="136"/>
                    </a:lnTo>
                    <a:lnTo>
                      <a:pt x="84" y="211"/>
                    </a:lnTo>
                    <a:lnTo>
                      <a:pt x="77" y="153"/>
                    </a:lnTo>
                    <a:lnTo>
                      <a:pt x="58" y="3"/>
                    </a:lnTo>
                    <a:lnTo>
                      <a:pt x="57" y="0"/>
                    </a:lnTo>
                    <a:lnTo>
                      <a:pt x="1" y="15"/>
                    </a:lnTo>
                    <a:lnTo>
                      <a:pt x="0" y="15"/>
                    </a:lnTo>
                    <a:lnTo>
                      <a:pt x="0" y="15"/>
                    </a:lnTo>
                    <a:lnTo>
                      <a:pt x="0" y="18"/>
                    </a:lnTo>
                    <a:lnTo>
                      <a:pt x="0" y="160"/>
                    </a:lnTo>
                    <a:lnTo>
                      <a:pt x="1" y="265"/>
                    </a:lnTo>
                    <a:lnTo>
                      <a:pt x="168" y="265"/>
                    </a:lnTo>
                    <a:lnTo>
                      <a:pt x="169" y="153"/>
                    </a:lnTo>
                    <a:lnTo>
                      <a:pt x="170" y="15"/>
                    </a:ln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4" name="Rectangle 3182"/>
              <p:cNvSpPr>
                <a:spLocks noChangeArrowheads="1"/>
              </p:cNvSpPr>
              <p:nvPr/>
            </p:nvSpPr>
            <p:spPr bwMode="auto">
              <a:xfrm>
                <a:off x="1084844" y="2071687"/>
                <a:ext cx="3175" cy="3175"/>
              </a:xfrm>
              <a:prstGeom prst="rect">
                <a:avLst/>
              </a:prstGeom>
              <a:solidFill>
                <a:srgbClr val="FFD60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5" name="Freeform 3183"/>
              <p:cNvSpPr>
                <a:spLocks/>
              </p:cNvSpPr>
              <p:nvPr/>
            </p:nvSpPr>
            <p:spPr bwMode="auto">
              <a:xfrm>
                <a:off x="934032" y="2068512"/>
                <a:ext cx="168275" cy="150812"/>
              </a:xfrm>
              <a:custGeom>
                <a:avLst/>
                <a:gdLst>
                  <a:gd name="T0" fmla="*/ 25 w 81"/>
                  <a:gd name="T1" fmla="*/ 73 h 73"/>
                  <a:gd name="T2" fmla="*/ 55 w 81"/>
                  <a:gd name="T3" fmla="*/ 73 h 73"/>
                  <a:gd name="T4" fmla="*/ 60 w 81"/>
                  <a:gd name="T5" fmla="*/ 71 h 73"/>
                  <a:gd name="T6" fmla="*/ 74 w 81"/>
                  <a:gd name="T7" fmla="*/ 43 h 73"/>
                  <a:gd name="T8" fmla="*/ 81 w 81"/>
                  <a:gd name="T9" fmla="*/ 36 h 73"/>
                  <a:gd name="T10" fmla="*/ 81 w 81"/>
                  <a:gd name="T11" fmla="*/ 24 h 73"/>
                  <a:gd name="T12" fmla="*/ 79 w 81"/>
                  <a:gd name="T13" fmla="*/ 19 h 73"/>
                  <a:gd name="T14" fmla="*/ 77 w 81"/>
                  <a:gd name="T15" fmla="*/ 17 h 73"/>
                  <a:gd name="T16" fmla="*/ 74 w 81"/>
                  <a:gd name="T17" fmla="*/ 17 h 73"/>
                  <a:gd name="T18" fmla="*/ 74 w 81"/>
                  <a:gd name="T19" fmla="*/ 12 h 73"/>
                  <a:gd name="T20" fmla="*/ 74 w 81"/>
                  <a:gd name="T21" fmla="*/ 11 h 73"/>
                  <a:gd name="T22" fmla="*/ 74 w 81"/>
                  <a:gd name="T23" fmla="*/ 9 h 73"/>
                  <a:gd name="T24" fmla="*/ 74 w 81"/>
                  <a:gd name="T25" fmla="*/ 7 h 73"/>
                  <a:gd name="T26" fmla="*/ 72 w 81"/>
                  <a:gd name="T27" fmla="*/ 6 h 73"/>
                  <a:gd name="T28" fmla="*/ 72 w 81"/>
                  <a:gd name="T29" fmla="*/ 4 h 73"/>
                  <a:gd name="T30" fmla="*/ 72 w 81"/>
                  <a:gd name="T31" fmla="*/ 2 h 73"/>
                  <a:gd name="T32" fmla="*/ 66 w 81"/>
                  <a:gd name="T33" fmla="*/ 4 h 73"/>
                  <a:gd name="T34" fmla="*/ 66 w 81"/>
                  <a:gd name="T35" fmla="*/ 4 h 73"/>
                  <a:gd name="T36" fmla="*/ 54 w 81"/>
                  <a:gd name="T37" fmla="*/ 0 h 73"/>
                  <a:gd name="T38" fmla="*/ 32 w 81"/>
                  <a:gd name="T39" fmla="*/ 4 h 73"/>
                  <a:gd name="T40" fmla="*/ 10 w 81"/>
                  <a:gd name="T41" fmla="*/ 0 h 73"/>
                  <a:gd name="T42" fmla="*/ 8 w 81"/>
                  <a:gd name="T43" fmla="*/ 4 h 73"/>
                  <a:gd name="T44" fmla="*/ 7 w 81"/>
                  <a:gd name="T45" fmla="*/ 6 h 73"/>
                  <a:gd name="T46" fmla="*/ 7 w 81"/>
                  <a:gd name="T47" fmla="*/ 7 h 73"/>
                  <a:gd name="T48" fmla="*/ 7 w 81"/>
                  <a:gd name="T49" fmla="*/ 9 h 73"/>
                  <a:gd name="T50" fmla="*/ 5 w 81"/>
                  <a:gd name="T51" fmla="*/ 9 h 73"/>
                  <a:gd name="T52" fmla="*/ 5 w 81"/>
                  <a:gd name="T53" fmla="*/ 11 h 73"/>
                  <a:gd name="T54" fmla="*/ 5 w 81"/>
                  <a:gd name="T55" fmla="*/ 12 h 73"/>
                  <a:gd name="T56" fmla="*/ 5 w 81"/>
                  <a:gd name="T57" fmla="*/ 17 h 73"/>
                  <a:gd name="T58" fmla="*/ 1 w 81"/>
                  <a:gd name="T59" fmla="*/ 20 h 73"/>
                  <a:gd name="T60" fmla="*/ 0 w 81"/>
                  <a:gd name="T61" fmla="*/ 24 h 73"/>
                  <a:gd name="T62" fmla="*/ 0 w 81"/>
                  <a:gd name="T63" fmla="*/ 36 h 73"/>
                  <a:gd name="T64" fmla="*/ 5 w 81"/>
                  <a:gd name="T65" fmla="*/ 43 h 73"/>
                  <a:gd name="T66" fmla="*/ 20 w 81"/>
                  <a:gd name="T67" fmla="*/ 70 h 73"/>
                  <a:gd name="T68" fmla="*/ 25 w 81"/>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73">
                    <a:moveTo>
                      <a:pt x="25" y="73"/>
                    </a:moveTo>
                    <a:cubicBezTo>
                      <a:pt x="55" y="73"/>
                      <a:pt x="55" y="73"/>
                      <a:pt x="55" y="73"/>
                    </a:cubicBezTo>
                    <a:cubicBezTo>
                      <a:pt x="57" y="73"/>
                      <a:pt x="58" y="72"/>
                      <a:pt x="60" y="71"/>
                    </a:cubicBezTo>
                    <a:cubicBezTo>
                      <a:pt x="67" y="63"/>
                      <a:pt x="74" y="43"/>
                      <a:pt x="74" y="43"/>
                    </a:cubicBezTo>
                    <a:cubicBezTo>
                      <a:pt x="77" y="43"/>
                      <a:pt x="81" y="39"/>
                      <a:pt x="81" y="36"/>
                    </a:cubicBezTo>
                    <a:cubicBezTo>
                      <a:pt x="81" y="24"/>
                      <a:pt x="81" y="24"/>
                      <a:pt x="81" y="24"/>
                    </a:cubicBezTo>
                    <a:cubicBezTo>
                      <a:pt x="81" y="22"/>
                      <a:pt x="80" y="20"/>
                      <a:pt x="79" y="19"/>
                    </a:cubicBezTo>
                    <a:cubicBezTo>
                      <a:pt x="78" y="18"/>
                      <a:pt x="78" y="18"/>
                      <a:pt x="77" y="17"/>
                    </a:cubicBezTo>
                    <a:cubicBezTo>
                      <a:pt x="76" y="17"/>
                      <a:pt x="76" y="17"/>
                      <a:pt x="74" y="17"/>
                    </a:cubicBezTo>
                    <a:cubicBezTo>
                      <a:pt x="74" y="12"/>
                      <a:pt x="74" y="12"/>
                      <a:pt x="74" y="12"/>
                    </a:cubicBezTo>
                    <a:cubicBezTo>
                      <a:pt x="74" y="12"/>
                      <a:pt x="74" y="12"/>
                      <a:pt x="74" y="11"/>
                    </a:cubicBezTo>
                    <a:cubicBezTo>
                      <a:pt x="74" y="11"/>
                      <a:pt x="74" y="11"/>
                      <a:pt x="74" y="9"/>
                    </a:cubicBezTo>
                    <a:cubicBezTo>
                      <a:pt x="74" y="9"/>
                      <a:pt x="74" y="9"/>
                      <a:pt x="74" y="7"/>
                    </a:cubicBezTo>
                    <a:cubicBezTo>
                      <a:pt x="74" y="6"/>
                      <a:pt x="74" y="6"/>
                      <a:pt x="72" y="6"/>
                    </a:cubicBezTo>
                    <a:cubicBezTo>
                      <a:pt x="72" y="4"/>
                      <a:pt x="72" y="4"/>
                      <a:pt x="72" y="4"/>
                    </a:cubicBezTo>
                    <a:cubicBezTo>
                      <a:pt x="72" y="4"/>
                      <a:pt x="72" y="4"/>
                      <a:pt x="72" y="2"/>
                    </a:cubicBezTo>
                    <a:cubicBezTo>
                      <a:pt x="69" y="4"/>
                      <a:pt x="68" y="4"/>
                      <a:pt x="66" y="4"/>
                    </a:cubicBezTo>
                    <a:cubicBezTo>
                      <a:pt x="66" y="4"/>
                      <a:pt x="66" y="4"/>
                      <a:pt x="66" y="4"/>
                    </a:cubicBezTo>
                    <a:cubicBezTo>
                      <a:pt x="60" y="4"/>
                      <a:pt x="55" y="2"/>
                      <a:pt x="54" y="0"/>
                    </a:cubicBezTo>
                    <a:cubicBezTo>
                      <a:pt x="49" y="2"/>
                      <a:pt x="40" y="4"/>
                      <a:pt x="32" y="4"/>
                    </a:cubicBezTo>
                    <a:cubicBezTo>
                      <a:pt x="24" y="4"/>
                      <a:pt x="15" y="2"/>
                      <a:pt x="10" y="0"/>
                    </a:cubicBezTo>
                    <a:cubicBezTo>
                      <a:pt x="10" y="2"/>
                      <a:pt x="8" y="2"/>
                      <a:pt x="8" y="4"/>
                    </a:cubicBezTo>
                    <a:cubicBezTo>
                      <a:pt x="7" y="6"/>
                      <a:pt x="7" y="6"/>
                      <a:pt x="7" y="6"/>
                    </a:cubicBezTo>
                    <a:cubicBezTo>
                      <a:pt x="7" y="7"/>
                      <a:pt x="7" y="7"/>
                      <a:pt x="7" y="7"/>
                    </a:cubicBezTo>
                    <a:cubicBezTo>
                      <a:pt x="7" y="9"/>
                      <a:pt x="7" y="9"/>
                      <a:pt x="7" y="9"/>
                    </a:cubicBezTo>
                    <a:cubicBezTo>
                      <a:pt x="5" y="9"/>
                      <a:pt x="5" y="9"/>
                      <a:pt x="5" y="9"/>
                    </a:cubicBezTo>
                    <a:cubicBezTo>
                      <a:pt x="5" y="11"/>
                      <a:pt x="5" y="11"/>
                      <a:pt x="5" y="11"/>
                    </a:cubicBezTo>
                    <a:cubicBezTo>
                      <a:pt x="5" y="12"/>
                      <a:pt x="5" y="12"/>
                      <a:pt x="5" y="12"/>
                    </a:cubicBezTo>
                    <a:cubicBezTo>
                      <a:pt x="5" y="17"/>
                      <a:pt x="5" y="17"/>
                      <a:pt x="5" y="17"/>
                    </a:cubicBezTo>
                    <a:cubicBezTo>
                      <a:pt x="3" y="17"/>
                      <a:pt x="2" y="18"/>
                      <a:pt x="1" y="20"/>
                    </a:cubicBezTo>
                    <a:cubicBezTo>
                      <a:pt x="0" y="21"/>
                      <a:pt x="0" y="22"/>
                      <a:pt x="0" y="24"/>
                    </a:cubicBezTo>
                    <a:cubicBezTo>
                      <a:pt x="0" y="36"/>
                      <a:pt x="0" y="36"/>
                      <a:pt x="0" y="36"/>
                    </a:cubicBezTo>
                    <a:cubicBezTo>
                      <a:pt x="0" y="39"/>
                      <a:pt x="2" y="43"/>
                      <a:pt x="5" y="43"/>
                    </a:cubicBezTo>
                    <a:cubicBezTo>
                      <a:pt x="5" y="43"/>
                      <a:pt x="12" y="63"/>
                      <a:pt x="20" y="70"/>
                    </a:cubicBezTo>
                    <a:cubicBezTo>
                      <a:pt x="21" y="72"/>
                      <a:pt x="23" y="73"/>
                      <a:pt x="25" y="73"/>
                    </a:cubicBezTo>
                    <a:close/>
                  </a:path>
                </a:pathLst>
              </a:custGeom>
              <a:solidFill>
                <a:srgbClr val="CEA5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6" name="Rectangle 3184"/>
              <p:cNvSpPr>
                <a:spLocks noChangeArrowheads="1"/>
              </p:cNvSpPr>
              <p:nvPr/>
            </p:nvSpPr>
            <p:spPr bwMode="auto">
              <a:xfrm>
                <a:off x="1084844" y="2412507"/>
                <a:ext cx="1185416" cy="153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defRPr/>
                </a:pPr>
                <a:r>
                  <a:rPr lang="en-US" altLang="en-US" sz="980" kern="0" spc="-29" dirty="0">
                    <a:solidFill>
                      <a:srgbClr val="FFFFFF"/>
                    </a:solidFill>
                    <a:latin typeface="Segoe UI" panose="020B0502040204020203" pitchFamily="34" charset="0"/>
                  </a:rPr>
                  <a:t>Collaboration blockers</a:t>
                </a:r>
                <a:endParaRPr lang="en-US" altLang="en-US" sz="980" kern="0" spc="-29" dirty="0">
                  <a:solidFill>
                    <a:srgbClr val="505050"/>
                  </a:solidFill>
                  <a:latin typeface="Segoe UI" panose="020B0502040204020203" pitchFamily="34" charset="0"/>
                </a:endParaRPr>
              </a:p>
            </p:txBody>
          </p:sp>
        </p:grpSp>
      </p:grpSp>
      <p:grpSp>
        <p:nvGrpSpPr>
          <p:cNvPr id="57" name="Group 56"/>
          <p:cNvGrpSpPr/>
          <p:nvPr/>
        </p:nvGrpSpPr>
        <p:grpSpPr>
          <a:xfrm>
            <a:off x="2809109" y="5106563"/>
            <a:ext cx="2267519" cy="787605"/>
            <a:chOff x="2940049" y="5173662"/>
            <a:chExt cx="2312987" cy="803398"/>
          </a:xfrm>
        </p:grpSpPr>
        <p:sp>
          <p:nvSpPr>
            <p:cNvPr id="405" name="Rectangle 3696"/>
            <p:cNvSpPr>
              <a:spLocks noChangeArrowheads="1"/>
            </p:cNvSpPr>
            <p:nvPr/>
          </p:nvSpPr>
          <p:spPr bwMode="auto">
            <a:xfrm>
              <a:off x="2940049" y="5478462"/>
              <a:ext cx="2312987" cy="49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lnSpc>
                  <a:spcPct val="120000"/>
                </a:lnSpc>
              </a:pPr>
              <a:r>
                <a:rPr lang="en-US" altLang="en-US" sz="882" b="1" dirty="0">
                  <a:solidFill>
                    <a:srgbClr val="002050"/>
                  </a:solidFill>
                  <a:latin typeface="Segoe UI" panose="020B0502040204020203" pitchFamily="34" charset="0"/>
                </a:rPr>
                <a:t>DevOps</a:t>
              </a:r>
              <a:r>
                <a:rPr lang="en-US" altLang="en-US" sz="882" dirty="0">
                  <a:solidFill>
                    <a:srgbClr val="002050"/>
                  </a:solidFill>
                  <a:latin typeface="Segoe UI" panose="020B0502040204020203" pitchFamily="34" charset="0"/>
                </a:rPr>
                <a:t> was being initiated by</a:t>
              </a:r>
              <a:br>
                <a:rPr lang="en-US" altLang="en-US" sz="882" dirty="0">
                  <a:solidFill>
                    <a:srgbClr val="002050"/>
                  </a:solidFill>
                  <a:latin typeface="Segoe UI" panose="020B0502040204020203" pitchFamily="34" charset="0"/>
                </a:rPr>
              </a:br>
              <a:r>
                <a:rPr lang="en-US" altLang="en-US" sz="882" dirty="0">
                  <a:solidFill>
                    <a:srgbClr val="002050"/>
                  </a:solidFill>
                  <a:latin typeface="Segoe UI" panose="020B0502040204020203" pitchFamily="34" charset="0"/>
                </a:rPr>
                <a:t>more development teams than IT Ops</a:t>
              </a:r>
              <a:br>
                <a:rPr lang="en-US" altLang="en-US" sz="882" dirty="0">
                  <a:solidFill>
                    <a:srgbClr val="002050"/>
                  </a:solidFill>
                  <a:latin typeface="Segoe UI" panose="020B0502040204020203" pitchFamily="34" charset="0"/>
                </a:rPr>
              </a:br>
              <a:r>
                <a:rPr lang="en-US" altLang="en-US" sz="882" dirty="0">
                  <a:solidFill>
                    <a:srgbClr val="002050"/>
                  </a:solidFill>
                  <a:latin typeface="Segoe UI" panose="020B0502040204020203" pitchFamily="34" charset="0"/>
                </a:rPr>
                <a:t>teams by about a </a:t>
              </a:r>
              <a:r>
                <a:rPr lang="en-US" altLang="en-US" sz="882" b="1" dirty="0">
                  <a:solidFill>
                    <a:srgbClr val="002050"/>
                  </a:solidFill>
                  <a:latin typeface="Segoe UI" panose="020B0502040204020203" pitchFamily="34" charset="0"/>
                </a:rPr>
                <a:t>40%</a:t>
              </a:r>
              <a:r>
                <a:rPr lang="en-US" altLang="en-US" sz="882" dirty="0">
                  <a:solidFill>
                    <a:srgbClr val="002050"/>
                  </a:solidFill>
                  <a:latin typeface="Segoe UI" panose="020B0502040204020203" pitchFamily="34" charset="0"/>
                </a:rPr>
                <a:t> to </a:t>
              </a:r>
              <a:r>
                <a:rPr lang="en-US" altLang="en-US" sz="882" b="1" dirty="0">
                  <a:solidFill>
                    <a:srgbClr val="002050"/>
                  </a:solidFill>
                  <a:latin typeface="Segoe UI" panose="020B0502040204020203" pitchFamily="34" charset="0"/>
                </a:rPr>
                <a:t>33%</a:t>
              </a:r>
              <a:r>
                <a:rPr lang="en-US" altLang="en-US" sz="882" dirty="0">
                  <a:solidFill>
                    <a:srgbClr val="002050"/>
                  </a:solidFill>
                  <a:latin typeface="Segoe UI" panose="020B0502040204020203" pitchFamily="34" charset="0"/>
                </a:rPr>
                <a:t> margin</a:t>
              </a:r>
              <a:endParaRPr lang="en-US" altLang="en-US" sz="1765" b="1" dirty="0">
                <a:solidFill>
                  <a:srgbClr val="505050"/>
                </a:solidFill>
                <a:latin typeface="Segoe UI" panose="020B0502040204020203" pitchFamily="34" charset="0"/>
              </a:endParaRPr>
            </a:p>
          </p:txBody>
        </p:sp>
        <p:grpSp>
          <p:nvGrpSpPr>
            <p:cNvPr id="56" name="Group 55"/>
            <p:cNvGrpSpPr/>
            <p:nvPr/>
          </p:nvGrpSpPr>
          <p:grpSpPr>
            <a:xfrm>
              <a:off x="2941637" y="5173662"/>
              <a:ext cx="1600200" cy="212726"/>
              <a:chOff x="2941637" y="5173662"/>
              <a:chExt cx="1600200" cy="212726"/>
            </a:xfrm>
          </p:grpSpPr>
          <p:grpSp>
            <p:nvGrpSpPr>
              <p:cNvPr id="583" name="Group 582"/>
              <p:cNvGrpSpPr/>
              <p:nvPr/>
            </p:nvGrpSpPr>
            <p:grpSpPr>
              <a:xfrm>
                <a:off x="3800474" y="5173662"/>
                <a:ext cx="741363" cy="212726"/>
                <a:chOff x="3267074" y="5108575"/>
                <a:chExt cx="741363" cy="212726"/>
              </a:xfrm>
            </p:grpSpPr>
            <p:sp>
              <p:nvSpPr>
                <p:cNvPr id="406" name="Freeform 3709"/>
                <p:cNvSpPr>
                  <a:spLocks/>
                </p:cNvSpPr>
                <p:nvPr/>
              </p:nvSpPr>
              <p:spPr bwMode="auto">
                <a:xfrm>
                  <a:off x="3640137" y="5164138"/>
                  <a:ext cx="80963" cy="157163"/>
                </a:xfrm>
                <a:custGeom>
                  <a:avLst/>
                  <a:gdLst>
                    <a:gd name="T0" fmla="*/ 0 w 51"/>
                    <a:gd name="T1" fmla="*/ 0 h 99"/>
                    <a:gd name="T2" fmla="*/ 51 w 51"/>
                    <a:gd name="T3" fmla="*/ 0 h 99"/>
                    <a:gd name="T4" fmla="*/ 51 w 51"/>
                    <a:gd name="T5" fmla="*/ 99 h 99"/>
                    <a:gd name="T6" fmla="*/ 0 w 51"/>
                    <a:gd name="T7" fmla="*/ 99 h 99"/>
                    <a:gd name="T8" fmla="*/ 0 w 51"/>
                    <a:gd name="T9" fmla="*/ 0 h 99"/>
                    <a:gd name="T10" fmla="*/ 0 w 51"/>
                    <a:gd name="T11" fmla="*/ 0 h 99"/>
                  </a:gdLst>
                  <a:ahLst/>
                  <a:cxnLst>
                    <a:cxn ang="0">
                      <a:pos x="T0" y="T1"/>
                    </a:cxn>
                    <a:cxn ang="0">
                      <a:pos x="T2" y="T3"/>
                    </a:cxn>
                    <a:cxn ang="0">
                      <a:pos x="T4" y="T5"/>
                    </a:cxn>
                    <a:cxn ang="0">
                      <a:pos x="T6" y="T7"/>
                    </a:cxn>
                    <a:cxn ang="0">
                      <a:pos x="T8" y="T9"/>
                    </a:cxn>
                    <a:cxn ang="0">
                      <a:pos x="T10" y="T11"/>
                    </a:cxn>
                  </a:cxnLst>
                  <a:rect l="0" t="0" r="r" b="b"/>
                  <a:pathLst>
                    <a:path w="51" h="99">
                      <a:moveTo>
                        <a:pt x="0" y="0"/>
                      </a:moveTo>
                      <a:lnTo>
                        <a:pt x="51" y="0"/>
                      </a:lnTo>
                      <a:lnTo>
                        <a:pt x="51" y="99"/>
                      </a:lnTo>
                      <a:lnTo>
                        <a:pt x="0" y="99"/>
                      </a:lnTo>
                      <a:lnTo>
                        <a:pt x="0" y="0"/>
                      </a:lnTo>
                      <a:lnTo>
                        <a:pt x="0" y="0"/>
                      </a:ln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07" name="Freeform 3710"/>
                <p:cNvSpPr>
                  <a:spLocks/>
                </p:cNvSpPr>
                <p:nvPr/>
              </p:nvSpPr>
              <p:spPr bwMode="auto">
                <a:xfrm>
                  <a:off x="3267074" y="5108575"/>
                  <a:ext cx="373063" cy="212725"/>
                </a:xfrm>
                <a:custGeom>
                  <a:avLst/>
                  <a:gdLst>
                    <a:gd name="T0" fmla="*/ 0 w 181"/>
                    <a:gd name="T1" fmla="*/ 54 h 103"/>
                    <a:gd name="T2" fmla="*/ 9 w 181"/>
                    <a:gd name="T3" fmla="*/ 46 h 103"/>
                    <a:gd name="T4" fmla="*/ 9 w 181"/>
                    <a:gd name="T5" fmla="*/ 46 h 103"/>
                    <a:gd name="T6" fmla="*/ 9 w 181"/>
                    <a:gd name="T7" fmla="*/ 46 h 103"/>
                    <a:gd name="T8" fmla="*/ 85 w 181"/>
                    <a:gd name="T9" fmla="*/ 46 h 103"/>
                    <a:gd name="T10" fmla="*/ 85 w 181"/>
                    <a:gd name="T11" fmla="*/ 42 h 103"/>
                    <a:gd name="T12" fmla="*/ 23 w 181"/>
                    <a:gd name="T13" fmla="*/ 42 h 103"/>
                    <a:gd name="T14" fmla="*/ 20 w 181"/>
                    <a:gd name="T15" fmla="*/ 41 h 103"/>
                    <a:gd name="T16" fmla="*/ 15 w 181"/>
                    <a:gd name="T17" fmla="*/ 34 h 103"/>
                    <a:gd name="T18" fmla="*/ 23 w 181"/>
                    <a:gd name="T19" fmla="*/ 25 h 103"/>
                    <a:gd name="T20" fmla="*/ 24 w 181"/>
                    <a:gd name="T21" fmla="*/ 25 h 103"/>
                    <a:gd name="T22" fmla="*/ 85 w 181"/>
                    <a:gd name="T23" fmla="*/ 25 h 103"/>
                    <a:gd name="T24" fmla="*/ 103 w 181"/>
                    <a:gd name="T25" fmla="*/ 25 h 103"/>
                    <a:gd name="T26" fmla="*/ 150 w 181"/>
                    <a:gd name="T27" fmla="*/ 71 h 103"/>
                    <a:gd name="T28" fmla="*/ 152 w 181"/>
                    <a:gd name="T29" fmla="*/ 68 h 103"/>
                    <a:gd name="T30" fmla="*/ 150 w 181"/>
                    <a:gd name="T31" fmla="*/ 65 h 103"/>
                    <a:gd name="T32" fmla="*/ 108 w 181"/>
                    <a:gd name="T33" fmla="*/ 22 h 103"/>
                    <a:gd name="T34" fmla="*/ 108 w 181"/>
                    <a:gd name="T35" fmla="*/ 20 h 103"/>
                    <a:gd name="T36" fmla="*/ 69 w 181"/>
                    <a:gd name="T37" fmla="*/ 20 h 103"/>
                    <a:gd name="T38" fmla="*/ 69 w 181"/>
                    <a:gd name="T39" fmla="*/ 20 h 103"/>
                    <a:gd name="T40" fmla="*/ 60 w 181"/>
                    <a:gd name="T41" fmla="*/ 10 h 103"/>
                    <a:gd name="T42" fmla="*/ 69 w 181"/>
                    <a:gd name="T43" fmla="*/ 0 h 103"/>
                    <a:gd name="T44" fmla="*/ 70 w 181"/>
                    <a:gd name="T45" fmla="*/ 0 h 103"/>
                    <a:gd name="T46" fmla="*/ 70 w 181"/>
                    <a:gd name="T47" fmla="*/ 0 h 103"/>
                    <a:gd name="T48" fmla="*/ 152 w 181"/>
                    <a:gd name="T49" fmla="*/ 0 h 103"/>
                    <a:gd name="T50" fmla="*/ 181 w 181"/>
                    <a:gd name="T51" fmla="*/ 29 h 103"/>
                    <a:gd name="T52" fmla="*/ 181 w 181"/>
                    <a:gd name="T53" fmla="*/ 62 h 103"/>
                    <a:gd name="T54" fmla="*/ 181 w 181"/>
                    <a:gd name="T55" fmla="*/ 103 h 103"/>
                    <a:gd name="T56" fmla="*/ 35 w 181"/>
                    <a:gd name="T57" fmla="*/ 103 h 103"/>
                    <a:gd name="T58" fmla="*/ 27 w 181"/>
                    <a:gd name="T59" fmla="*/ 95 h 103"/>
                    <a:gd name="T60" fmla="*/ 35 w 181"/>
                    <a:gd name="T61" fmla="*/ 87 h 103"/>
                    <a:gd name="T62" fmla="*/ 85 w 181"/>
                    <a:gd name="T63" fmla="*/ 87 h 103"/>
                    <a:gd name="T64" fmla="*/ 85 w 181"/>
                    <a:gd name="T65" fmla="*/ 83 h 103"/>
                    <a:gd name="T66" fmla="*/ 23 w 181"/>
                    <a:gd name="T67" fmla="*/ 83 h 103"/>
                    <a:gd name="T68" fmla="*/ 21 w 181"/>
                    <a:gd name="T69" fmla="*/ 82 h 103"/>
                    <a:gd name="T70" fmla="*/ 15 w 181"/>
                    <a:gd name="T71" fmla="*/ 75 h 103"/>
                    <a:gd name="T72" fmla="*/ 23 w 181"/>
                    <a:gd name="T73" fmla="*/ 66 h 103"/>
                    <a:gd name="T74" fmla="*/ 23 w 181"/>
                    <a:gd name="T75" fmla="*/ 66 h 103"/>
                    <a:gd name="T76" fmla="*/ 23 w 181"/>
                    <a:gd name="T77" fmla="*/ 66 h 103"/>
                    <a:gd name="T78" fmla="*/ 85 w 181"/>
                    <a:gd name="T79" fmla="*/ 66 h 103"/>
                    <a:gd name="T80" fmla="*/ 85 w 181"/>
                    <a:gd name="T81" fmla="*/ 62 h 103"/>
                    <a:gd name="T82" fmla="*/ 9 w 181"/>
                    <a:gd name="T83" fmla="*/ 62 h 103"/>
                    <a:gd name="T84" fmla="*/ 7 w 181"/>
                    <a:gd name="T85" fmla="*/ 62 h 103"/>
                    <a:gd name="T86" fmla="*/ 0 w 181"/>
                    <a:gd name="T87"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03">
                      <a:moveTo>
                        <a:pt x="0" y="54"/>
                      </a:moveTo>
                      <a:cubicBezTo>
                        <a:pt x="0" y="49"/>
                        <a:pt x="5" y="46"/>
                        <a:pt x="9" y="46"/>
                      </a:cubicBezTo>
                      <a:cubicBezTo>
                        <a:pt x="9" y="46"/>
                        <a:pt x="9" y="46"/>
                        <a:pt x="9" y="46"/>
                      </a:cubicBezTo>
                      <a:cubicBezTo>
                        <a:pt x="9" y="46"/>
                        <a:pt x="9" y="46"/>
                        <a:pt x="9" y="46"/>
                      </a:cubicBezTo>
                      <a:cubicBezTo>
                        <a:pt x="85" y="46"/>
                        <a:pt x="85" y="46"/>
                        <a:pt x="85" y="46"/>
                      </a:cubicBezTo>
                      <a:cubicBezTo>
                        <a:pt x="85" y="42"/>
                        <a:pt x="85" y="42"/>
                        <a:pt x="85" y="42"/>
                      </a:cubicBezTo>
                      <a:cubicBezTo>
                        <a:pt x="23" y="42"/>
                        <a:pt x="23" y="42"/>
                        <a:pt x="23" y="42"/>
                      </a:cubicBezTo>
                      <a:cubicBezTo>
                        <a:pt x="22" y="42"/>
                        <a:pt x="21" y="42"/>
                        <a:pt x="20" y="41"/>
                      </a:cubicBezTo>
                      <a:cubicBezTo>
                        <a:pt x="17" y="40"/>
                        <a:pt x="15" y="37"/>
                        <a:pt x="15" y="34"/>
                      </a:cubicBezTo>
                      <a:cubicBezTo>
                        <a:pt x="15" y="29"/>
                        <a:pt x="18" y="25"/>
                        <a:pt x="23" y="25"/>
                      </a:cubicBezTo>
                      <a:cubicBezTo>
                        <a:pt x="24" y="25"/>
                        <a:pt x="24" y="25"/>
                        <a:pt x="24" y="25"/>
                      </a:cubicBezTo>
                      <a:cubicBezTo>
                        <a:pt x="30" y="25"/>
                        <a:pt x="85" y="25"/>
                        <a:pt x="85" y="25"/>
                      </a:cubicBezTo>
                      <a:cubicBezTo>
                        <a:pt x="103" y="25"/>
                        <a:pt x="103" y="25"/>
                        <a:pt x="103" y="25"/>
                      </a:cubicBezTo>
                      <a:cubicBezTo>
                        <a:pt x="104" y="51"/>
                        <a:pt x="125" y="71"/>
                        <a:pt x="150" y="71"/>
                      </a:cubicBezTo>
                      <a:cubicBezTo>
                        <a:pt x="151" y="71"/>
                        <a:pt x="152" y="69"/>
                        <a:pt x="152" y="68"/>
                      </a:cubicBezTo>
                      <a:cubicBezTo>
                        <a:pt x="152" y="66"/>
                        <a:pt x="151" y="65"/>
                        <a:pt x="150" y="65"/>
                      </a:cubicBezTo>
                      <a:cubicBezTo>
                        <a:pt x="127" y="65"/>
                        <a:pt x="108" y="46"/>
                        <a:pt x="108" y="22"/>
                      </a:cubicBezTo>
                      <a:cubicBezTo>
                        <a:pt x="108" y="22"/>
                        <a:pt x="108" y="21"/>
                        <a:pt x="108" y="20"/>
                      </a:cubicBezTo>
                      <a:cubicBezTo>
                        <a:pt x="69" y="20"/>
                        <a:pt x="69" y="20"/>
                        <a:pt x="69" y="20"/>
                      </a:cubicBezTo>
                      <a:cubicBezTo>
                        <a:pt x="69" y="20"/>
                        <a:pt x="69" y="20"/>
                        <a:pt x="69" y="20"/>
                      </a:cubicBezTo>
                      <a:cubicBezTo>
                        <a:pt x="64" y="20"/>
                        <a:pt x="60" y="15"/>
                        <a:pt x="60" y="10"/>
                      </a:cubicBezTo>
                      <a:cubicBezTo>
                        <a:pt x="60" y="4"/>
                        <a:pt x="64" y="0"/>
                        <a:pt x="69" y="0"/>
                      </a:cubicBezTo>
                      <a:cubicBezTo>
                        <a:pt x="69" y="0"/>
                        <a:pt x="69" y="0"/>
                        <a:pt x="70" y="0"/>
                      </a:cubicBezTo>
                      <a:cubicBezTo>
                        <a:pt x="70" y="0"/>
                        <a:pt x="70" y="0"/>
                        <a:pt x="70" y="0"/>
                      </a:cubicBezTo>
                      <a:cubicBezTo>
                        <a:pt x="152" y="0"/>
                        <a:pt x="152" y="0"/>
                        <a:pt x="152" y="0"/>
                      </a:cubicBezTo>
                      <a:cubicBezTo>
                        <a:pt x="169" y="0"/>
                        <a:pt x="181" y="12"/>
                        <a:pt x="181" y="29"/>
                      </a:cubicBezTo>
                      <a:cubicBezTo>
                        <a:pt x="181" y="62"/>
                        <a:pt x="181" y="62"/>
                        <a:pt x="181" y="62"/>
                      </a:cubicBezTo>
                      <a:cubicBezTo>
                        <a:pt x="181" y="103"/>
                        <a:pt x="181" y="103"/>
                        <a:pt x="181" y="103"/>
                      </a:cubicBezTo>
                      <a:cubicBezTo>
                        <a:pt x="35" y="103"/>
                        <a:pt x="35" y="103"/>
                        <a:pt x="35" y="103"/>
                      </a:cubicBezTo>
                      <a:cubicBezTo>
                        <a:pt x="30" y="103"/>
                        <a:pt x="27" y="99"/>
                        <a:pt x="27" y="95"/>
                      </a:cubicBezTo>
                      <a:cubicBezTo>
                        <a:pt x="27" y="90"/>
                        <a:pt x="30" y="87"/>
                        <a:pt x="35" y="87"/>
                      </a:cubicBezTo>
                      <a:cubicBezTo>
                        <a:pt x="35" y="87"/>
                        <a:pt x="85" y="87"/>
                        <a:pt x="85" y="87"/>
                      </a:cubicBezTo>
                      <a:cubicBezTo>
                        <a:pt x="85" y="83"/>
                        <a:pt x="85" y="83"/>
                        <a:pt x="85" y="83"/>
                      </a:cubicBezTo>
                      <a:cubicBezTo>
                        <a:pt x="23" y="83"/>
                        <a:pt x="23" y="83"/>
                        <a:pt x="23" y="83"/>
                      </a:cubicBezTo>
                      <a:cubicBezTo>
                        <a:pt x="22" y="83"/>
                        <a:pt x="22" y="82"/>
                        <a:pt x="21" y="82"/>
                      </a:cubicBezTo>
                      <a:cubicBezTo>
                        <a:pt x="17" y="81"/>
                        <a:pt x="15" y="78"/>
                        <a:pt x="15" y="75"/>
                      </a:cubicBezTo>
                      <a:cubicBezTo>
                        <a:pt x="15" y="70"/>
                        <a:pt x="18" y="66"/>
                        <a:pt x="23" y="66"/>
                      </a:cubicBezTo>
                      <a:cubicBezTo>
                        <a:pt x="23" y="66"/>
                        <a:pt x="23" y="66"/>
                        <a:pt x="23" y="66"/>
                      </a:cubicBezTo>
                      <a:cubicBezTo>
                        <a:pt x="23" y="66"/>
                        <a:pt x="23" y="66"/>
                        <a:pt x="23" y="66"/>
                      </a:cubicBezTo>
                      <a:cubicBezTo>
                        <a:pt x="85" y="66"/>
                        <a:pt x="85" y="66"/>
                        <a:pt x="85" y="66"/>
                      </a:cubicBezTo>
                      <a:cubicBezTo>
                        <a:pt x="85" y="62"/>
                        <a:pt x="85" y="62"/>
                        <a:pt x="85" y="62"/>
                      </a:cubicBezTo>
                      <a:cubicBezTo>
                        <a:pt x="9" y="62"/>
                        <a:pt x="9" y="62"/>
                        <a:pt x="9" y="62"/>
                      </a:cubicBezTo>
                      <a:cubicBezTo>
                        <a:pt x="8" y="62"/>
                        <a:pt x="7" y="62"/>
                        <a:pt x="7" y="62"/>
                      </a:cubicBezTo>
                      <a:cubicBezTo>
                        <a:pt x="3" y="61"/>
                        <a:pt x="0" y="58"/>
                        <a:pt x="0" y="54"/>
                      </a:cubicBezTo>
                      <a:close/>
                    </a:path>
                  </a:pathLst>
                </a:custGeom>
                <a:solidFill>
                  <a:srgbClr val="E1BC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08" name="Freeform 3711"/>
                <p:cNvSpPr>
                  <a:spLocks/>
                </p:cNvSpPr>
                <p:nvPr/>
              </p:nvSpPr>
              <p:spPr bwMode="auto">
                <a:xfrm>
                  <a:off x="3721099" y="5164138"/>
                  <a:ext cx="287338" cy="157163"/>
                </a:xfrm>
                <a:custGeom>
                  <a:avLst/>
                  <a:gdLst>
                    <a:gd name="T0" fmla="*/ 0 w 181"/>
                    <a:gd name="T1" fmla="*/ 0 h 99"/>
                    <a:gd name="T2" fmla="*/ 181 w 181"/>
                    <a:gd name="T3" fmla="*/ 0 h 99"/>
                    <a:gd name="T4" fmla="*/ 181 w 181"/>
                    <a:gd name="T5" fmla="*/ 99 h 99"/>
                    <a:gd name="T6" fmla="*/ 0 w 181"/>
                    <a:gd name="T7" fmla="*/ 99 h 99"/>
                    <a:gd name="T8" fmla="*/ 0 w 181"/>
                    <a:gd name="T9" fmla="*/ 0 h 99"/>
                    <a:gd name="T10" fmla="*/ 0 w 181"/>
                    <a:gd name="T11" fmla="*/ 0 h 99"/>
                  </a:gdLst>
                  <a:ahLst/>
                  <a:cxnLst>
                    <a:cxn ang="0">
                      <a:pos x="T0" y="T1"/>
                    </a:cxn>
                    <a:cxn ang="0">
                      <a:pos x="T2" y="T3"/>
                    </a:cxn>
                    <a:cxn ang="0">
                      <a:pos x="T4" y="T5"/>
                    </a:cxn>
                    <a:cxn ang="0">
                      <a:pos x="T6" y="T7"/>
                    </a:cxn>
                    <a:cxn ang="0">
                      <a:pos x="T8" y="T9"/>
                    </a:cxn>
                    <a:cxn ang="0">
                      <a:pos x="T10" y="T11"/>
                    </a:cxn>
                  </a:cxnLst>
                  <a:rect l="0" t="0" r="r" b="b"/>
                  <a:pathLst>
                    <a:path w="181" h="99">
                      <a:moveTo>
                        <a:pt x="0" y="0"/>
                      </a:moveTo>
                      <a:lnTo>
                        <a:pt x="181" y="0"/>
                      </a:lnTo>
                      <a:lnTo>
                        <a:pt x="181" y="99"/>
                      </a:lnTo>
                      <a:lnTo>
                        <a:pt x="0" y="99"/>
                      </a:lnTo>
                      <a:lnTo>
                        <a:pt x="0" y="0"/>
                      </a:lnTo>
                      <a:lnTo>
                        <a:pt x="0" y="0"/>
                      </a:lnTo>
                      <a:close/>
                    </a:path>
                  </a:pathLst>
                </a:custGeom>
                <a:solidFill>
                  <a:srgbClr val="176C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09" name="Oval 3712"/>
                <p:cNvSpPr>
                  <a:spLocks noChangeArrowheads="1"/>
                </p:cNvSpPr>
                <p:nvPr/>
              </p:nvSpPr>
              <p:spPr bwMode="auto">
                <a:xfrm>
                  <a:off x="3665537" y="5268913"/>
                  <a:ext cx="26988" cy="269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grpSp>
            <p:nvGrpSpPr>
              <p:cNvPr id="22" name="Group 21"/>
              <p:cNvGrpSpPr/>
              <p:nvPr/>
            </p:nvGrpSpPr>
            <p:grpSpPr>
              <a:xfrm>
                <a:off x="2941637" y="5173662"/>
                <a:ext cx="741362" cy="212726"/>
                <a:chOff x="2789237" y="5173662"/>
                <a:chExt cx="741362" cy="212726"/>
              </a:xfrm>
            </p:grpSpPr>
            <p:sp>
              <p:nvSpPr>
                <p:cNvPr id="410" name="Freeform 3713"/>
                <p:cNvSpPr>
                  <a:spLocks/>
                </p:cNvSpPr>
                <p:nvPr/>
              </p:nvSpPr>
              <p:spPr bwMode="auto">
                <a:xfrm>
                  <a:off x="3462337" y="5316537"/>
                  <a:ext cx="26988" cy="23813"/>
                </a:xfrm>
                <a:custGeom>
                  <a:avLst/>
                  <a:gdLst>
                    <a:gd name="T0" fmla="*/ 13 w 13"/>
                    <a:gd name="T1" fmla="*/ 0 h 12"/>
                    <a:gd name="T2" fmla="*/ 7 w 13"/>
                    <a:gd name="T3" fmla="*/ 0 h 12"/>
                    <a:gd name="T4" fmla="*/ 0 w 13"/>
                    <a:gd name="T5" fmla="*/ 6 h 12"/>
                    <a:gd name="T6" fmla="*/ 7 w 13"/>
                    <a:gd name="T7" fmla="*/ 12 h 12"/>
                    <a:gd name="T8" fmla="*/ 13 w 13"/>
                    <a:gd name="T9" fmla="*/ 12 h 12"/>
                    <a:gd name="T10" fmla="*/ 13 w 13"/>
                    <a:gd name="T11" fmla="*/ 0 h 12"/>
                    <a:gd name="T12" fmla="*/ 13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3" y="0"/>
                      </a:moveTo>
                      <a:cubicBezTo>
                        <a:pt x="7" y="0"/>
                        <a:pt x="7" y="0"/>
                        <a:pt x="7" y="0"/>
                      </a:cubicBezTo>
                      <a:cubicBezTo>
                        <a:pt x="3" y="0"/>
                        <a:pt x="0" y="2"/>
                        <a:pt x="0" y="6"/>
                      </a:cubicBezTo>
                      <a:cubicBezTo>
                        <a:pt x="0" y="9"/>
                        <a:pt x="3" y="12"/>
                        <a:pt x="7" y="12"/>
                      </a:cubicBezTo>
                      <a:cubicBezTo>
                        <a:pt x="13" y="12"/>
                        <a:pt x="13" y="12"/>
                        <a:pt x="13" y="12"/>
                      </a:cubicBezTo>
                      <a:cubicBezTo>
                        <a:pt x="13" y="0"/>
                        <a:pt x="13" y="0"/>
                        <a:pt x="13" y="0"/>
                      </a:cubicBezTo>
                      <a:cubicBezTo>
                        <a:pt x="13" y="0"/>
                        <a:pt x="13" y="0"/>
                        <a:pt x="13" y="0"/>
                      </a:cubicBezTo>
                      <a:close/>
                    </a:path>
                  </a:pathLst>
                </a:custGeom>
                <a:solidFill>
                  <a:srgbClr val="ECCE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11" name="Freeform 3714"/>
                <p:cNvSpPr>
                  <a:spLocks/>
                </p:cNvSpPr>
                <p:nvPr/>
              </p:nvSpPr>
              <p:spPr bwMode="auto">
                <a:xfrm>
                  <a:off x="3489324" y="5272087"/>
                  <a:ext cx="28575" cy="26988"/>
                </a:xfrm>
                <a:custGeom>
                  <a:avLst/>
                  <a:gdLst>
                    <a:gd name="T0" fmla="*/ 14 w 14"/>
                    <a:gd name="T1" fmla="*/ 0 h 13"/>
                    <a:gd name="T2" fmla="*/ 7 w 14"/>
                    <a:gd name="T3" fmla="*/ 0 h 13"/>
                    <a:gd name="T4" fmla="*/ 0 w 14"/>
                    <a:gd name="T5" fmla="*/ 6 h 13"/>
                    <a:gd name="T6" fmla="*/ 7 w 14"/>
                    <a:gd name="T7" fmla="*/ 13 h 13"/>
                    <a:gd name="T8" fmla="*/ 14 w 14"/>
                    <a:gd name="T9" fmla="*/ 13 h 13"/>
                    <a:gd name="T10" fmla="*/ 14 w 14"/>
                    <a:gd name="T11" fmla="*/ 0 h 13"/>
                    <a:gd name="T12" fmla="*/ 14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4" y="0"/>
                      </a:moveTo>
                      <a:cubicBezTo>
                        <a:pt x="7" y="0"/>
                        <a:pt x="7" y="0"/>
                        <a:pt x="7" y="0"/>
                      </a:cubicBezTo>
                      <a:cubicBezTo>
                        <a:pt x="3" y="0"/>
                        <a:pt x="0" y="3"/>
                        <a:pt x="0" y="6"/>
                      </a:cubicBezTo>
                      <a:cubicBezTo>
                        <a:pt x="0" y="10"/>
                        <a:pt x="3" y="13"/>
                        <a:pt x="7" y="13"/>
                      </a:cubicBezTo>
                      <a:cubicBezTo>
                        <a:pt x="14" y="13"/>
                        <a:pt x="14" y="13"/>
                        <a:pt x="14" y="13"/>
                      </a:cubicBezTo>
                      <a:cubicBezTo>
                        <a:pt x="14" y="0"/>
                        <a:pt x="14" y="0"/>
                        <a:pt x="14" y="0"/>
                      </a:cubicBezTo>
                      <a:cubicBezTo>
                        <a:pt x="14" y="0"/>
                        <a:pt x="14" y="0"/>
                        <a:pt x="14" y="0"/>
                      </a:cubicBezTo>
                      <a:close/>
                    </a:path>
                  </a:pathLst>
                </a:custGeom>
                <a:solidFill>
                  <a:srgbClr val="ECCE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12" name="Freeform 3715"/>
                <p:cNvSpPr>
                  <a:spLocks/>
                </p:cNvSpPr>
                <p:nvPr/>
              </p:nvSpPr>
              <p:spPr bwMode="auto">
                <a:xfrm>
                  <a:off x="3460749" y="5229225"/>
                  <a:ext cx="28575" cy="26988"/>
                </a:xfrm>
                <a:custGeom>
                  <a:avLst/>
                  <a:gdLst>
                    <a:gd name="T0" fmla="*/ 14 w 14"/>
                    <a:gd name="T1" fmla="*/ 0 h 13"/>
                    <a:gd name="T2" fmla="*/ 6 w 14"/>
                    <a:gd name="T3" fmla="*/ 0 h 13"/>
                    <a:gd name="T4" fmla="*/ 0 w 14"/>
                    <a:gd name="T5" fmla="*/ 6 h 13"/>
                    <a:gd name="T6" fmla="*/ 6 w 14"/>
                    <a:gd name="T7" fmla="*/ 13 h 13"/>
                    <a:gd name="T8" fmla="*/ 14 w 14"/>
                    <a:gd name="T9" fmla="*/ 13 h 13"/>
                    <a:gd name="T10" fmla="*/ 14 w 14"/>
                    <a:gd name="T11" fmla="*/ 0 h 13"/>
                    <a:gd name="T12" fmla="*/ 14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4" y="0"/>
                      </a:moveTo>
                      <a:cubicBezTo>
                        <a:pt x="6" y="0"/>
                        <a:pt x="6" y="0"/>
                        <a:pt x="6" y="0"/>
                      </a:cubicBezTo>
                      <a:cubicBezTo>
                        <a:pt x="3" y="0"/>
                        <a:pt x="0" y="3"/>
                        <a:pt x="0" y="6"/>
                      </a:cubicBezTo>
                      <a:cubicBezTo>
                        <a:pt x="0" y="10"/>
                        <a:pt x="3" y="13"/>
                        <a:pt x="6" y="13"/>
                      </a:cubicBezTo>
                      <a:cubicBezTo>
                        <a:pt x="14" y="13"/>
                        <a:pt x="14" y="13"/>
                        <a:pt x="14" y="13"/>
                      </a:cubicBezTo>
                      <a:cubicBezTo>
                        <a:pt x="14" y="0"/>
                        <a:pt x="14" y="0"/>
                        <a:pt x="14" y="0"/>
                      </a:cubicBezTo>
                      <a:cubicBezTo>
                        <a:pt x="14" y="0"/>
                        <a:pt x="14" y="0"/>
                        <a:pt x="14" y="0"/>
                      </a:cubicBezTo>
                      <a:close/>
                    </a:path>
                  </a:pathLst>
                </a:custGeom>
                <a:solidFill>
                  <a:srgbClr val="ECCE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13" name="Freeform 3716"/>
                <p:cNvSpPr>
                  <a:spLocks/>
                </p:cNvSpPr>
                <p:nvPr/>
              </p:nvSpPr>
              <p:spPr bwMode="auto">
                <a:xfrm>
                  <a:off x="3078162" y="5229225"/>
                  <a:ext cx="77788" cy="157163"/>
                </a:xfrm>
                <a:custGeom>
                  <a:avLst/>
                  <a:gdLst>
                    <a:gd name="T0" fmla="*/ 49 w 49"/>
                    <a:gd name="T1" fmla="*/ 99 h 99"/>
                    <a:gd name="T2" fmla="*/ 0 w 49"/>
                    <a:gd name="T3" fmla="*/ 99 h 99"/>
                    <a:gd name="T4" fmla="*/ 0 w 49"/>
                    <a:gd name="T5" fmla="*/ 0 h 99"/>
                    <a:gd name="T6" fmla="*/ 49 w 49"/>
                    <a:gd name="T7" fmla="*/ 2 h 99"/>
                    <a:gd name="T8" fmla="*/ 49 w 49"/>
                    <a:gd name="T9" fmla="*/ 99 h 99"/>
                    <a:gd name="T10" fmla="*/ 49 w 49"/>
                    <a:gd name="T11" fmla="*/ 99 h 99"/>
                    <a:gd name="T12" fmla="*/ 49 w 49"/>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9" y="99"/>
                      </a:moveTo>
                      <a:lnTo>
                        <a:pt x="0" y="99"/>
                      </a:lnTo>
                      <a:lnTo>
                        <a:pt x="0" y="0"/>
                      </a:lnTo>
                      <a:lnTo>
                        <a:pt x="49" y="2"/>
                      </a:lnTo>
                      <a:lnTo>
                        <a:pt x="49" y="99"/>
                      </a:lnTo>
                      <a:lnTo>
                        <a:pt x="49" y="99"/>
                      </a:lnTo>
                      <a:lnTo>
                        <a:pt x="49" y="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14" name="Freeform 3717"/>
                <p:cNvSpPr>
                  <a:spLocks/>
                </p:cNvSpPr>
                <p:nvPr/>
              </p:nvSpPr>
              <p:spPr bwMode="auto">
                <a:xfrm>
                  <a:off x="3078162" y="5229225"/>
                  <a:ext cx="77788" cy="157163"/>
                </a:xfrm>
                <a:custGeom>
                  <a:avLst/>
                  <a:gdLst>
                    <a:gd name="T0" fmla="*/ 0 w 49"/>
                    <a:gd name="T1" fmla="*/ 0 h 99"/>
                    <a:gd name="T2" fmla="*/ 49 w 49"/>
                    <a:gd name="T3" fmla="*/ 0 h 99"/>
                    <a:gd name="T4" fmla="*/ 49 w 49"/>
                    <a:gd name="T5" fmla="*/ 99 h 99"/>
                    <a:gd name="T6" fmla="*/ 0 w 49"/>
                    <a:gd name="T7" fmla="*/ 99 h 99"/>
                    <a:gd name="T8" fmla="*/ 0 w 49"/>
                    <a:gd name="T9" fmla="*/ 0 h 99"/>
                    <a:gd name="T10" fmla="*/ 0 w 49"/>
                    <a:gd name="T11" fmla="*/ 0 h 99"/>
                  </a:gdLst>
                  <a:ahLst/>
                  <a:cxnLst>
                    <a:cxn ang="0">
                      <a:pos x="T0" y="T1"/>
                    </a:cxn>
                    <a:cxn ang="0">
                      <a:pos x="T2" y="T3"/>
                    </a:cxn>
                    <a:cxn ang="0">
                      <a:pos x="T4" y="T5"/>
                    </a:cxn>
                    <a:cxn ang="0">
                      <a:pos x="T6" y="T7"/>
                    </a:cxn>
                    <a:cxn ang="0">
                      <a:pos x="T8" y="T9"/>
                    </a:cxn>
                    <a:cxn ang="0">
                      <a:pos x="T10" y="T11"/>
                    </a:cxn>
                  </a:cxnLst>
                  <a:rect l="0" t="0" r="r" b="b"/>
                  <a:pathLst>
                    <a:path w="49" h="99">
                      <a:moveTo>
                        <a:pt x="0" y="0"/>
                      </a:moveTo>
                      <a:lnTo>
                        <a:pt x="49" y="0"/>
                      </a:lnTo>
                      <a:lnTo>
                        <a:pt x="49"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15" name="Freeform 3718"/>
                <p:cNvSpPr>
                  <a:spLocks/>
                </p:cNvSpPr>
                <p:nvPr/>
              </p:nvSpPr>
              <p:spPr bwMode="auto">
                <a:xfrm>
                  <a:off x="2789237" y="5229225"/>
                  <a:ext cx="288925" cy="157163"/>
                </a:xfrm>
                <a:custGeom>
                  <a:avLst/>
                  <a:gdLst>
                    <a:gd name="T0" fmla="*/ 0 w 182"/>
                    <a:gd name="T1" fmla="*/ 0 h 99"/>
                    <a:gd name="T2" fmla="*/ 182 w 182"/>
                    <a:gd name="T3" fmla="*/ 0 h 99"/>
                    <a:gd name="T4" fmla="*/ 182 w 182"/>
                    <a:gd name="T5" fmla="*/ 99 h 99"/>
                    <a:gd name="T6" fmla="*/ 0 w 182"/>
                    <a:gd name="T7" fmla="*/ 99 h 99"/>
                    <a:gd name="T8" fmla="*/ 0 w 182"/>
                    <a:gd name="T9" fmla="*/ 0 h 99"/>
                    <a:gd name="T10" fmla="*/ 0 w 182"/>
                    <a:gd name="T11" fmla="*/ 0 h 99"/>
                  </a:gdLst>
                  <a:ahLst/>
                  <a:cxnLst>
                    <a:cxn ang="0">
                      <a:pos x="T0" y="T1"/>
                    </a:cxn>
                    <a:cxn ang="0">
                      <a:pos x="T2" y="T3"/>
                    </a:cxn>
                    <a:cxn ang="0">
                      <a:pos x="T4" y="T5"/>
                    </a:cxn>
                    <a:cxn ang="0">
                      <a:pos x="T6" y="T7"/>
                    </a:cxn>
                    <a:cxn ang="0">
                      <a:pos x="T8" y="T9"/>
                    </a:cxn>
                    <a:cxn ang="0">
                      <a:pos x="T10" y="T11"/>
                    </a:cxn>
                  </a:cxnLst>
                  <a:rect l="0" t="0" r="r" b="b"/>
                  <a:pathLst>
                    <a:path w="182" h="99">
                      <a:moveTo>
                        <a:pt x="0" y="0"/>
                      </a:moveTo>
                      <a:lnTo>
                        <a:pt x="182" y="0"/>
                      </a:lnTo>
                      <a:lnTo>
                        <a:pt x="182" y="99"/>
                      </a:lnTo>
                      <a:lnTo>
                        <a:pt x="0" y="99"/>
                      </a:lnTo>
                      <a:lnTo>
                        <a:pt x="0" y="0"/>
                      </a:lnTo>
                      <a:lnTo>
                        <a:pt x="0" y="0"/>
                      </a:lnTo>
                      <a:close/>
                    </a:path>
                  </a:pathLst>
                </a:custGeom>
                <a:solidFill>
                  <a:srgbClr val="8D2376"/>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16" name="Oval 3719"/>
                <p:cNvSpPr>
                  <a:spLocks noChangeArrowheads="1"/>
                </p:cNvSpPr>
                <p:nvPr/>
              </p:nvSpPr>
              <p:spPr bwMode="auto">
                <a:xfrm>
                  <a:off x="3105149" y="5334000"/>
                  <a:ext cx="26988" cy="26988"/>
                </a:xfrm>
                <a:prstGeom prst="ellipse">
                  <a:avLst/>
                </a:pr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17" name="Freeform 3720"/>
                <p:cNvSpPr>
                  <a:spLocks/>
                </p:cNvSpPr>
                <p:nvPr/>
              </p:nvSpPr>
              <p:spPr bwMode="auto">
                <a:xfrm>
                  <a:off x="3155949" y="5173662"/>
                  <a:ext cx="374650" cy="212725"/>
                </a:xfrm>
                <a:custGeom>
                  <a:avLst/>
                  <a:gdLst>
                    <a:gd name="T0" fmla="*/ 173 w 181"/>
                    <a:gd name="T1" fmla="*/ 46 h 103"/>
                    <a:gd name="T2" fmla="*/ 173 w 181"/>
                    <a:gd name="T3" fmla="*/ 46 h 103"/>
                    <a:gd name="T4" fmla="*/ 172 w 181"/>
                    <a:gd name="T5" fmla="*/ 46 h 103"/>
                    <a:gd name="T6" fmla="*/ 96 w 181"/>
                    <a:gd name="T7" fmla="*/ 46 h 103"/>
                    <a:gd name="T8" fmla="*/ 96 w 181"/>
                    <a:gd name="T9" fmla="*/ 42 h 103"/>
                    <a:gd name="T10" fmla="*/ 158 w 181"/>
                    <a:gd name="T11" fmla="*/ 42 h 103"/>
                    <a:gd name="T12" fmla="*/ 160 w 181"/>
                    <a:gd name="T13" fmla="*/ 41 h 103"/>
                    <a:gd name="T14" fmla="*/ 166 w 181"/>
                    <a:gd name="T15" fmla="*/ 34 h 103"/>
                    <a:gd name="T16" fmla="*/ 158 w 181"/>
                    <a:gd name="T17" fmla="*/ 25 h 103"/>
                    <a:gd name="T18" fmla="*/ 157 w 181"/>
                    <a:gd name="T19" fmla="*/ 25 h 103"/>
                    <a:gd name="T20" fmla="*/ 83 w 181"/>
                    <a:gd name="T21" fmla="*/ 25 h 103"/>
                    <a:gd name="T22" fmla="*/ 83 w 181"/>
                    <a:gd name="T23" fmla="*/ 20 h 103"/>
                    <a:gd name="T24" fmla="*/ 112 w 181"/>
                    <a:gd name="T25" fmla="*/ 20 h 103"/>
                    <a:gd name="T26" fmla="*/ 112 w 181"/>
                    <a:gd name="T27" fmla="*/ 20 h 103"/>
                    <a:gd name="T28" fmla="*/ 122 w 181"/>
                    <a:gd name="T29" fmla="*/ 10 h 103"/>
                    <a:gd name="T30" fmla="*/ 122 w 181"/>
                    <a:gd name="T31" fmla="*/ 0 h 103"/>
                    <a:gd name="T32" fmla="*/ 111 w 181"/>
                    <a:gd name="T33" fmla="*/ 0 h 103"/>
                    <a:gd name="T34" fmla="*/ 29 w 181"/>
                    <a:gd name="T35" fmla="*/ 0 h 103"/>
                    <a:gd name="T36" fmla="*/ 0 w 181"/>
                    <a:gd name="T37" fmla="*/ 29 h 103"/>
                    <a:gd name="T38" fmla="*/ 0 w 181"/>
                    <a:gd name="T39" fmla="*/ 103 h 103"/>
                    <a:gd name="T40" fmla="*/ 146 w 181"/>
                    <a:gd name="T41" fmla="*/ 103 h 103"/>
                    <a:gd name="T42" fmla="*/ 155 w 181"/>
                    <a:gd name="T43" fmla="*/ 95 h 103"/>
                    <a:gd name="T44" fmla="*/ 146 w 181"/>
                    <a:gd name="T45" fmla="*/ 87 h 103"/>
                    <a:gd name="T46" fmla="*/ 96 w 181"/>
                    <a:gd name="T47" fmla="*/ 87 h 103"/>
                    <a:gd name="T48" fmla="*/ 96 w 181"/>
                    <a:gd name="T49" fmla="*/ 83 h 103"/>
                    <a:gd name="T50" fmla="*/ 158 w 181"/>
                    <a:gd name="T51" fmla="*/ 83 h 103"/>
                    <a:gd name="T52" fmla="*/ 160 w 181"/>
                    <a:gd name="T53" fmla="*/ 82 h 103"/>
                    <a:gd name="T54" fmla="*/ 166 w 181"/>
                    <a:gd name="T55" fmla="*/ 75 h 103"/>
                    <a:gd name="T56" fmla="*/ 158 w 181"/>
                    <a:gd name="T57" fmla="*/ 66 h 103"/>
                    <a:gd name="T58" fmla="*/ 158 w 181"/>
                    <a:gd name="T59" fmla="*/ 66 h 103"/>
                    <a:gd name="T60" fmla="*/ 158 w 181"/>
                    <a:gd name="T61" fmla="*/ 66 h 103"/>
                    <a:gd name="T62" fmla="*/ 96 w 181"/>
                    <a:gd name="T63" fmla="*/ 66 h 103"/>
                    <a:gd name="T64" fmla="*/ 96 w 181"/>
                    <a:gd name="T65" fmla="*/ 62 h 103"/>
                    <a:gd name="T66" fmla="*/ 172 w 181"/>
                    <a:gd name="T67" fmla="*/ 62 h 103"/>
                    <a:gd name="T68" fmla="*/ 174 w 181"/>
                    <a:gd name="T69" fmla="*/ 62 h 103"/>
                    <a:gd name="T70" fmla="*/ 181 w 181"/>
                    <a:gd name="T71" fmla="*/ 54 h 103"/>
                    <a:gd name="T72" fmla="*/ 173 w 181"/>
                    <a:gd name="T73" fmla="*/ 4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03">
                      <a:moveTo>
                        <a:pt x="173" y="46"/>
                      </a:moveTo>
                      <a:cubicBezTo>
                        <a:pt x="173" y="46"/>
                        <a:pt x="173" y="46"/>
                        <a:pt x="173" y="46"/>
                      </a:cubicBezTo>
                      <a:cubicBezTo>
                        <a:pt x="173" y="46"/>
                        <a:pt x="173" y="46"/>
                        <a:pt x="172" y="46"/>
                      </a:cubicBezTo>
                      <a:cubicBezTo>
                        <a:pt x="96" y="46"/>
                        <a:pt x="96" y="46"/>
                        <a:pt x="96" y="46"/>
                      </a:cubicBezTo>
                      <a:cubicBezTo>
                        <a:pt x="96" y="42"/>
                        <a:pt x="96" y="42"/>
                        <a:pt x="96" y="42"/>
                      </a:cubicBezTo>
                      <a:cubicBezTo>
                        <a:pt x="158" y="42"/>
                        <a:pt x="158" y="42"/>
                        <a:pt x="158" y="42"/>
                      </a:cubicBezTo>
                      <a:cubicBezTo>
                        <a:pt x="159" y="42"/>
                        <a:pt x="160" y="42"/>
                        <a:pt x="160" y="41"/>
                      </a:cubicBezTo>
                      <a:cubicBezTo>
                        <a:pt x="164" y="40"/>
                        <a:pt x="166" y="37"/>
                        <a:pt x="166" y="34"/>
                      </a:cubicBezTo>
                      <a:cubicBezTo>
                        <a:pt x="166" y="29"/>
                        <a:pt x="163" y="25"/>
                        <a:pt x="158" y="25"/>
                      </a:cubicBezTo>
                      <a:cubicBezTo>
                        <a:pt x="157" y="25"/>
                        <a:pt x="157" y="25"/>
                        <a:pt x="157" y="25"/>
                      </a:cubicBezTo>
                      <a:cubicBezTo>
                        <a:pt x="151" y="25"/>
                        <a:pt x="83" y="25"/>
                        <a:pt x="83" y="25"/>
                      </a:cubicBezTo>
                      <a:cubicBezTo>
                        <a:pt x="83" y="20"/>
                        <a:pt x="83" y="20"/>
                        <a:pt x="83" y="20"/>
                      </a:cubicBezTo>
                      <a:cubicBezTo>
                        <a:pt x="112" y="20"/>
                        <a:pt x="112" y="20"/>
                        <a:pt x="112" y="20"/>
                      </a:cubicBezTo>
                      <a:cubicBezTo>
                        <a:pt x="112" y="20"/>
                        <a:pt x="112" y="20"/>
                        <a:pt x="112" y="20"/>
                      </a:cubicBezTo>
                      <a:cubicBezTo>
                        <a:pt x="117" y="20"/>
                        <a:pt x="122" y="15"/>
                        <a:pt x="122" y="10"/>
                      </a:cubicBezTo>
                      <a:cubicBezTo>
                        <a:pt x="122" y="0"/>
                        <a:pt x="122" y="0"/>
                        <a:pt x="122" y="0"/>
                      </a:cubicBezTo>
                      <a:cubicBezTo>
                        <a:pt x="111" y="0"/>
                        <a:pt x="111" y="0"/>
                        <a:pt x="111" y="0"/>
                      </a:cubicBezTo>
                      <a:cubicBezTo>
                        <a:pt x="29" y="0"/>
                        <a:pt x="29" y="0"/>
                        <a:pt x="29" y="0"/>
                      </a:cubicBezTo>
                      <a:cubicBezTo>
                        <a:pt x="12" y="0"/>
                        <a:pt x="0" y="12"/>
                        <a:pt x="0" y="29"/>
                      </a:cubicBezTo>
                      <a:cubicBezTo>
                        <a:pt x="0" y="103"/>
                        <a:pt x="0" y="103"/>
                        <a:pt x="0" y="103"/>
                      </a:cubicBezTo>
                      <a:cubicBezTo>
                        <a:pt x="146" y="103"/>
                        <a:pt x="146" y="103"/>
                        <a:pt x="146" y="103"/>
                      </a:cubicBezTo>
                      <a:cubicBezTo>
                        <a:pt x="151" y="103"/>
                        <a:pt x="155" y="99"/>
                        <a:pt x="155" y="95"/>
                      </a:cubicBezTo>
                      <a:cubicBezTo>
                        <a:pt x="155" y="90"/>
                        <a:pt x="151" y="87"/>
                        <a:pt x="146" y="87"/>
                      </a:cubicBezTo>
                      <a:cubicBezTo>
                        <a:pt x="146" y="87"/>
                        <a:pt x="96" y="87"/>
                        <a:pt x="96" y="87"/>
                      </a:cubicBezTo>
                      <a:cubicBezTo>
                        <a:pt x="96" y="83"/>
                        <a:pt x="96" y="83"/>
                        <a:pt x="96" y="83"/>
                      </a:cubicBezTo>
                      <a:cubicBezTo>
                        <a:pt x="158" y="83"/>
                        <a:pt x="158" y="83"/>
                        <a:pt x="158" y="83"/>
                      </a:cubicBezTo>
                      <a:cubicBezTo>
                        <a:pt x="159" y="83"/>
                        <a:pt x="159" y="82"/>
                        <a:pt x="160" y="82"/>
                      </a:cubicBezTo>
                      <a:cubicBezTo>
                        <a:pt x="164" y="82"/>
                        <a:pt x="166" y="78"/>
                        <a:pt x="166" y="75"/>
                      </a:cubicBezTo>
                      <a:cubicBezTo>
                        <a:pt x="166" y="70"/>
                        <a:pt x="163" y="66"/>
                        <a:pt x="158" y="66"/>
                      </a:cubicBezTo>
                      <a:cubicBezTo>
                        <a:pt x="158" y="66"/>
                        <a:pt x="158" y="66"/>
                        <a:pt x="158" y="66"/>
                      </a:cubicBezTo>
                      <a:cubicBezTo>
                        <a:pt x="158" y="66"/>
                        <a:pt x="158" y="66"/>
                        <a:pt x="158" y="66"/>
                      </a:cubicBezTo>
                      <a:cubicBezTo>
                        <a:pt x="96" y="66"/>
                        <a:pt x="96" y="66"/>
                        <a:pt x="96" y="66"/>
                      </a:cubicBezTo>
                      <a:cubicBezTo>
                        <a:pt x="96" y="62"/>
                        <a:pt x="96" y="62"/>
                        <a:pt x="96" y="62"/>
                      </a:cubicBezTo>
                      <a:cubicBezTo>
                        <a:pt x="172" y="62"/>
                        <a:pt x="172" y="62"/>
                        <a:pt x="172" y="62"/>
                      </a:cubicBezTo>
                      <a:cubicBezTo>
                        <a:pt x="173" y="62"/>
                        <a:pt x="174" y="62"/>
                        <a:pt x="174" y="62"/>
                      </a:cubicBezTo>
                      <a:cubicBezTo>
                        <a:pt x="178" y="61"/>
                        <a:pt x="181" y="58"/>
                        <a:pt x="181" y="54"/>
                      </a:cubicBezTo>
                      <a:cubicBezTo>
                        <a:pt x="181" y="49"/>
                        <a:pt x="177" y="46"/>
                        <a:pt x="173" y="46"/>
                      </a:cubicBezTo>
                      <a:close/>
                    </a:path>
                  </a:pathLst>
                </a:custGeom>
                <a:solidFill>
                  <a:srgbClr val="CEA5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18" name="Freeform 3721"/>
                <p:cNvSpPr>
                  <a:spLocks/>
                </p:cNvSpPr>
                <p:nvPr/>
              </p:nvSpPr>
              <p:spPr bwMode="auto">
                <a:xfrm>
                  <a:off x="3435349" y="5354637"/>
                  <a:ext cx="26988" cy="30163"/>
                </a:xfrm>
                <a:custGeom>
                  <a:avLst/>
                  <a:gdLst>
                    <a:gd name="T0" fmla="*/ 13 w 13"/>
                    <a:gd name="T1" fmla="*/ 0 h 14"/>
                    <a:gd name="T2" fmla="*/ 6 w 13"/>
                    <a:gd name="T3" fmla="*/ 0 h 14"/>
                    <a:gd name="T4" fmla="*/ 0 w 13"/>
                    <a:gd name="T5" fmla="*/ 7 h 14"/>
                    <a:gd name="T6" fmla="*/ 6 w 13"/>
                    <a:gd name="T7" fmla="*/ 14 h 14"/>
                    <a:gd name="T8" fmla="*/ 13 w 13"/>
                    <a:gd name="T9" fmla="*/ 14 h 14"/>
                    <a:gd name="T10" fmla="*/ 13 w 13"/>
                    <a:gd name="T11" fmla="*/ 0 h 14"/>
                    <a:gd name="T12" fmla="*/ 13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13" y="0"/>
                      </a:moveTo>
                      <a:cubicBezTo>
                        <a:pt x="6" y="0"/>
                        <a:pt x="6" y="0"/>
                        <a:pt x="6" y="0"/>
                      </a:cubicBezTo>
                      <a:cubicBezTo>
                        <a:pt x="3" y="0"/>
                        <a:pt x="0" y="3"/>
                        <a:pt x="0" y="7"/>
                      </a:cubicBezTo>
                      <a:cubicBezTo>
                        <a:pt x="0" y="11"/>
                        <a:pt x="3" y="14"/>
                        <a:pt x="6" y="14"/>
                      </a:cubicBezTo>
                      <a:cubicBezTo>
                        <a:pt x="13" y="14"/>
                        <a:pt x="13" y="14"/>
                        <a:pt x="13" y="14"/>
                      </a:cubicBezTo>
                      <a:cubicBezTo>
                        <a:pt x="13" y="0"/>
                        <a:pt x="13" y="0"/>
                        <a:pt x="13" y="0"/>
                      </a:cubicBezTo>
                      <a:cubicBezTo>
                        <a:pt x="13" y="0"/>
                        <a:pt x="13" y="0"/>
                        <a:pt x="13" y="0"/>
                      </a:cubicBezTo>
                      <a:close/>
                    </a:path>
                  </a:pathLst>
                </a:custGeom>
                <a:solidFill>
                  <a:srgbClr val="ECCE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21" name="Freeform 3724"/>
                <p:cNvSpPr>
                  <a:spLocks/>
                </p:cNvSpPr>
                <p:nvPr/>
              </p:nvSpPr>
              <p:spPr bwMode="auto">
                <a:xfrm>
                  <a:off x="3363912" y="5173662"/>
                  <a:ext cx="36513" cy="17463"/>
                </a:xfrm>
                <a:custGeom>
                  <a:avLst/>
                  <a:gdLst>
                    <a:gd name="T0" fmla="*/ 0 w 18"/>
                    <a:gd name="T1" fmla="*/ 0 h 9"/>
                    <a:gd name="T2" fmla="*/ 9 w 18"/>
                    <a:gd name="T3" fmla="*/ 9 h 9"/>
                    <a:gd name="T4" fmla="*/ 18 w 18"/>
                    <a:gd name="T5" fmla="*/ 9 h 9"/>
                    <a:gd name="T6" fmla="*/ 18 w 18"/>
                    <a:gd name="T7" fmla="*/ 0 h 9"/>
                    <a:gd name="T8" fmla="*/ 0 w 18"/>
                    <a:gd name="T9" fmla="*/ 0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4"/>
                        <a:pt x="4" y="9"/>
                        <a:pt x="9" y="9"/>
                      </a:cubicBezTo>
                      <a:cubicBezTo>
                        <a:pt x="18" y="9"/>
                        <a:pt x="18" y="9"/>
                        <a:pt x="18" y="9"/>
                      </a:cubicBezTo>
                      <a:cubicBezTo>
                        <a:pt x="18" y="0"/>
                        <a:pt x="18" y="0"/>
                        <a:pt x="18" y="0"/>
                      </a:cubicBezTo>
                      <a:cubicBezTo>
                        <a:pt x="0" y="0"/>
                        <a:pt x="0" y="0"/>
                        <a:pt x="0" y="0"/>
                      </a:cubicBezTo>
                      <a:cubicBezTo>
                        <a:pt x="0" y="0"/>
                        <a:pt x="0" y="0"/>
                        <a:pt x="0" y="0"/>
                      </a:cubicBezTo>
                      <a:close/>
                    </a:path>
                  </a:pathLst>
                </a:custGeom>
                <a:solidFill>
                  <a:srgbClr val="ECCE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grpSp>
      </p:grpSp>
      <p:grpSp>
        <p:nvGrpSpPr>
          <p:cNvPr id="67" name="Group 66"/>
          <p:cNvGrpSpPr/>
          <p:nvPr/>
        </p:nvGrpSpPr>
        <p:grpSpPr>
          <a:xfrm>
            <a:off x="493345" y="4698936"/>
            <a:ext cx="2670417" cy="1717309"/>
            <a:chOff x="503237" y="4792662"/>
            <a:chExt cx="2723964" cy="1751745"/>
          </a:xfrm>
        </p:grpSpPr>
        <p:grpSp>
          <p:nvGrpSpPr>
            <p:cNvPr id="16" name="Group 15"/>
            <p:cNvGrpSpPr/>
            <p:nvPr/>
          </p:nvGrpSpPr>
          <p:grpSpPr>
            <a:xfrm>
              <a:off x="560201" y="4877618"/>
              <a:ext cx="2667000" cy="1666789"/>
              <a:chOff x="579437" y="4868862"/>
              <a:chExt cx="2667000" cy="1666789"/>
            </a:xfrm>
          </p:grpSpPr>
          <p:pic>
            <p:nvPicPr>
              <p:cNvPr id="334" name="Picture 333"/>
              <p:cNvPicPr>
                <a:picLocks noChangeAspect="1"/>
              </p:cNvPicPr>
              <p:nvPr/>
            </p:nvPicPr>
            <p:blipFill rotWithShape="1">
              <a:blip r:embed="rId6"/>
              <a:srcRect l="10942" b="33156"/>
              <a:stretch/>
            </p:blipFill>
            <p:spPr>
              <a:xfrm>
                <a:off x="579437" y="4868862"/>
                <a:ext cx="2067281" cy="1338176"/>
              </a:xfrm>
              <a:prstGeom prst="rect">
                <a:avLst/>
              </a:prstGeom>
            </p:spPr>
          </p:pic>
          <p:grpSp>
            <p:nvGrpSpPr>
              <p:cNvPr id="15" name="Group 14"/>
              <p:cNvGrpSpPr/>
              <p:nvPr/>
            </p:nvGrpSpPr>
            <p:grpSpPr>
              <a:xfrm>
                <a:off x="635000" y="6200689"/>
                <a:ext cx="2611437" cy="334962"/>
                <a:chOff x="635000" y="6200689"/>
                <a:chExt cx="2611437" cy="334962"/>
              </a:xfrm>
            </p:grpSpPr>
            <p:sp>
              <p:nvSpPr>
                <p:cNvPr id="271" name="Freeform 3541"/>
                <p:cNvSpPr>
                  <a:spLocks/>
                </p:cNvSpPr>
                <p:nvPr/>
              </p:nvSpPr>
              <p:spPr bwMode="auto">
                <a:xfrm>
                  <a:off x="1370013" y="6200689"/>
                  <a:ext cx="1876424" cy="334962"/>
                </a:xfrm>
                <a:custGeom>
                  <a:avLst/>
                  <a:gdLst>
                    <a:gd name="T0" fmla="*/ 1116 w 1193"/>
                    <a:gd name="T1" fmla="*/ 162 h 162"/>
                    <a:gd name="T2" fmla="*/ 77 w 1193"/>
                    <a:gd name="T3" fmla="*/ 162 h 162"/>
                    <a:gd name="T4" fmla="*/ 0 w 1193"/>
                    <a:gd name="T5" fmla="*/ 82 h 162"/>
                    <a:gd name="T6" fmla="*/ 0 w 1193"/>
                    <a:gd name="T7" fmla="*/ 80 h 162"/>
                    <a:gd name="T8" fmla="*/ 77 w 1193"/>
                    <a:gd name="T9" fmla="*/ 0 h 162"/>
                    <a:gd name="T10" fmla="*/ 1116 w 1193"/>
                    <a:gd name="T11" fmla="*/ 0 h 162"/>
                    <a:gd name="T12" fmla="*/ 1193 w 1193"/>
                    <a:gd name="T13" fmla="*/ 80 h 162"/>
                    <a:gd name="T14" fmla="*/ 1193 w 1193"/>
                    <a:gd name="T15" fmla="*/ 82 h 162"/>
                    <a:gd name="T16" fmla="*/ 1116 w 1193"/>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3" h="162">
                      <a:moveTo>
                        <a:pt x="1116" y="162"/>
                      </a:moveTo>
                      <a:cubicBezTo>
                        <a:pt x="77" y="162"/>
                        <a:pt x="77" y="162"/>
                        <a:pt x="77" y="162"/>
                      </a:cubicBezTo>
                      <a:cubicBezTo>
                        <a:pt x="34" y="162"/>
                        <a:pt x="0" y="126"/>
                        <a:pt x="0" y="82"/>
                      </a:cubicBezTo>
                      <a:cubicBezTo>
                        <a:pt x="0" y="80"/>
                        <a:pt x="0" y="80"/>
                        <a:pt x="0" y="80"/>
                      </a:cubicBezTo>
                      <a:cubicBezTo>
                        <a:pt x="0" y="36"/>
                        <a:pt x="34" y="0"/>
                        <a:pt x="77" y="0"/>
                      </a:cubicBezTo>
                      <a:cubicBezTo>
                        <a:pt x="1116" y="0"/>
                        <a:pt x="1116" y="0"/>
                        <a:pt x="1116" y="0"/>
                      </a:cubicBezTo>
                      <a:cubicBezTo>
                        <a:pt x="1158" y="0"/>
                        <a:pt x="1193" y="36"/>
                        <a:pt x="1193" y="80"/>
                      </a:cubicBezTo>
                      <a:cubicBezTo>
                        <a:pt x="1193" y="82"/>
                        <a:pt x="1193" y="82"/>
                        <a:pt x="1193" y="82"/>
                      </a:cubicBezTo>
                      <a:cubicBezTo>
                        <a:pt x="1193" y="126"/>
                        <a:pt x="1158" y="162"/>
                        <a:pt x="1116" y="162"/>
                      </a:cubicBez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72" name="Rectangle 3544"/>
                <p:cNvSpPr>
                  <a:spLocks noChangeArrowheads="1"/>
                </p:cNvSpPr>
                <p:nvPr/>
              </p:nvSpPr>
              <p:spPr bwMode="auto">
                <a:xfrm>
                  <a:off x="1958975" y="6306789"/>
                  <a:ext cx="1128514"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b="1" dirty="0">
                      <a:solidFill>
                        <a:srgbClr val="002050"/>
                      </a:solidFill>
                      <a:latin typeface="Segoe UI" panose="020B0502040204020203" pitchFamily="34" charset="0"/>
                    </a:rPr>
                    <a:t>Agile methodologies</a:t>
                  </a:r>
                  <a:endParaRPr lang="en-US" altLang="en-US" sz="1765" dirty="0">
                    <a:solidFill>
                      <a:srgbClr val="505050"/>
                    </a:solidFill>
                    <a:latin typeface="Segoe UI" panose="020B0502040204020203" pitchFamily="34" charset="0"/>
                  </a:endParaRPr>
                </a:p>
              </p:txBody>
            </p:sp>
            <p:sp>
              <p:nvSpPr>
                <p:cNvPr id="273" name="Freeform 3540"/>
                <p:cNvSpPr>
                  <a:spLocks/>
                </p:cNvSpPr>
                <p:nvPr/>
              </p:nvSpPr>
              <p:spPr bwMode="auto">
                <a:xfrm>
                  <a:off x="635000" y="6200689"/>
                  <a:ext cx="1033463" cy="334962"/>
                </a:xfrm>
                <a:custGeom>
                  <a:avLst/>
                  <a:gdLst>
                    <a:gd name="T0" fmla="*/ 423 w 500"/>
                    <a:gd name="T1" fmla="*/ 162 h 162"/>
                    <a:gd name="T2" fmla="*/ 78 w 500"/>
                    <a:gd name="T3" fmla="*/ 162 h 162"/>
                    <a:gd name="T4" fmla="*/ 0 w 500"/>
                    <a:gd name="T5" fmla="*/ 82 h 162"/>
                    <a:gd name="T6" fmla="*/ 0 w 500"/>
                    <a:gd name="T7" fmla="*/ 80 h 162"/>
                    <a:gd name="T8" fmla="*/ 78 w 500"/>
                    <a:gd name="T9" fmla="*/ 0 h 162"/>
                    <a:gd name="T10" fmla="*/ 423 w 500"/>
                    <a:gd name="T11" fmla="*/ 0 h 162"/>
                    <a:gd name="T12" fmla="*/ 500 w 500"/>
                    <a:gd name="T13" fmla="*/ 80 h 162"/>
                    <a:gd name="T14" fmla="*/ 500 w 500"/>
                    <a:gd name="T15" fmla="*/ 82 h 162"/>
                    <a:gd name="T16" fmla="*/ 423 w 500"/>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162">
                      <a:moveTo>
                        <a:pt x="423" y="162"/>
                      </a:moveTo>
                      <a:cubicBezTo>
                        <a:pt x="78" y="162"/>
                        <a:pt x="78" y="162"/>
                        <a:pt x="78" y="162"/>
                      </a:cubicBezTo>
                      <a:cubicBezTo>
                        <a:pt x="35" y="162"/>
                        <a:pt x="0" y="126"/>
                        <a:pt x="0" y="82"/>
                      </a:cubicBezTo>
                      <a:cubicBezTo>
                        <a:pt x="0" y="80"/>
                        <a:pt x="0" y="80"/>
                        <a:pt x="0" y="80"/>
                      </a:cubicBezTo>
                      <a:cubicBezTo>
                        <a:pt x="0" y="36"/>
                        <a:pt x="35" y="0"/>
                        <a:pt x="78" y="0"/>
                      </a:cubicBezTo>
                      <a:cubicBezTo>
                        <a:pt x="423" y="0"/>
                        <a:pt x="423" y="0"/>
                        <a:pt x="423" y="0"/>
                      </a:cubicBezTo>
                      <a:cubicBezTo>
                        <a:pt x="466" y="0"/>
                        <a:pt x="500" y="36"/>
                        <a:pt x="500" y="80"/>
                      </a:cubicBezTo>
                      <a:cubicBezTo>
                        <a:pt x="500" y="82"/>
                        <a:pt x="500" y="82"/>
                        <a:pt x="500" y="82"/>
                      </a:cubicBezTo>
                      <a:cubicBezTo>
                        <a:pt x="500" y="126"/>
                        <a:pt x="466" y="162"/>
                        <a:pt x="423" y="162"/>
                      </a:cubicBez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74" name="Freeform 3542"/>
                <p:cNvSpPr>
                  <a:spLocks/>
                </p:cNvSpPr>
                <p:nvPr/>
              </p:nvSpPr>
              <p:spPr bwMode="auto">
                <a:xfrm>
                  <a:off x="890588" y="6200689"/>
                  <a:ext cx="987425" cy="334962"/>
                </a:xfrm>
                <a:custGeom>
                  <a:avLst/>
                  <a:gdLst>
                    <a:gd name="T0" fmla="*/ 405 w 478"/>
                    <a:gd name="T1" fmla="*/ 162 h 162"/>
                    <a:gd name="T2" fmla="*/ 74 w 478"/>
                    <a:gd name="T3" fmla="*/ 162 h 162"/>
                    <a:gd name="T4" fmla="*/ 0 w 478"/>
                    <a:gd name="T5" fmla="*/ 82 h 162"/>
                    <a:gd name="T6" fmla="*/ 0 w 478"/>
                    <a:gd name="T7" fmla="*/ 80 h 162"/>
                    <a:gd name="T8" fmla="*/ 74 w 478"/>
                    <a:gd name="T9" fmla="*/ 0 h 162"/>
                    <a:gd name="T10" fmla="*/ 405 w 478"/>
                    <a:gd name="T11" fmla="*/ 0 h 162"/>
                    <a:gd name="T12" fmla="*/ 478 w 478"/>
                    <a:gd name="T13" fmla="*/ 80 h 162"/>
                    <a:gd name="T14" fmla="*/ 478 w 478"/>
                    <a:gd name="T15" fmla="*/ 82 h 162"/>
                    <a:gd name="T16" fmla="*/ 405 w 478"/>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162">
                      <a:moveTo>
                        <a:pt x="405" y="162"/>
                      </a:moveTo>
                      <a:cubicBezTo>
                        <a:pt x="74" y="162"/>
                        <a:pt x="74" y="162"/>
                        <a:pt x="74" y="162"/>
                      </a:cubicBezTo>
                      <a:cubicBezTo>
                        <a:pt x="33" y="162"/>
                        <a:pt x="0" y="126"/>
                        <a:pt x="0" y="82"/>
                      </a:cubicBezTo>
                      <a:cubicBezTo>
                        <a:pt x="0" y="80"/>
                        <a:pt x="0" y="80"/>
                        <a:pt x="0" y="80"/>
                      </a:cubicBezTo>
                      <a:cubicBezTo>
                        <a:pt x="0" y="36"/>
                        <a:pt x="33" y="0"/>
                        <a:pt x="74" y="0"/>
                      </a:cubicBezTo>
                      <a:cubicBezTo>
                        <a:pt x="405" y="0"/>
                        <a:pt x="405" y="0"/>
                        <a:pt x="405" y="0"/>
                      </a:cubicBezTo>
                      <a:cubicBezTo>
                        <a:pt x="445" y="0"/>
                        <a:pt x="478" y="36"/>
                        <a:pt x="478" y="80"/>
                      </a:cubicBezTo>
                      <a:cubicBezTo>
                        <a:pt x="478" y="82"/>
                        <a:pt x="478" y="82"/>
                        <a:pt x="478" y="82"/>
                      </a:cubicBezTo>
                      <a:cubicBezTo>
                        <a:pt x="478" y="126"/>
                        <a:pt x="445" y="162"/>
                        <a:pt x="405" y="162"/>
                      </a:cubicBezTo>
                      <a:close/>
                    </a:path>
                  </a:pathLst>
                </a:custGeom>
                <a:solidFill>
                  <a:srgbClr val="8D2376"/>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75" name="Rectangle 3543"/>
                <p:cNvSpPr>
                  <a:spLocks noChangeArrowheads="1"/>
                </p:cNvSpPr>
                <p:nvPr/>
              </p:nvSpPr>
              <p:spPr bwMode="auto">
                <a:xfrm>
                  <a:off x="971527" y="6291400"/>
                  <a:ext cx="82554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980" b="1" dirty="0">
                      <a:solidFill>
                        <a:srgbClr val="FFFFFF"/>
                      </a:solidFill>
                      <a:latin typeface="Segoe UI" panose="020B0502040204020203" pitchFamily="34" charset="0"/>
                    </a:rPr>
                    <a:t>have adopted</a:t>
                  </a:r>
                  <a:endParaRPr lang="en-US" altLang="en-US" sz="1765" dirty="0">
                    <a:solidFill>
                      <a:srgbClr val="505050"/>
                    </a:solidFill>
                    <a:latin typeface="Segoe UI" panose="020B0502040204020203" pitchFamily="34" charset="0"/>
                  </a:endParaRPr>
                </a:p>
              </p:txBody>
            </p:sp>
          </p:grpSp>
        </p:grpSp>
        <p:grpSp>
          <p:nvGrpSpPr>
            <p:cNvPr id="19" name="Group 18"/>
            <p:cNvGrpSpPr/>
            <p:nvPr/>
          </p:nvGrpSpPr>
          <p:grpSpPr>
            <a:xfrm>
              <a:off x="503237" y="4792662"/>
              <a:ext cx="1123764" cy="608745"/>
              <a:chOff x="198437" y="4411662"/>
              <a:chExt cx="1123764" cy="608745"/>
            </a:xfrm>
          </p:grpSpPr>
          <p:grpSp>
            <p:nvGrpSpPr>
              <p:cNvPr id="664" name="Group 663"/>
              <p:cNvGrpSpPr/>
              <p:nvPr/>
            </p:nvGrpSpPr>
            <p:grpSpPr>
              <a:xfrm>
                <a:off x="198437" y="4411662"/>
                <a:ext cx="608745" cy="608745"/>
                <a:chOff x="7777955" y="466725"/>
                <a:chExt cx="608745" cy="608745"/>
              </a:xfrm>
              <a:solidFill>
                <a:srgbClr val="8D2376"/>
              </a:solidFill>
            </p:grpSpPr>
            <p:sp>
              <p:nvSpPr>
                <p:cNvPr id="665" name="Oval 664"/>
                <p:cNvSpPr/>
                <p:nvPr/>
              </p:nvSpPr>
              <p:spPr bwMode="auto">
                <a:xfrm>
                  <a:off x="7777955" y="466725"/>
                  <a:ext cx="608745" cy="608745"/>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dirty="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3458"/>
                <p:cNvSpPr>
                  <a:spLocks noChangeArrowheads="1"/>
                </p:cNvSpPr>
                <p:nvPr/>
              </p:nvSpPr>
              <p:spPr bwMode="auto">
                <a:xfrm>
                  <a:off x="7876086" y="573731"/>
                  <a:ext cx="415178" cy="36933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2353" spc="-49" dirty="0">
                      <a:solidFill>
                        <a:srgbClr val="FFFFFF"/>
                      </a:solidFill>
                      <a:latin typeface="Segoe UI Light" panose="020B0502040204020203" pitchFamily="34" charset="0"/>
                    </a:rPr>
                    <a:t>3/4</a:t>
                  </a:r>
                  <a:endParaRPr lang="en-US" altLang="en-US" sz="2353" spc="-49" dirty="0">
                    <a:solidFill>
                      <a:srgbClr val="FFFFFF"/>
                    </a:solidFill>
                    <a:latin typeface="Segoe UI" panose="020B0502040204020203" pitchFamily="34" charset="0"/>
                  </a:endParaRPr>
                </a:p>
              </p:txBody>
            </p:sp>
          </p:grpSp>
          <p:sp>
            <p:nvSpPr>
              <p:cNvPr id="669" name="Rectangle 3471"/>
              <p:cNvSpPr>
                <a:spLocks noChangeArrowheads="1"/>
              </p:cNvSpPr>
              <p:nvPr/>
            </p:nvSpPr>
            <p:spPr bwMode="auto">
              <a:xfrm>
                <a:off x="878169" y="4646785"/>
                <a:ext cx="444032"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dirty="0">
                    <a:solidFill>
                      <a:srgbClr val="002050"/>
                    </a:solidFill>
                    <a:latin typeface="Segoe UI" panose="020B0502040204020203" pitchFamily="34" charset="0"/>
                  </a:rPr>
                  <a:t>of teams</a:t>
                </a:r>
                <a:endParaRPr lang="en-US" altLang="en-US" sz="1765" dirty="0">
                  <a:solidFill>
                    <a:srgbClr val="505050"/>
                  </a:solidFill>
                  <a:latin typeface="Segoe UI" panose="020B0502040204020203" pitchFamily="34" charset="0"/>
                </a:endParaRPr>
              </a:p>
            </p:txBody>
          </p:sp>
        </p:grpSp>
      </p:grpSp>
      <p:sp>
        <p:nvSpPr>
          <p:cNvPr id="192" name="Freeform 3431"/>
          <p:cNvSpPr>
            <a:spLocks/>
          </p:cNvSpPr>
          <p:nvPr/>
        </p:nvSpPr>
        <p:spPr bwMode="auto">
          <a:xfrm>
            <a:off x="8458454" y="3583074"/>
            <a:ext cx="2146129" cy="1209239"/>
          </a:xfrm>
          <a:custGeom>
            <a:avLst/>
            <a:gdLst>
              <a:gd name="T0" fmla="*/ 483 w 1059"/>
              <a:gd name="T1" fmla="*/ 209 h 597"/>
              <a:gd name="T2" fmla="*/ 246 w 1059"/>
              <a:gd name="T3" fmla="*/ 105 h 597"/>
              <a:gd name="T4" fmla="*/ 65 w 1059"/>
              <a:gd name="T5" fmla="*/ 22 h 597"/>
              <a:gd name="T6" fmla="*/ 2 w 1059"/>
              <a:gd name="T7" fmla="*/ 0 h 597"/>
              <a:gd name="T8" fmla="*/ 0 w 1059"/>
              <a:gd name="T9" fmla="*/ 50 h 597"/>
              <a:gd name="T10" fmla="*/ 546 w 1059"/>
              <a:gd name="T11" fmla="*/ 597 h 597"/>
              <a:gd name="T12" fmla="*/ 1059 w 1059"/>
              <a:gd name="T13" fmla="*/ 240 h 597"/>
              <a:gd name="T14" fmla="*/ 483 w 1059"/>
              <a:gd name="T15" fmla="*/ 209 h 5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9" h="597">
                <a:moveTo>
                  <a:pt x="483" y="209"/>
                </a:moveTo>
                <a:cubicBezTo>
                  <a:pt x="397" y="182"/>
                  <a:pt x="320" y="143"/>
                  <a:pt x="246" y="105"/>
                </a:cubicBezTo>
                <a:cubicBezTo>
                  <a:pt x="188" y="76"/>
                  <a:pt x="128" y="46"/>
                  <a:pt x="65" y="22"/>
                </a:cubicBezTo>
                <a:cubicBezTo>
                  <a:pt x="45" y="14"/>
                  <a:pt x="23" y="6"/>
                  <a:pt x="2" y="0"/>
                </a:cubicBezTo>
                <a:cubicBezTo>
                  <a:pt x="0" y="16"/>
                  <a:pt x="0" y="33"/>
                  <a:pt x="0" y="50"/>
                </a:cubicBezTo>
                <a:cubicBezTo>
                  <a:pt x="0" y="352"/>
                  <a:pt x="244" y="597"/>
                  <a:pt x="546" y="597"/>
                </a:cubicBezTo>
                <a:cubicBezTo>
                  <a:pt x="781" y="597"/>
                  <a:pt x="982" y="448"/>
                  <a:pt x="1059" y="240"/>
                </a:cubicBezTo>
                <a:cubicBezTo>
                  <a:pt x="848" y="271"/>
                  <a:pt x="646" y="261"/>
                  <a:pt x="483" y="209"/>
                </a:cubicBezTo>
                <a:close/>
              </a:path>
            </a:pathLst>
          </a:custGeom>
          <a:solidFill>
            <a:srgbClr val="002050"/>
          </a:solidFill>
          <a:ln>
            <a:noFill/>
          </a:ln>
          <a:extLst/>
        </p:spPr>
        <p:txBody>
          <a:bodyPr vert="horz" wrap="square" lIns="89642" tIns="105877" rIns="89642" bIns="123523" numCol="1" anchor="b" anchorCtr="0" compatLnSpc="1">
            <a:prstTxWarp prst="textNoShape">
              <a:avLst/>
            </a:prstTxWarp>
          </a:bodyPr>
          <a:lstStyle/>
          <a:p>
            <a:pPr algn="ctr" defTabSz="1066669">
              <a:defRPr/>
            </a:pPr>
            <a:r>
              <a:rPr lang="en-US" sz="1961" kern="0" dirty="0">
                <a:solidFill>
                  <a:srgbClr val="FFFFFF"/>
                </a:solidFill>
                <a:latin typeface="Segoe UI Light"/>
              </a:rPr>
              <a:t>Business</a:t>
            </a:r>
          </a:p>
          <a:p>
            <a:pPr algn="ctr" defTabSz="1066669">
              <a:defRPr/>
            </a:pPr>
            <a:endParaRPr lang="en-US" sz="1568" kern="0" dirty="0">
              <a:solidFill>
                <a:srgbClr val="FFFFFF"/>
              </a:solidFill>
            </a:endParaRPr>
          </a:p>
        </p:txBody>
      </p:sp>
      <p:sp>
        <p:nvSpPr>
          <p:cNvPr id="191" name="Freeform 3430"/>
          <p:cNvSpPr>
            <a:spLocks/>
          </p:cNvSpPr>
          <p:nvPr/>
        </p:nvSpPr>
        <p:spPr bwMode="auto">
          <a:xfrm>
            <a:off x="5070403" y="3521374"/>
            <a:ext cx="2066757" cy="1283389"/>
          </a:xfrm>
          <a:custGeom>
            <a:avLst/>
            <a:gdLst>
              <a:gd name="T0" fmla="*/ 553 w 1020"/>
              <a:gd name="T1" fmla="*/ 168 h 626"/>
              <a:gd name="T2" fmla="*/ 433 w 1020"/>
              <a:gd name="T3" fmla="*/ 221 h 626"/>
              <a:gd name="T4" fmla="*/ 0 w 1020"/>
              <a:gd name="T5" fmla="*/ 352 h 626"/>
              <a:gd name="T6" fmla="*/ 474 w 1020"/>
              <a:gd name="T7" fmla="*/ 626 h 626"/>
              <a:gd name="T8" fmla="*/ 1020 w 1020"/>
              <a:gd name="T9" fmla="*/ 79 h 626"/>
              <a:gd name="T10" fmla="*/ 1015 w 1020"/>
              <a:gd name="T11" fmla="*/ 0 h 626"/>
              <a:gd name="T12" fmla="*/ 553 w 1020"/>
              <a:gd name="T13" fmla="*/ 168 h 626"/>
            </a:gdLst>
            <a:ahLst/>
            <a:cxnLst>
              <a:cxn ang="0">
                <a:pos x="T0" y="T1"/>
              </a:cxn>
              <a:cxn ang="0">
                <a:pos x="T2" y="T3"/>
              </a:cxn>
              <a:cxn ang="0">
                <a:pos x="T4" y="T5"/>
              </a:cxn>
              <a:cxn ang="0">
                <a:pos x="T6" y="T7"/>
              </a:cxn>
              <a:cxn ang="0">
                <a:pos x="T8" y="T9"/>
              </a:cxn>
              <a:cxn ang="0">
                <a:pos x="T10" y="T11"/>
              </a:cxn>
              <a:cxn ang="0">
                <a:pos x="T12" y="T13"/>
              </a:cxn>
            </a:cxnLst>
            <a:rect l="0" t="0" r="r" b="b"/>
            <a:pathLst>
              <a:path w="1020" h="626">
                <a:moveTo>
                  <a:pt x="553" y="168"/>
                </a:moveTo>
                <a:cubicBezTo>
                  <a:pt x="514" y="186"/>
                  <a:pt x="473" y="204"/>
                  <a:pt x="433" y="221"/>
                </a:cubicBezTo>
                <a:cubicBezTo>
                  <a:pt x="320" y="270"/>
                  <a:pt x="168" y="328"/>
                  <a:pt x="0" y="352"/>
                </a:cubicBezTo>
                <a:cubicBezTo>
                  <a:pt x="95" y="516"/>
                  <a:pt x="271" y="626"/>
                  <a:pt x="474" y="626"/>
                </a:cubicBezTo>
                <a:cubicBezTo>
                  <a:pt x="776" y="626"/>
                  <a:pt x="1020" y="381"/>
                  <a:pt x="1020" y="79"/>
                </a:cubicBezTo>
                <a:cubicBezTo>
                  <a:pt x="1020" y="52"/>
                  <a:pt x="1018" y="26"/>
                  <a:pt x="1015" y="0"/>
                </a:cubicBezTo>
                <a:cubicBezTo>
                  <a:pt x="847" y="36"/>
                  <a:pt x="697" y="103"/>
                  <a:pt x="553" y="168"/>
                </a:cubicBezTo>
                <a:close/>
              </a:path>
            </a:pathLst>
          </a:custGeom>
          <a:solidFill>
            <a:srgbClr val="0070C0"/>
          </a:solidFill>
          <a:ln>
            <a:noFill/>
          </a:ln>
          <a:extLst/>
        </p:spPr>
        <p:txBody>
          <a:bodyPr vert="horz" wrap="square" lIns="89642" tIns="44821" rIns="89642" bIns="123523" numCol="1" anchor="b" anchorCtr="0" compatLnSpc="1">
            <a:prstTxWarp prst="textNoShape">
              <a:avLst/>
            </a:prstTxWarp>
          </a:bodyPr>
          <a:lstStyle/>
          <a:p>
            <a:pPr algn="ctr" defTabSz="1066669">
              <a:defRPr/>
            </a:pPr>
            <a:r>
              <a:rPr lang="en-US" sz="1961" kern="0" dirty="0">
                <a:solidFill>
                  <a:srgbClr val="FFFFFF"/>
                </a:solidFill>
                <a:latin typeface="Segoe UI Light"/>
              </a:rPr>
              <a:t>IT Ops</a:t>
            </a:r>
          </a:p>
          <a:p>
            <a:pPr algn="ctr" defTabSz="1066669">
              <a:defRPr/>
            </a:pPr>
            <a:endParaRPr lang="en-US" sz="1568" kern="0" dirty="0">
              <a:solidFill>
                <a:srgbClr val="FFFFFF"/>
              </a:solidFill>
              <a:latin typeface="Segoe UI Light"/>
            </a:endParaRPr>
          </a:p>
        </p:txBody>
      </p:sp>
      <p:grpSp>
        <p:nvGrpSpPr>
          <p:cNvPr id="24" name="Group 23"/>
          <p:cNvGrpSpPr/>
          <p:nvPr/>
        </p:nvGrpSpPr>
        <p:grpSpPr>
          <a:xfrm>
            <a:off x="7814148" y="5463075"/>
            <a:ext cx="1478479" cy="655200"/>
            <a:chOff x="8123237" y="5478462"/>
            <a:chExt cx="1508126" cy="668338"/>
          </a:xfrm>
        </p:grpSpPr>
        <p:sp>
          <p:nvSpPr>
            <p:cNvPr id="329" name="Freeform 3614"/>
            <p:cNvSpPr>
              <a:spLocks/>
            </p:cNvSpPr>
            <p:nvPr/>
          </p:nvSpPr>
          <p:spPr bwMode="auto">
            <a:xfrm>
              <a:off x="8123237" y="5478462"/>
              <a:ext cx="1508126" cy="668338"/>
            </a:xfrm>
            <a:custGeom>
              <a:avLst/>
              <a:gdLst>
                <a:gd name="T0" fmla="*/ 431 w 602"/>
                <a:gd name="T1" fmla="*/ 421 h 421"/>
                <a:gd name="T2" fmla="*/ 517 w 602"/>
                <a:gd name="T3" fmla="*/ 317 h 421"/>
                <a:gd name="T4" fmla="*/ 602 w 602"/>
                <a:gd name="T5" fmla="*/ 211 h 421"/>
                <a:gd name="T6" fmla="*/ 517 w 602"/>
                <a:gd name="T7" fmla="*/ 106 h 421"/>
                <a:gd name="T8" fmla="*/ 431 w 602"/>
                <a:gd name="T9" fmla="*/ 0 h 421"/>
                <a:gd name="T10" fmla="*/ 431 w 602"/>
                <a:gd name="T11" fmla="*/ 0 h 421"/>
                <a:gd name="T12" fmla="*/ 0 w 602"/>
                <a:gd name="T13" fmla="*/ 0 h 421"/>
                <a:gd name="T14" fmla="*/ 0 w 602"/>
                <a:gd name="T15" fmla="*/ 421 h 421"/>
                <a:gd name="T16" fmla="*/ 431 w 602"/>
                <a:gd name="T17" fmla="*/ 421 h 421"/>
                <a:gd name="T18" fmla="*/ 431 w 602"/>
                <a:gd name="T19"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2" h="421">
                  <a:moveTo>
                    <a:pt x="431" y="421"/>
                  </a:moveTo>
                  <a:lnTo>
                    <a:pt x="517" y="317"/>
                  </a:lnTo>
                  <a:lnTo>
                    <a:pt x="602" y="211"/>
                  </a:lnTo>
                  <a:lnTo>
                    <a:pt x="517" y="106"/>
                  </a:lnTo>
                  <a:lnTo>
                    <a:pt x="431" y="0"/>
                  </a:lnTo>
                  <a:lnTo>
                    <a:pt x="431" y="0"/>
                  </a:lnTo>
                  <a:lnTo>
                    <a:pt x="0" y="0"/>
                  </a:lnTo>
                  <a:lnTo>
                    <a:pt x="0" y="421"/>
                  </a:lnTo>
                  <a:lnTo>
                    <a:pt x="431" y="421"/>
                  </a:lnTo>
                  <a:lnTo>
                    <a:pt x="431" y="421"/>
                  </a:lnTo>
                  <a:close/>
                </a:path>
              </a:pathLst>
            </a:custGeom>
            <a:solidFill>
              <a:srgbClr val="C00000"/>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31" name="Rectangle 3620"/>
            <p:cNvSpPr>
              <a:spLocks noChangeArrowheads="1"/>
            </p:cNvSpPr>
            <p:nvPr/>
          </p:nvSpPr>
          <p:spPr bwMode="auto">
            <a:xfrm>
              <a:off x="8223249" y="5535632"/>
              <a:ext cx="1059217" cy="553998"/>
            </a:xfrm>
            <a:prstGeom prst="rect">
              <a:avLst/>
            </a:prstGeom>
            <a:no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dirty="0">
                  <a:solidFill>
                    <a:srgbClr val="FFFFFF"/>
                  </a:solidFill>
                  <a:latin typeface="Segoe UI" panose="020B0502040204020203" pitchFamily="34" charset="0"/>
                </a:rPr>
                <a:t>The average hourly cost of infrastructure failure is </a:t>
              </a:r>
              <a:r>
                <a:rPr lang="en-US" altLang="en-US" sz="882" b="1" dirty="0">
                  <a:solidFill>
                    <a:srgbClr val="FFFFFF"/>
                  </a:solidFill>
                  <a:latin typeface="Segoe UI" panose="020B0502040204020203" pitchFamily="34" charset="0"/>
                </a:rPr>
                <a:t>$100,000</a:t>
              </a:r>
              <a:r>
                <a:rPr lang="en-US" altLang="en-US" sz="882" dirty="0">
                  <a:solidFill>
                    <a:srgbClr val="FFFFFF"/>
                  </a:solidFill>
                  <a:latin typeface="Segoe UI" panose="020B0502040204020203" pitchFamily="34" charset="0"/>
                </a:rPr>
                <a:t> per hour</a:t>
              </a:r>
              <a:endParaRPr lang="en-US" altLang="en-US" sz="1765" dirty="0">
                <a:solidFill>
                  <a:srgbClr val="FFFFFF"/>
                </a:solidFill>
                <a:latin typeface="Segoe UI" panose="020B0502040204020203" pitchFamily="34" charset="0"/>
              </a:endParaRPr>
            </a:p>
          </p:txBody>
        </p:sp>
      </p:grpSp>
      <p:grpSp>
        <p:nvGrpSpPr>
          <p:cNvPr id="30" name="Group 29"/>
          <p:cNvGrpSpPr/>
          <p:nvPr/>
        </p:nvGrpSpPr>
        <p:grpSpPr>
          <a:xfrm>
            <a:off x="9364240" y="4474829"/>
            <a:ext cx="2532065" cy="1643445"/>
            <a:chOff x="9552012" y="4564062"/>
            <a:chExt cx="2582838" cy="1676400"/>
          </a:xfrm>
        </p:grpSpPr>
        <p:grpSp>
          <p:nvGrpSpPr>
            <p:cNvPr id="588" name="Group 587"/>
            <p:cNvGrpSpPr/>
            <p:nvPr/>
          </p:nvGrpSpPr>
          <p:grpSpPr>
            <a:xfrm>
              <a:off x="9552012" y="4922838"/>
              <a:ext cx="993725" cy="1317624"/>
              <a:chOff x="10341025" y="5075238"/>
              <a:chExt cx="993725" cy="1317624"/>
            </a:xfrm>
          </p:grpSpPr>
          <p:sp>
            <p:nvSpPr>
              <p:cNvPr id="347" name="Freeform 3638"/>
              <p:cNvSpPr>
                <a:spLocks/>
              </p:cNvSpPr>
              <p:nvPr/>
            </p:nvSpPr>
            <p:spPr bwMode="auto">
              <a:xfrm>
                <a:off x="10736263" y="5419725"/>
                <a:ext cx="7938"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3" y="0"/>
                      <a:pt x="2"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48" name="Freeform 3639"/>
              <p:cNvSpPr>
                <a:spLocks/>
              </p:cNvSpPr>
              <p:nvPr/>
            </p:nvSpPr>
            <p:spPr bwMode="auto">
              <a:xfrm>
                <a:off x="10706100" y="5419725"/>
                <a:ext cx="11113" cy="3175"/>
              </a:xfrm>
              <a:custGeom>
                <a:avLst/>
                <a:gdLst>
                  <a:gd name="T0" fmla="*/ 0 w 5"/>
                  <a:gd name="T1" fmla="*/ 1 h 1"/>
                  <a:gd name="T2" fmla="*/ 5 w 5"/>
                  <a:gd name="T3" fmla="*/ 0 h 1"/>
                  <a:gd name="T4" fmla="*/ 0 w 5"/>
                  <a:gd name="T5" fmla="*/ 1 h 1"/>
                </a:gdLst>
                <a:ahLst/>
                <a:cxnLst>
                  <a:cxn ang="0">
                    <a:pos x="T0" y="T1"/>
                  </a:cxn>
                  <a:cxn ang="0">
                    <a:pos x="T2" y="T3"/>
                  </a:cxn>
                  <a:cxn ang="0">
                    <a:pos x="T4" y="T5"/>
                  </a:cxn>
                </a:cxnLst>
                <a:rect l="0" t="0" r="r" b="b"/>
                <a:pathLst>
                  <a:path w="5" h="1">
                    <a:moveTo>
                      <a:pt x="0" y="1"/>
                    </a:moveTo>
                    <a:cubicBezTo>
                      <a:pt x="2" y="1"/>
                      <a:pt x="3" y="0"/>
                      <a:pt x="5" y="0"/>
                    </a:cubicBezTo>
                    <a:cubicBezTo>
                      <a:pt x="3" y="0"/>
                      <a:pt x="2" y="1"/>
                      <a:pt x="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49" name="Freeform 3640"/>
              <p:cNvSpPr>
                <a:spLocks/>
              </p:cNvSpPr>
              <p:nvPr/>
            </p:nvSpPr>
            <p:spPr bwMode="auto">
              <a:xfrm>
                <a:off x="10744200" y="5419725"/>
                <a:ext cx="25400" cy="6350"/>
              </a:xfrm>
              <a:custGeom>
                <a:avLst/>
                <a:gdLst>
                  <a:gd name="T0" fmla="*/ 0 w 12"/>
                  <a:gd name="T1" fmla="*/ 0 h 3"/>
                  <a:gd name="T2" fmla="*/ 12 w 12"/>
                  <a:gd name="T3" fmla="*/ 3 h 3"/>
                  <a:gd name="T4" fmla="*/ 0 w 12"/>
                  <a:gd name="T5" fmla="*/ 0 h 3"/>
                </a:gdLst>
                <a:ahLst/>
                <a:cxnLst>
                  <a:cxn ang="0">
                    <a:pos x="T0" y="T1"/>
                  </a:cxn>
                  <a:cxn ang="0">
                    <a:pos x="T2" y="T3"/>
                  </a:cxn>
                  <a:cxn ang="0">
                    <a:pos x="T4" y="T5"/>
                  </a:cxn>
                </a:cxnLst>
                <a:rect l="0" t="0" r="r" b="b"/>
                <a:pathLst>
                  <a:path w="12" h="3">
                    <a:moveTo>
                      <a:pt x="0" y="0"/>
                    </a:moveTo>
                    <a:cubicBezTo>
                      <a:pt x="4" y="1"/>
                      <a:pt x="8" y="2"/>
                      <a:pt x="12" y="3"/>
                    </a:cubicBezTo>
                    <a:cubicBezTo>
                      <a:pt x="8" y="2"/>
                      <a:pt x="4" y="1"/>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50" name="Freeform 3641"/>
              <p:cNvSpPr>
                <a:spLocks/>
              </p:cNvSpPr>
              <p:nvPr/>
            </p:nvSpPr>
            <p:spPr bwMode="auto">
              <a:xfrm>
                <a:off x="10721975" y="5419725"/>
                <a:ext cx="9525" cy="0"/>
              </a:xfrm>
              <a:custGeom>
                <a:avLst/>
                <a:gdLst>
                  <a:gd name="T0" fmla="*/ 4 w 5"/>
                  <a:gd name="T1" fmla="*/ 0 w 5"/>
                  <a:gd name="T2" fmla="*/ 5 w 5"/>
                  <a:gd name="T3" fmla="*/ 4 w 5"/>
                </a:gdLst>
                <a:ahLst/>
                <a:cxnLst>
                  <a:cxn ang="0">
                    <a:pos x="T0" y="0"/>
                  </a:cxn>
                  <a:cxn ang="0">
                    <a:pos x="T1" y="0"/>
                  </a:cxn>
                  <a:cxn ang="0">
                    <a:pos x="T2" y="0"/>
                  </a:cxn>
                  <a:cxn ang="0">
                    <a:pos x="T3" y="0"/>
                  </a:cxn>
                </a:cxnLst>
                <a:rect l="0" t="0" r="r" b="b"/>
                <a:pathLst>
                  <a:path w="5">
                    <a:moveTo>
                      <a:pt x="4" y="0"/>
                    </a:moveTo>
                    <a:cubicBezTo>
                      <a:pt x="3" y="0"/>
                      <a:pt x="1" y="0"/>
                      <a:pt x="0" y="0"/>
                    </a:cubicBezTo>
                    <a:cubicBezTo>
                      <a:pt x="1" y="0"/>
                      <a:pt x="3" y="0"/>
                      <a:pt x="5" y="0"/>
                    </a:cubicBezTo>
                    <a:cubicBezTo>
                      <a:pt x="4" y="0"/>
                      <a:pt x="4" y="0"/>
                      <a:pt x="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65" name="Freeform 3656"/>
              <p:cNvSpPr>
                <a:spLocks/>
              </p:cNvSpPr>
              <p:nvPr/>
            </p:nvSpPr>
            <p:spPr bwMode="auto">
              <a:xfrm>
                <a:off x="10950575" y="5149850"/>
                <a:ext cx="309563" cy="465138"/>
              </a:xfrm>
              <a:custGeom>
                <a:avLst/>
                <a:gdLst>
                  <a:gd name="T0" fmla="*/ 130 w 150"/>
                  <a:gd name="T1" fmla="*/ 76 h 225"/>
                  <a:gd name="T2" fmla="*/ 114 w 150"/>
                  <a:gd name="T3" fmla="*/ 53 h 225"/>
                  <a:gd name="T4" fmla="*/ 75 w 150"/>
                  <a:gd name="T5" fmla="*/ 21 h 225"/>
                  <a:gd name="T6" fmla="*/ 12 w 150"/>
                  <a:gd name="T7" fmla="*/ 1 h 225"/>
                  <a:gd name="T8" fmla="*/ 0 w 150"/>
                  <a:gd name="T9" fmla="*/ 0 h 225"/>
                  <a:gd name="T10" fmla="*/ 0 w 150"/>
                  <a:gd name="T11" fmla="*/ 151 h 225"/>
                  <a:gd name="T12" fmla="*/ 0 w 150"/>
                  <a:gd name="T13" fmla="*/ 151 h 225"/>
                  <a:gd name="T14" fmla="*/ 0 w 150"/>
                  <a:gd name="T15" fmla="*/ 151 h 225"/>
                  <a:gd name="T16" fmla="*/ 0 w 150"/>
                  <a:gd name="T17" fmla="*/ 151 h 225"/>
                  <a:gd name="T18" fmla="*/ 129 w 150"/>
                  <a:gd name="T19" fmla="*/ 225 h 225"/>
                  <a:gd name="T20" fmla="*/ 142 w 150"/>
                  <a:gd name="T21" fmla="*/ 197 h 225"/>
                  <a:gd name="T22" fmla="*/ 149 w 150"/>
                  <a:gd name="T23" fmla="*/ 162 h 225"/>
                  <a:gd name="T24" fmla="*/ 149 w 150"/>
                  <a:gd name="T25" fmla="*/ 151 h 225"/>
                  <a:gd name="T26" fmla="*/ 130 w 150"/>
                  <a:gd name="T27" fmla="*/ 7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225">
                    <a:moveTo>
                      <a:pt x="130" y="76"/>
                    </a:moveTo>
                    <a:cubicBezTo>
                      <a:pt x="125" y="68"/>
                      <a:pt x="120" y="60"/>
                      <a:pt x="114" y="53"/>
                    </a:cubicBezTo>
                    <a:cubicBezTo>
                      <a:pt x="103" y="40"/>
                      <a:pt x="90" y="29"/>
                      <a:pt x="75" y="21"/>
                    </a:cubicBezTo>
                    <a:cubicBezTo>
                      <a:pt x="56" y="10"/>
                      <a:pt x="35" y="3"/>
                      <a:pt x="12" y="1"/>
                    </a:cubicBezTo>
                    <a:cubicBezTo>
                      <a:pt x="8" y="1"/>
                      <a:pt x="4" y="0"/>
                      <a:pt x="0" y="0"/>
                    </a:cubicBezTo>
                    <a:cubicBezTo>
                      <a:pt x="0" y="151"/>
                      <a:pt x="0" y="151"/>
                      <a:pt x="0" y="151"/>
                    </a:cubicBezTo>
                    <a:cubicBezTo>
                      <a:pt x="0" y="151"/>
                      <a:pt x="0" y="151"/>
                      <a:pt x="0" y="151"/>
                    </a:cubicBezTo>
                    <a:cubicBezTo>
                      <a:pt x="0" y="151"/>
                      <a:pt x="0" y="151"/>
                      <a:pt x="0" y="151"/>
                    </a:cubicBezTo>
                    <a:cubicBezTo>
                      <a:pt x="0" y="151"/>
                      <a:pt x="0" y="151"/>
                      <a:pt x="0" y="151"/>
                    </a:cubicBezTo>
                    <a:cubicBezTo>
                      <a:pt x="129" y="225"/>
                      <a:pt x="129" y="225"/>
                      <a:pt x="129" y="225"/>
                    </a:cubicBezTo>
                    <a:cubicBezTo>
                      <a:pt x="134" y="216"/>
                      <a:pt x="138" y="207"/>
                      <a:pt x="142" y="197"/>
                    </a:cubicBezTo>
                    <a:cubicBezTo>
                      <a:pt x="146" y="185"/>
                      <a:pt x="148" y="174"/>
                      <a:pt x="149" y="162"/>
                    </a:cubicBezTo>
                    <a:cubicBezTo>
                      <a:pt x="149" y="158"/>
                      <a:pt x="149" y="154"/>
                      <a:pt x="149" y="151"/>
                    </a:cubicBezTo>
                    <a:cubicBezTo>
                      <a:pt x="150" y="124"/>
                      <a:pt x="143" y="99"/>
                      <a:pt x="130" y="76"/>
                    </a:cubicBezTo>
                    <a:close/>
                  </a:path>
                </a:pathLst>
              </a:custGeom>
              <a:solidFill>
                <a:srgbClr val="FF0000"/>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66" name="Freeform 3657"/>
              <p:cNvSpPr>
                <a:spLocks/>
              </p:cNvSpPr>
              <p:nvPr/>
            </p:nvSpPr>
            <p:spPr bwMode="auto">
              <a:xfrm>
                <a:off x="10917238" y="5426075"/>
                <a:ext cx="66675" cy="66675"/>
              </a:xfrm>
              <a:custGeom>
                <a:avLst/>
                <a:gdLst>
                  <a:gd name="T0" fmla="*/ 1 w 32"/>
                  <a:gd name="T1" fmla="*/ 14 h 32"/>
                  <a:gd name="T2" fmla="*/ 17 w 32"/>
                  <a:gd name="T3" fmla="*/ 0 h 32"/>
                  <a:gd name="T4" fmla="*/ 31 w 32"/>
                  <a:gd name="T5" fmla="*/ 17 h 32"/>
                  <a:gd name="T6" fmla="*/ 15 w 32"/>
                  <a:gd name="T7" fmla="*/ 31 h 32"/>
                  <a:gd name="T8" fmla="*/ 1 w 32"/>
                  <a:gd name="T9" fmla="*/ 14 h 32"/>
                </a:gdLst>
                <a:ahLst/>
                <a:cxnLst>
                  <a:cxn ang="0">
                    <a:pos x="T0" y="T1"/>
                  </a:cxn>
                  <a:cxn ang="0">
                    <a:pos x="T2" y="T3"/>
                  </a:cxn>
                  <a:cxn ang="0">
                    <a:pos x="T4" y="T5"/>
                  </a:cxn>
                  <a:cxn ang="0">
                    <a:pos x="T6" y="T7"/>
                  </a:cxn>
                  <a:cxn ang="0">
                    <a:pos x="T8" y="T9"/>
                  </a:cxn>
                </a:cxnLst>
                <a:rect l="0" t="0" r="r" b="b"/>
                <a:pathLst>
                  <a:path w="32" h="32">
                    <a:moveTo>
                      <a:pt x="1" y="14"/>
                    </a:moveTo>
                    <a:cubicBezTo>
                      <a:pt x="2" y="6"/>
                      <a:pt x="9" y="0"/>
                      <a:pt x="17" y="0"/>
                    </a:cubicBezTo>
                    <a:cubicBezTo>
                      <a:pt x="26" y="1"/>
                      <a:pt x="32" y="8"/>
                      <a:pt x="31" y="17"/>
                    </a:cubicBezTo>
                    <a:cubicBezTo>
                      <a:pt x="31" y="25"/>
                      <a:pt x="23" y="32"/>
                      <a:pt x="15" y="31"/>
                    </a:cubicBezTo>
                    <a:cubicBezTo>
                      <a:pt x="6" y="30"/>
                      <a:pt x="0" y="23"/>
                      <a:pt x="1" y="14"/>
                    </a:cubicBez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67" name="Freeform 3658"/>
              <p:cNvSpPr>
                <a:spLocks/>
              </p:cNvSpPr>
              <p:nvPr/>
            </p:nvSpPr>
            <p:spPr bwMode="auto">
              <a:xfrm>
                <a:off x="10942638" y="5075238"/>
                <a:ext cx="19050" cy="63500"/>
              </a:xfrm>
              <a:custGeom>
                <a:avLst/>
                <a:gdLst>
                  <a:gd name="T0" fmla="*/ 9 w 9"/>
                  <a:gd name="T1" fmla="*/ 3 h 31"/>
                  <a:gd name="T2" fmla="*/ 4 w 9"/>
                  <a:gd name="T3" fmla="*/ 0 h 31"/>
                  <a:gd name="T4" fmla="*/ 0 w 9"/>
                  <a:gd name="T5" fmla="*/ 3 h 31"/>
                  <a:gd name="T6" fmla="*/ 0 w 9"/>
                  <a:gd name="T7" fmla="*/ 27 h 31"/>
                  <a:gd name="T8" fmla="*/ 4 w 9"/>
                  <a:gd name="T9" fmla="*/ 31 h 31"/>
                  <a:gd name="T10" fmla="*/ 4 w 9"/>
                  <a:gd name="T11" fmla="*/ 31 h 31"/>
                  <a:gd name="T12" fmla="*/ 9 w 9"/>
                  <a:gd name="T13" fmla="*/ 27 h 31"/>
                  <a:gd name="T14" fmla="*/ 9 w 9"/>
                  <a:gd name="T15" fmla="*/ 27 h 31"/>
                  <a:gd name="T16" fmla="*/ 9 w 9"/>
                  <a:gd name="T1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9" y="3"/>
                    </a:moveTo>
                    <a:cubicBezTo>
                      <a:pt x="9" y="1"/>
                      <a:pt x="7" y="0"/>
                      <a:pt x="4" y="0"/>
                    </a:cubicBezTo>
                    <a:cubicBezTo>
                      <a:pt x="2" y="0"/>
                      <a:pt x="0" y="1"/>
                      <a:pt x="0" y="3"/>
                    </a:cubicBezTo>
                    <a:cubicBezTo>
                      <a:pt x="0" y="27"/>
                      <a:pt x="0" y="27"/>
                      <a:pt x="0" y="27"/>
                    </a:cubicBezTo>
                    <a:cubicBezTo>
                      <a:pt x="4" y="31"/>
                      <a:pt x="4" y="31"/>
                      <a:pt x="4" y="31"/>
                    </a:cubicBezTo>
                    <a:cubicBezTo>
                      <a:pt x="4" y="31"/>
                      <a:pt x="4" y="31"/>
                      <a:pt x="4" y="31"/>
                    </a:cubicBezTo>
                    <a:cubicBezTo>
                      <a:pt x="9" y="27"/>
                      <a:pt x="9" y="27"/>
                      <a:pt x="9" y="27"/>
                    </a:cubicBezTo>
                    <a:cubicBezTo>
                      <a:pt x="9" y="27"/>
                      <a:pt x="9" y="27"/>
                      <a:pt x="9" y="27"/>
                    </a:cubicBezTo>
                    <a:cubicBezTo>
                      <a:pt x="9" y="3"/>
                      <a:pt x="9" y="3"/>
                      <a:pt x="9" y="3"/>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68" name="Freeform 3659"/>
              <p:cNvSpPr>
                <a:spLocks/>
              </p:cNvSpPr>
              <p:nvPr/>
            </p:nvSpPr>
            <p:spPr bwMode="auto">
              <a:xfrm>
                <a:off x="11271250" y="5451475"/>
                <a:ext cx="63500" cy="15875"/>
              </a:xfrm>
              <a:custGeom>
                <a:avLst/>
                <a:gdLst>
                  <a:gd name="T0" fmla="*/ 28 w 31"/>
                  <a:gd name="T1" fmla="*/ 0 h 8"/>
                  <a:gd name="T2" fmla="*/ 4 w 31"/>
                  <a:gd name="T3" fmla="*/ 0 h 8"/>
                  <a:gd name="T4" fmla="*/ 0 w 31"/>
                  <a:gd name="T5" fmla="*/ 4 h 8"/>
                  <a:gd name="T6" fmla="*/ 4 w 31"/>
                  <a:gd name="T7" fmla="*/ 8 h 8"/>
                  <a:gd name="T8" fmla="*/ 4 w 31"/>
                  <a:gd name="T9" fmla="*/ 8 h 8"/>
                  <a:gd name="T10" fmla="*/ 28 w 31"/>
                  <a:gd name="T11" fmla="*/ 8 h 8"/>
                  <a:gd name="T12" fmla="*/ 28 w 31"/>
                  <a:gd name="T13" fmla="*/ 8 h 8"/>
                  <a:gd name="T14" fmla="*/ 31 w 31"/>
                  <a:gd name="T15" fmla="*/ 4 h 8"/>
                  <a:gd name="T16" fmla="*/ 28 w 3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8">
                    <a:moveTo>
                      <a:pt x="28" y="0"/>
                    </a:moveTo>
                    <a:cubicBezTo>
                      <a:pt x="4" y="0"/>
                      <a:pt x="4" y="0"/>
                      <a:pt x="4" y="0"/>
                    </a:cubicBezTo>
                    <a:cubicBezTo>
                      <a:pt x="0" y="4"/>
                      <a:pt x="0" y="4"/>
                      <a:pt x="0" y="4"/>
                    </a:cubicBezTo>
                    <a:cubicBezTo>
                      <a:pt x="4" y="8"/>
                      <a:pt x="4" y="8"/>
                      <a:pt x="4" y="8"/>
                    </a:cubicBezTo>
                    <a:cubicBezTo>
                      <a:pt x="4" y="8"/>
                      <a:pt x="4" y="8"/>
                      <a:pt x="4" y="8"/>
                    </a:cubicBezTo>
                    <a:cubicBezTo>
                      <a:pt x="28" y="8"/>
                      <a:pt x="28" y="8"/>
                      <a:pt x="28" y="8"/>
                    </a:cubicBezTo>
                    <a:cubicBezTo>
                      <a:pt x="28" y="8"/>
                      <a:pt x="28" y="8"/>
                      <a:pt x="28" y="8"/>
                    </a:cubicBezTo>
                    <a:cubicBezTo>
                      <a:pt x="30" y="8"/>
                      <a:pt x="31" y="6"/>
                      <a:pt x="31" y="4"/>
                    </a:cubicBezTo>
                    <a:cubicBezTo>
                      <a:pt x="31" y="1"/>
                      <a:pt x="30" y="0"/>
                      <a:pt x="28" y="0"/>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69" name="Freeform 3660"/>
              <p:cNvSpPr>
                <a:spLocks/>
              </p:cNvSpPr>
              <p:nvPr/>
            </p:nvSpPr>
            <p:spPr bwMode="auto">
              <a:xfrm>
                <a:off x="10752138" y="5124450"/>
                <a:ext cx="42863" cy="58738"/>
              </a:xfrm>
              <a:custGeom>
                <a:avLst/>
                <a:gdLst>
                  <a:gd name="T0" fmla="*/ 8 w 21"/>
                  <a:gd name="T1" fmla="*/ 1 h 28"/>
                  <a:gd name="T2" fmla="*/ 8 w 21"/>
                  <a:gd name="T3" fmla="*/ 1 h 28"/>
                  <a:gd name="T4" fmla="*/ 3 w 21"/>
                  <a:gd name="T5" fmla="*/ 1 h 28"/>
                  <a:gd name="T6" fmla="*/ 1 w 21"/>
                  <a:gd name="T7" fmla="*/ 5 h 28"/>
                  <a:gd name="T8" fmla="*/ 13 w 21"/>
                  <a:gd name="T9" fmla="*/ 26 h 28"/>
                  <a:gd name="T10" fmla="*/ 19 w 21"/>
                  <a:gd name="T11" fmla="*/ 28 h 28"/>
                  <a:gd name="T12" fmla="*/ 19 w 21"/>
                  <a:gd name="T13" fmla="*/ 28 h 28"/>
                  <a:gd name="T14" fmla="*/ 21 w 21"/>
                  <a:gd name="T15" fmla="*/ 22 h 28"/>
                  <a:gd name="T16" fmla="*/ 21 w 21"/>
                  <a:gd name="T17" fmla="*/ 22 h 28"/>
                  <a:gd name="T18" fmla="*/ 8 w 21"/>
                  <a:gd name="T1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8" y="1"/>
                    </a:moveTo>
                    <a:cubicBezTo>
                      <a:pt x="8" y="1"/>
                      <a:pt x="8" y="1"/>
                      <a:pt x="8" y="1"/>
                    </a:cubicBezTo>
                    <a:cubicBezTo>
                      <a:pt x="8" y="0"/>
                      <a:pt x="5" y="0"/>
                      <a:pt x="3" y="1"/>
                    </a:cubicBezTo>
                    <a:cubicBezTo>
                      <a:pt x="1" y="2"/>
                      <a:pt x="0" y="4"/>
                      <a:pt x="1" y="5"/>
                    </a:cubicBezTo>
                    <a:cubicBezTo>
                      <a:pt x="13" y="26"/>
                      <a:pt x="13" y="26"/>
                      <a:pt x="13" y="26"/>
                    </a:cubicBezTo>
                    <a:cubicBezTo>
                      <a:pt x="19" y="28"/>
                      <a:pt x="19" y="28"/>
                      <a:pt x="19" y="28"/>
                    </a:cubicBezTo>
                    <a:cubicBezTo>
                      <a:pt x="19" y="28"/>
                      <a:pt x="19" y="28"/>
                      <a:pt x="19" y="28"/>
                    </a:cubicBezTo>
                    <a:cubicBezTo>
                      <a:pt x="21" y="22"/>
                      <a:pt x="21" y="22"/>
                      <a:pt x="21" y="22"/>
                    </a:cubicBezTo>
                    <a:cubicBezTo>
                      <a:pt x="21" y="22"/>
                      <a:pt x="21" y="22"/>
                      <a:pt x="21" y="22"/>
                    </a:cubicBezTo>
                    <a:lnTo>
                      <a:pt x="8" y="1"/>
                    </a:ln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0" name="Freeform 3661"/>
              <p:cNvSpPr>
                <a:spLocks/>
              </p:cNvSpPr>
              <p:nvPr/>
            </p:nvSpPr>
            <p:spPr bwMode="auto">
              <a:xfrm>
                <a:off x="11107738" y="5737225"/>
                <a:ext cx="41275" cy="57150"/>
              </a:xfrm>
              <a:custGeom>
                <a:avLst/>
                <a:gdLst>
                  <a:gd name="T0" fmla="*/ 7 w 20"/>
                  <a:gd name="T1" fmla="*/ 1 h 28"/>
                  <a:gd name="T2" fmla="*/ 2 w 20"/>
                  <a:gd name="T3" fmla="*/ 0 h 28"/>
                  <a:gd name="T4" fmla="*/ 0 w 20"/>
                  <a:gd name="T5" fmla="*/ 5 h 28"/>
                  <a:gd name="T6" fmla="*/ 0 w 20"/>
                  <a:gd name="T7" fmla="*/ 5 h 28"/>
                  <a:gd name="T8" fmla="*/ 12 w 20"/>
                  <a:gd name="T9" fmla="*/ 26 h 28"/>
                  <a:gd name="T10" fmla="*/ 12 w 20"/>
                  <a:gd name="T11" fmla="*/ 26 h 28"/>
                  <a:gd name="T12" fmla="*/ 17 w 20"/>
                  <a:gd name="T13" fmla="*/ 27 h 28"/>
                  <a:gd name="T14" fmla="*/ 19 w 20"/>
                  <a:gd name="T15" fmla="*/ 22 h 28"/>
                  <a:gd name="T16" fmla="*/ 7 w 20"/>
                  <a:gd name="T17"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7" y="1"/>
                    </a:moveTo>
                    <a:cubicBezTo>
                      <a:pt x="2" y="0"/>
                      <a:pt x="2" y="0"/>
                      <a:pt x="2" y="0"/>
                    </a:cubicBezTo>
                    <a:cubicBezTo>
                      <a:pt x="0" y="5"/>
                      <a:pt x="0" y="5"/>
                      <a:pt x="0" y="5"/>
                    </a:cubicBezTo>
                    <a:cubicBezTo>
                      <a:pt x="0" y="5"/>
                      <a:pt x="0" y="5"/>
                      <a:pt x="0" y="5"/>
                    </a:cubicBezTo>
                    <a:cubicBezTo>
                      <a:pt x="12" y="26"/>
                      <a:pt x="12" y="26"/>
                      <a:pt x="12" y="26"/>
                    </a:cubicBezTo>
                    <a:cubicBezTo>
                      <a:pt x="12" y="26"/>
                      <a:pt x="12" y="26"/>
                      <a:pt x="12" y="26"/>
                    </a:cubicBezTo>
                    <a:cubicBezTo>
                      <a:pt x="13" y="28"/>
                      <a:pt x="15" y="28"/>
                      <a:pt x="17" y="27"/>
                    </a:cubicBezTo>
                    <a:cubicBezTo>
                      <a:pt x="19" y="25"/>
                      <a:pt x="20" y="23"/>
                      <a:pt x="19" y="22"/>
                    </a:cubicBezTo>
                    <a:lnTo>
                      <a:pt x="7" y="1"/>
                    </a:ln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1" name="Freeform 3662"/>
              <p:cNvSpPr>
                <a:spLocks/>
              </p:cNvSpPr>
              <p:nvPr/>
            </p:nvSpPr>
            <p:spPr bwMode="auto">
              <a:xfrm>
                <a:off x="11228388" y="5260975"/>
                <a:ext cx="57150" cy="41275"/>
              </a:xfrm>
              <a:custGeom>
                <a:avLst/>
                <a:gdLst>
                  <a:gd name="T0" fmla="*/ 6 w 28"/>
                  <a:gd name="T1" fmla="*/ 20 h 20"/>
                  <a:gd name="T2" fmla="*/ 27 w 28"/>
                  <a:gd name="T3" fmla="*/ 8 h 20"/>
                  <a:gd name="T4" fmla="*/ 27 w 28"/>
                  <a:gd name="T5" fmla="*/ 8 h 20"/>
                  <a:gd name="T6" fmla="*/ 27 w 28"/>
                  <a:gd name="T7" fmla="*/ 3 h 20"/>
                  <a:gd name="T8" fmla="*/ 23 w 28"/>
                  <a:gd name="T9" fmla="*/ 1 h 20"/>
                  <a:gd name="T10" fmla="*/ 2 w 28"/>
                  <a:gd name="T11" fmla="*/ 13 h 20"/>
                  <a:gd name="T12" fmla="*/ 0 w 28"/>
                  <a:gd name="T13" fmla="*/ 18 h 20"/>
                  <a:gd name="T14" fmla="*/ 6 w 28"/>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6" y="20"/>
                    </a:moveTo>
                    <a:cubicBezTo>
                      <a:pt x="27" y="8"/>
                      <a:pt x="27" y="8"/>
                      <a:pt x="27" y="8"/>
                    </a:cubicBezTo>
                    <a:cubicBezTo>
                      <a:pt x="27" y="8"/>
                      <a:pt x="27" y="8"/>
                      <a:pt x="27" y="8"/>
                    </a:cubicBezTo>
                    <a:cubicBezTo>
                      <a:pt x="28" y="7"/>
                      <a:pt x="28" y="5"/>
                      <a:pt x="27" y="3"/>
                    </a:cubicBezTo>
                    <a:cubicBezTo>
                      <a:pt x="26" y="1"/>
                      <a:pt x="24" y="0"/>
                      <a:pt x="23" y="1"/>
                    </a:cubicBezTo>
                    <a:cubicBezTo>
                      <a:pt x="2" y="13"/>
                      <a:pt x="2" y="13"/>
                      <a:pt x="2" y="13"/>
                    </a:cubicBezTo>
                    <a:cubicBezTo>
                      <a:pt x="0" y="18"/>
                      <a:pt x="0" y="18"/>
                      <a:pt x="0" y="18"/>
                    </a:cubicBezTo>
                    <a:cubicBezTo>
                      <a:pt x="6" y="20"/>
                      <a:pt x="6" y="20"/>
                      <a:pt x="6" y="20"/>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2" name="Freeform 3663"/>
              <p:cNvSpPr>
                <a:spLocks/>
              </p:cNvSpPr>
              <p:nvPr/>
            </p:nvSpPr>
            <p:spPr bwMode="auto">
              <a:xfrm>
                <a:off x="10615613" y="5260975"/>
                <a:ext cx="58738" cy="41275"/>
              </a:xfrm>
              <a:custGeom>
                <a:avLst/>
                <a:gdLst>
                  <a:gd name="T0" fmla="*/ 27 w 28"/>
                  <a:gd name="T1" fmla="*/ 13 h 20"/>
                  <a:gd name="T2" fmla="*/ 6 w 28"/>
                  <a:gd name="T3" fmla="*/ 1 h 20"/>
                  <a:gd name="T4" fmla="*/ 6 w 28"/>
                  <a:gd name="T5" fmla="*/ 1 h 20"/>
                  <a:gd name="T6" fmla="*/ 2 w 28"/>
                  <a:gd name="T7" fmla="*/ 3 h 20"/>
                  <a:gd name="T8" fmla="*/ 2 w 28"/>
                  <a:gd name="T9" fmla="*/ 8 h 20"/>
                  <a:gd name="T10" fmla="*/ 23 w 28"/>
                  <a:gd name="T11" fmla="*/ 20 h 20"/>
                  <a:gd name="T12" fmla="*/ 28 w 28"/>
                  <a:gd name="T13" fmla="*/ 18 h 20"/>
                  <a:gd name="T14" fmla="*/ 28 w 28"/>
                  <a:gd name="T15" fmla="*/ 18 h 20"/>
                  <a:gd name="T16" fmla="*/ 27 w 28"/>
                  <a:gd name="T1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27" y="13"/>
                    </a:moveTo>
                    <a:cubicBezTo>
                      <a:pt x="6" y="1"/>
                      <a:pt x="6" y="1"/>
                      <a:pt x="6" y="1"/>
                    </a:cubicBezTo>
                    <a:cubicBezTo>
                      <a:pt x="6" y="1"/>
                      <a:pt x="6" y="1"/>
                      <a:pt x="6" y="1"/>
                    </a:cubicBezTo>
                    <a:cubicBezTo>
                      <a:pt x="5" y="0"/>
                      <a:pt x="3" y="1"/>
                      <a:pt x="2" y="3"/>
                    </a:cubicBezTo>
                    <a:cubicBezTo>
                      <a:pt x="0" y="5"/>
                      <a:pt x="0" y="7"/>
                      <a:pt x="2" y="8"/>
                    </a:cubicBezTo>
                    <a:cubicBezTo>
                      <a:pt x="23" y="20"/>
                      <a:pt x="23" y="20"/>
                      <a:pt x="23" y="20"/>
                    </a:cubicBezTo>
                    <a:cubicBezTo>
                      <a:pt x="28" y="18"/>
                      <a:pt x="28" y="18"/>
                      <a:pt x="28" y="18"/>
                    </a:cubicBezTo>
                    <a:cubicBezTo>
                      <a:pt x="28" y="18"/>
                      <a:pt x="28" y="18"/>
                      <a:pt x="28" y="18"/>
                    </a:cubicBezTo>
                    <a:cubicBezTo>
                      <a:pt x="27" y="13"/>
                      <a:pt x="27" y="13"/>
                      <a:pt x="27" y="13"/>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3" name="Freeform 3664"/>
              <p:cNvSpPr>
                <a:spLocks/>
              </p:cNvSpPr>
              <p:nvPr/>
            </p:nvSpPr>
            <p:spPr bwMode="auto">
              <a:xfrm>
                <a:off x="11228388" y="5614988"/>
                <a:ext cx="57150" cy="42863"/>
              </a:xfrm>
              <a:custGeom>
                <a:avLst/>
                <a:gdLst>
                  <a:gd name="T0" fmla="*/ 27 w 28"/>
                  <a:gd name="T1" fmla="*/ 13 h 21"/>
                  <a:gd name="T2" fmla="*/ 6 w 28"/>
                  <a:gd name="T3" fmla="*/ 0 h 21"/>
                  <a:gd name="T4" fmla="*/ 0 w 28"/>
                  <a:gd name="T5" fmla="*/ 2 h 21"/>
                  <a:gd name="T6" fmla="*/ 2 w 28"/>
                  <a:gd name="T7" fmla="*/ 8 h 21"/>
                  <a:gd name="T8" fmla="*/ 2 w 28"/>
                  <a:gd name="T9" fmla="*/ 8 h 21"/>
                  <a:gd name="T10" fmla="*/ 23 w 28"/>
                  <a:gd name="T11" fmla="*/ 20 h 21"/>
                  <a:gd name="T12" fmla="*/ 23 w 28"/>
                  <a:gd name="T13" fmla="*/ 20 h 21"/>
                  <a:gd name="T14" fmla="*/ 27 w 28"/>
                  <a:gd name="T15" fmla="*/ 18 h 21"/>
                  <a:gd name="T16" fmla="*/ 27 w 28"/>
                  <a:gd name="T1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1">
                    <a:moveTo>
                      <a:pt x="27" y="13"/>
                    </a:moveTo>
                    <a:cubicBezTo>
                      <a:pt x="6" y="0"/>
                      <a:pt x="6" y="0"/>
                      <a:pt x="6" y="0"/>
                    </a:cubicBezTo>
                    <a:cubicBezTo>
                      <a:pt x="0" y="2"/>
                      <a:pt x="0" y="2"/>
                      <a:pt x="0" y="2"/>
                    </a:cubicBezTo>
                    <a:cubicBezTo>
                      <a:pt x="2" y="8"/>
                      <a:pt x="2" y="8"/>
                      <a:pt x="2" y="8"/>
                    </a:cubicBezTo>
                    <a:cubicBezTo>
                      <a:pt x="2" y="8"/>
                      <a:pt x="2" y="8"/>
                      <a:pt x="2" y="8"/>
                    </a:cubicBezTo>
                    <a:cubicBezTo>
                      <a:pt x="23" y="20"/>
                      <a:pt x="23" y="20"/>
                      <a:pt x="23" y="20"/>
                    </a:cubicBezTo>
                    <a:cubicBezTo>
                      <a:pt x="23" y="20"/>
                      <a:pt x="23" y="20"/>
                      <a:pt x="23" y="20"/>
                    </a:cubicBezTo>
                    <a:cubicBezTo>
                      <a:pt x="24" y="21"/>
                      <a:pt x="26" y="20"/>
                      <a:pt x="27" y="18"/>
                    </a:cubicBezTo>
                    <a:cubicBezTo>
                      <a:pt x="28" y="16"/>
                      <a:pt x="28" y="13"/>
                      <a:pt x="27" y="13"/>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4" name="Freeform 3665"/>
              <p:cNvSpPr>
                <a:spLocks/>
              </p:cNvSpPr>
              <p:nvPr/>
            </p:nvSpPr>
            <p:spPr bwMode="auto">
              <a:xfrm>
                <a:off x="11107738" y="5124450"/>
                <a:ext cx="41275" cy="58738"/>
              </a:xfrm>
              <a:custGeom>
                <a:avLst/>
                <a:gdLst>
                  <a:gd name="T0" fmla="*/ 7 w 20"/>
                  <a:gd name="T1" fmla="*/ 26 h 28"/>
                  <a:gd name="T2" fmla="*/ 7 w 20"/>
                  <a:gd name="T3" fmla="*/ 26 h 28"/>
                  <a:gd name="T4" fmla="*/ 19 w 20"/>
                  <a:gd name="T5" fmla="*/ 5 h 28"/>
                  <a:gd name="T6" fmla="*/ 19 w 20"/>
                  <a:gd name="T7" fmla="*/ 5 h 28"/>
                  <a:gd name="T8" fmla="*/ 17 w 20"/>
                  <a:gd name="T9" fmla="*/ 1 h 28"/>
                  <a:gd name="T10" fmla="*/ 12 w 20"/>
                  <a:gd name="T11" fmla="*/ 1 h 28"/>
                  <a:gd name="T12" fmla="*/ 0 w 20"/>
                  <a:gd name="T13" fmla="*/ 22 h 28"/>
                  <a:gd name="T14" fmla="*/ 2 w 20"/>
                  <a:gd name="T15" fmla="*/ 28 h 28"/>
                  <a:gd name="T16" fmla="*/ 7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7" y="26"/>
                    </a:moveTo>
                    <a:cubicBezTo>
                      <a:pt x="7" y="26"/>
                      <a:pt x="7" y="26"/>
                      <a:pt x="7" y="26"/>
                    </a:cubicBezTo>
                    <a:cubicBezTo>
                      <a:pt x="19" y="5"/>
                      <a:pt x="19" y="5"/>
                      <a:pt x="19" y="5"/>
                    </a:cubicBezTo>
                    <a:cubicBezTo>
                      <a:pt x="19" y="5"/>
                      <a:pt x="19" y="5"/>
                      <a:pt x="19" y="5"/>
                    </a:cubicBezTo>
                    <a:cubicBezTo>
                      <a:pt x="20" y="4"/>
                      <a:pt x="19" y="2"/>
                      <a:pt x="17" y="1"/>
                    </a:cubicBezTo>
                    <a:cubicBezTo>
                      <a:pt x="15" y="0"/>
                      <a:pt x="13" y="0"/>
                      <a:pt x="12" y="1"/>
                    </a:cubicBezTo>
                    <a:cubicBezTo>
                      <a:pt x="0" y="22"/>
                      <a:pt x="0" y="22"/>
                      <a:pt x="0" y="22"/>
                    </a:cubicBezTo>
                    <a:cubicBezTo>
                      <a:pt x="2" y="28"/>
                      <a:pt x="2" y="28"/>
                      <a:pt x="2" y="28"/>
                    </a:cubicBezTo>
                    <a:lnTo>
                      <a:pt x="7" y="26"/>
                    </a:ln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5" name="Freeform 3666"/>
              <p:cNvSpPr>
                <a:spLocks/>
              </p:cNvSpPr>
              <p:nvPr/>
            </p:nvSpPr>
            <p:spPr bwMode="auto">
              <a:xfrm>
                <a:off x="10910888" y="5111750"/>
                <a:ext cx="9525" cy="23813"/>
              </a:xfrm>
              <a:custGeom>
                <a:avLst/>
                <a:gdLst>
                  <a:gd name="T0" fmla="*/ 3 w 4"/>
                  <a:gd name="T1" fmla="*/ 11 h 11"/>
                  <a:gd name="T2" fmla="*/ 4 w 4"/>
                  <a:gd name="T3" fmla="*/ 9 h 11"/>
                  <a:gd name="T4" fmla="*/ 4 w 4"/>
                  <a:gd name="T5" fmla="*/ 9 h 11"/>
                  <a:gd name="T6" fmla="*/ 3 w 4"/>
                  <a:gd name="T7" fmla="*/ 1 h 11"/>
                  <a:gd name="T8" fmla="*/ 3 w 4"/>
                  <a:gd name="T9" fmla="*/ 1 h 11"/>
                  <a:gd name="T10" fmla="*/ 2 w 4"/>
                  <a:gd name="T11" fmla="*/ 0 h 11"/>
                  <a:gd name="T12" fmla="*/ 0 w 4"/>
                  <a:gd name="T13" fmla="*/ 1 h 11"/>
                  <a:gd name="T14" fmla="*/ 1 w 4"/>
                  <a:gd name="T15" fmla="*/ 10 h 11"/>
                  <a:gd name="T16" fmla="*/ 3 w 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3" y="11"/>
                    </a:moveTo>
                    <a:cubicBezTo>
                      <a:pt x="4" y="9"/>
                      <a:pt x="4" y="9"/>
                      <a:pt x="4" y="9"/>
                    </a:cubicBezTo>
                    <a:cubicBezTo>
                      <a:pt x="4" y="9"/>
                      <a:pt x="4" y="9"/>
                      <a:pt x="4" y="9"/>
                    </a:cubicBezTo>
                    <a:cubicBezTo>
                      <a:pt x="3" y="1"/>
                      <a:pt x="3" y="1"/>
                      <a:pt x="3" y="1"/>
                    </a:cubicBezTo>
                    <a:cubicBezTo>
                      <a:pt x="3" y="1"/>
                      <a:pt x="3" y="1"/>
                      <a:pt x="3" y="1"/>
                    </a:cubicBezTo>
                    <a:cubicBezTo>
                      <a:pt x="3" y="1"/>
                      <a:pt x="3" y="0"/>
                      <a:pt x="2" y="0"/>
                    </a:cubicBezTo>
                    <a:cubicBezTo>
                      <a:pt x="1" y="0"/>
                      <a:pt x="0" y="1"/>
                      <a:pt x="0" y="1"/>
                    </a:cubicBezTo>
                    <a:cubicBezTo>
                      <a:pt x="1" y="10"/>
                      <a:pt x="1" y="10"/>
                      <a:pt x="1" y="10"/>
                    </a:cubicBezTo>
                    <a:lnTo>
                      <a:pt x="3" y="1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6" name="Freeform 3667"/>
              <p:cNvSpPr>
                <a:spLocks/>
              </p:cNvSpPr>
              <p:nvPr/>
            </p:nvSpPr>
            <p:spPr bwMode="auto">
              <a:xfrm>
                <a:off x="11276013" y="5419725"/>
                <a:ext cx="22225" cy="9525"/>
              </a:xfrm>
              <a:custGeom>
                <a:avLst/>
                <a:gdLst>
                  <a:gd name="T0" fmla="*/ 0 w 11"/>
                  <a:gd name="T1" fmla="*/ 2 h 4"/>
                  <a:gd name="T2" fmla="*/ 2 w 11"/>
                  <a:gd name="T3" fmla="*/ 4 h 4"/>
                  <a:gd name="T4" fmla="*/ 2 w 11"/>
                  <a:gd name="T5" fmla="*/ 4 h 4"/>
                  <a:gd name="T6" fmla="*/ 10 w 11"/>
                  <a:gd name="T7" fmla="*/ 3 h 4"/>
                  <a:gd name="T8" fmla="*/ 10 w 11"/>
                  <a:gd name="T9" fmla="*/ 3 h 4"/>
                  <a:gd name="T10" fmla="*/ 11 w 11"/>
                  <a:gd name="T11" fmla="*/ 1 h 4"/>
                  <a:gd name="T12" fmla="*/ 10 w 11"/>
                  <a:gd name="T13" fmla="*/ 0 h 4"/>
                  <a:gd name="T14" fmla="*/ 1 w 11"/>
                  <a:gd name="T15" fmla="*/ 1 h 4"/>
                  <a:gd name="T16" fmla="*/ 0 w 1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0" y="2"/>
                    </a:moveTo>
                    <a:cubicBezTo>
                      <a:pt x="2" y="4"/>
                      <a:pt x="2" y="4"/>
                      <a:pt x="2" y="4"/>
                    </a:cubicBezTo>
                    <a:cubicBezTo>
                      <a:pt x="2" y="4"/>
                      <a:pt x="2" y="4"/>
                      <a:pt x="2" y="4"/>
                    </a:cubicBezTo>
                    <a:cubicBezTo>
                      <a:pt x="10" y="3"/>
                      <a:pt x="10" y="3"/>
                      <a:pt x="10" y="3"/>
                    </a:cubicBezTo>
                    <a:cubicBezTo>
                      <a:pt x="10" y="3"/>
                      <a:pt x="10" y="3"/>
                      <a:pt x="10" y="3"/>
                    </a:cubicBezTo>
                    <a:cubicBezTo>
                      <a:pt x="11" y="3"/>
                      <a:pt x="11" y="2"/>
                      <a:pt x="11" y="1"/>
                    </a:cubicBezTo>
                    <a:cubicBezTo>
                      <a:pt x="11" y="0"/>
                      <a:pt x="10" y="0"/>
                      <a:pt x="10" y="0"/>
                    </a:cubicBezTo>
                    <a:cubicBezTo>
                      <a:pt x="1" y="1"/>
                      <a:pt x="1" y="1"/>
                      <a:pt x="1" y="1"/>
                    </a:cubicBezTo>
                    <a:lnTo>
                      <a:pt x="0" y="2"/>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7" name="Freeform 3668"/>
              <p:cNvSpPr>
                <a:spLocks/>
              </p:cNvSpPr>
              <p:nvPr/>
            </p:nvSpPr>
            <p:spPr bwMode="auto">
              <a:xfrm>
                <a:off x="10875963" y="5118100"/>
                <a:ext cx="11113" cy="22225"/>
              </a:xfrm>
              <a:custGeom>
                <a:avLst/>
                <a:gdLst>
                  <a:gd name="T0" fmla="*/ 4 w 5"/>
                  <a:gd name="T1" fmla="*/ 11 h 11"/>
                  <a:gd name="T2" fmla="*/ 5 w 5"/>
                  <a:gd name="T3" fmla="*/ 9 h 11"/>
                  <a:gd name="T4" fmla="*/ 5 w 5"/>
                  <a:gd name="T5" fmla="*/ 9 h 11"/>
                  <a:gd name="T6" fmla="*/ 3 w 5"/>
                  <a:gd name="T7" fmla="*/ 1 h 11"/>
                  <a:gd name="T8" fmla="*/ 3 w 5"/>
                  <a:gd name="T9" fmla="*/ 1 h 11"/>
                  <a:gd name="T10" fmla="*/ 1 w 5"/>
                  <a:gd name="T11" fmla="*/ 0 h 11"/>
                  <a:gd name="T12" fmla="*/ 0 w 5"/>
                  <a:gd name="T13" fmla="*/ 1 h 11"/>
                  <a:gd name="T14" fmla="*/ 2 w 5"/>
                  <a:gd name="T15" fmla="*/ 10 h 11"/>
                  <a:gd name="T16" fmla="*/ 4 w 5"/>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4" y="11"/>
                    </a:moveTo>
                    <a:cubicBezTo>
                      <a:pt x="5" y="9"/>
                      <a:pt x="5" y="9"/>
                      <a:pt x="5" y="9"/>
                    </a:cubicBezTo>
                    <a:cubicBezTo>
                      <a:pt x="5" y="9"/>
                      <a:pt x="5" y="9"/>
                      <a:pt x="5" y="9"/>
                    </a:cubicBezTo>
                    <a:cubicBezTo>
                      <a:pt x="3" y="1"/>
                      <a:pt x="3" y="1"/>
                      <a:pt x="3" y="1"/>
                    </a:cubicBezTo>
                    <a:cubicBezTo>
                      <a:pt x="3" y="1"/>
                      <a:pt x="3" y="1"/>
                      <a:pt x="3" y="1"/>
                    </a:cubicBezTo>
                    <a:cubicBezTo>
                      <a:pt x="3" y="0"/>
                      <a:pt x="2" y="0"/>
                      <a:pt x="1" y="0"/>
                    </a:cubicBezTo>
                    <a:cubicBezTo>
                      <a:pt x="1" y="0"/>
                      <a:pt x="0" y="1"/>
                      <a:pt x="0" y="1"/>
                    </a:cubicBezTo>
                    <a:cubicBezTo>
                      <a:pt x="2" y="10"/>
                      <a:pt x="2" y="10"/>
                      <a:pt x="2" y="10"/>
                    </a:cubicBezTo>
                    <a:lnTo>
                      <a:pt x="4" y="11"/>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8" name="Freeform 3669"/>
              <p:cNvSpPr>
                <a:spLocks/>
              </p:cNvSpPr>
              <p:nvPr/>
            </p:nvSpPr>
            <p:spPr bwMode="auto">
              <a:xfrm>
                <a:off x="11269663" y="5383213"/>
                <a:ext cx="22225" cy="9525"/>
              </a:xfrm>
              <a:custGeom>
                <a:avLst/>
                <a:gdLst>
                  <a:gd name="T0" fmla="*/ 0 w 11"/>
                  <a:gd name="T1" fmla="*/ 4 h 5"/>
                  <a:gd name="T2" fmla="*/ 2 w 11"/>
                  <a:gd name="T3" fmla="*/ 5 h 5"/>
                  <a:gd name="T4" fmla="*/ 2 w 11"/>
                  <a:gd name="T5" fmla="*/ 5 h 5"/>
                  <a:gd name="T6" fmla="*/ 10 w 11"/>
                  <a:gd name="T7" fmla="*/ 3 h 5"/>
                  <a:gd name="T8" fmla="*/ 10 w 11"/>
                  <a:gd name="T9" fmla="*/ 3 h 5"/>
                  <a:gd name="T10" fmla="*/ 11 w 11"/>
                  <a:gd name="T11" fmla="*/ 2 h 5"/>
                  <a:gd name="T12" fmla="*/ 10 w 11"/>
                  <a:gd name="T13" fmla="*/ 0 h 5"/>
                  <a:gd name="T14" fmla="*/ 2 w 11"/>
                  <a:gd name="T15" fmla="*/ 2 h 5"/>
                  <a:gd name="T16" fmla="*/ 0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4"/>
                    </a:moveTo>
                    <a:cubicBezTo>
                      <a:pt x="2" y="5"/>
                      <a:pt x="2" y="5"/>
                      <a:pt x="2" y="5"/>
                    </a:cubicBezTo>
                    <a:cubicBezTo>
                      <a:pt x="2" y="5"/>
                      <a:pt x="2" y="5"/>
                      <a:pt x="2" y="5"/>
                    </a:cubicBezTo>
                    <a:cubicBezTo>
                      <a:pt x="10" y="3"/>
                      <a:pt x="10" y="3"/>
                      <a:pt x="10" y="3"/>
                    </a:cubicBezTo>
                    <a:cubicBezTo>
                      <a:pt x="10" y="3"/>
                      <a:pt x="10" y="3"/>
                      <a:pt x="10" y="3"/>
                    </a:cubicBezTo>
                    <a:cubicBezTo>
                      <a:pt x="11" y="3"/>
                      <a:pt x="11" y="2"/>
                      <a:pt x="11" y="2"/>
                    </a:cubicBezTo>
                    <a:cubicBezTo>
                      <a:pt x="11" y="1"/>
                      <a:pt x="10" y="0"/>
                      <a:pt x="10" y="0"/>
                    </a:cubicBezTo>
                    <a:cubicBezTo>
                      <a:pt x="2" y="2"/>
                      <a:pt x="2" y="2"/>
                      <a:pt x="2" y="2"/>
                    </a:cubicBezTo>
                    <a:lnTo>
                      <a:pt x="0" y="4"/>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79" name="Freeform 3670"/>
              <p:cNvSpPr>
                <a:spLocks/>
              </p:cNvSpPr>
              <p:nvPr/>
            </p:nvSpPr>
            <p:spPr bwMode="auto">
              <a:xfrm>
                <a:off x="10841038" y="5126038"/>
                <a:ext cx="12700" cy="23813"/>
              </a:xfrm>
              <a:custGeom>
                <a:avLst/>
                <a:gdLst>
                  <a:gd name="T0" fmla="*/ 3 w 6"/>
                  <a:gd name="T1" fmla="*/ 10 h 11"/>
                  <a:gd name="T2" fmla="*/ 5 w 6"/>
                  <a:gd name="T3" fmla="*/ 11 h 11"/>
                  <a:gd name="T4" fmla="*/ 6 w 6"/>
                  <a:gd name="T5" fmla="*/ 9 h 11"/>
                  <a:gd name="T6" fmla="*/ 6 w 6"/>
                  <a:gd name="T7" fmla="*/ 9 h 11"/>
                  <a:gd name="T8" fmla="*/ 3 w 6"/>
                  <a:gd name="T9" fmla="*/ 1 h 11"/>
                  <a:gd name="T10" fmla="*/ 3 w 6"/>
                  <a:gd name="T11" fmla="*/ 1 h 11"/>
                  <a:gd name="T12" fmla="*/ 1 w 6"/>
                  <a:gd name="T13" fmla="*/ 1 h 11"/>
                  <a:gd name="T14" fmla="*/ 0 w 6"/>
                  <a:gd name="T15" fmla="*/ 2 h 11"/>
                  <a:gd name="T16" fmla="*/ 3 w 6"/>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3" y="10"/>
                    </a:moveTo>
                    <a:cubicBezTo>
                      <a:pt x="5" y="11"/>
                      <a:pt x="5" y="11"/>
                      <a:pt x="5" y="11"/>
                    </a:cubicBezTo>
                    <a:cubicBezTo>
                      <a:pt x="6" y="9"/>
                      <a:pt x="6" y="9"/>
                      <a:pt x="6" y="9"/>
                    </a:cubicBezTo>
                    <a:cubicBezTo>
                      <a:pt x="6" y="9"/>
                      <a:pt x="6" y="9"/>
                      <a:pt x="6" y="9"/>
                    </a:cubicBezTo>
                    <a:cubicBezTo>
                      <a:pt x="3" y="1"/>
                      <a:pt x="3" y="1"/>
                      <a:pt x="3" y="1"/>
                    </a:cubicBezTo>
                    <a:cubicBezTo>
                      <a:pt x="3" y="1"/>
                      <a:pt x="3" y="1"/>
                      <a:pt x="3" y="1"/>
                    </a:cubicBezTo>
                    <a:cubicBezTo>
                      <a:pt x="3" y="1"/>
                      <a:pt x="2" y="0"/>
                      <a:pt x="1" y="1"/>
                    </a:cubicBezTo>
                    <a:cubicBezTo>
                      <a:pt x="1" y="1"/>
                      <a:pt x="0" y="1"/>
                      <a:pt x="0" y="2"/>
                    </a:cubicBezTo>
                    <a:lnTo>
                      <a:pt x="3" y="1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0" name="Freeform 3671"/>
              <p:cNvSpPr>
                <a:spLocks/>
              </p:cNvSpPr>
              <p:nvPr/>
            </p:nvSpPr>
            <p:spPr bwMode="auto">
              <a:xfrm>
                <a:off x="11260138" y="5348288"/>
                <a:ext cx="23813" cy="12700"/>
              </a:xfrm>
              <a:custGeom>
                <a:avLst/>
                <a:gdLst>
                  <a:gd name="T0" fmla="*/ 0 w 11"/>
                  <a:gd name="T1" fmla="*/ 5 h 6"/>
                  <a:gd name="T2" fmla="*/ 2 w 11"/>
                  <a:gd name="T3" fmla="*/ 6 h 6"/>
                  <a:gd name="T4" fmla="*/ 2 w 11"/>
                  <a:gd name="T5" fmla="*/ 6 h 6"/>
                  <a:gd name="T6" fmla="*/ 10 w 11"/>
                  <a:gd name="T7" fmla="*/ 3 h 6"/>
                  <a:gd name="T8" fmla="*/ 10 w 11"/>
                  <a:gd name="T9" fmla="*/ 3 h 6"/>
                  <a:gd name="T10" fmla="*/ 10 w 11"/>
                  <a:gd name="T11" fmla="*/ 2 h 6"/>
                  <a:gd name="T12" fmla="*/ 9 w 11"/>
                  <a:gd name="T13" fmla="*/ 1 h 6"/>
                  <a:gd name="T14" fmla="*/ 1 w 11"/>
                  <a:gd name="T15" fmla="*/ 3 h 6"/>
                  <a:gd name="T16" fmla="*/ 0 w 11"/>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5"/>
                    </a:moveTo>
                    <a:cubicBezTo>
                      <a:pt x="2" y="6"/>
                      <a:pt x="2" y="6"/>
                      <a:pt x="2" y="6"/>
                    </a:cubicBezTo>
                    <a:cubicBezTo>
                      <a:pt x="2" y="6"/>
                      <a:pt x="2" y="6"/>
                      <a:pt x="2" y="6"/>
                    </a:cubicBezTo>
                    <a:cubicBezTo>
                      <a:pt x="10" y="3"/>
                      <a:pt x="10" y="3"/>
                      <a:pt x="10" y="3"/>
                    </a:cubicBezTo>
                    <a:cubicBezTo>
                      <a:pt x="10" y="3"/>
                      <a:pt x="10" y="3"/>
                      <a:pt x="10" y="3"/>
                    </a:cubicBezTo>
                    <a:cubicBezTo>
                      <a:pt x="11" y="3"/>
                      <a:pt x="11" y="2"/>
                      <a:pt x="10" y="2"/>
                    </a:cubicBezTo>
                    <a:cubicBezTo>
                      <a:pt x="10" y="1"/>
                      <a:pt x="10" y="0"/>
                      <a:pt x="9" y="1"/>
                    </a:cubicBezTo>
                    <a:cubicBezTo>
                      <a:pt x="1" y="3"/>
                      <a:pt x="1" y="3"/>
                      <a:pt x="1" y="3"/>
                    </a:cubicBezTo>
                    <a:lnTo>
                      <a:pt x="0" y="5"/>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1" name="Freeform 3672"/>
              <p:cNvSpPr>
                <a:spLocks/>
              </p:cNvSpPr>
              <p:nvPr/>
            </p:nvSpPr>
            <p:spPr bwMode="auto">
              <a:xfrm>
                <a:off x="10807700" y="5140325"/>
                <a:ext cx="12700" cy="20638"/>
              </a:xfrm>
              <a:custGeom>
                <a:avLst/>
                <a:gdLst>
                  <a:gd name="T0" fmla="*/ 3 w 6"/>
                  <a:gd name="T1" fmla="*/ 9 h 10"/>
                  <a:gd name="T2" fmla="*/ 5 w 6"/>
                  <a:gd name="T3" fmla="*/ 10 h 10"/>
                  <a:gd name="T4" fmla="*/ 6 w 6"/>
                  <a:gd name="T5" fmla="*/ 8 h 10"/>
                  <a:gd name="T6" fmla="*/ 6 w 6"/>
                  <a:gd name="T7" fmla="*/ 8 h 10"/>
                  <a:gd name="T8" fmla="*/ 3 w 6"/>
                  <a:gd name="T9" fmla="*/ 0 h 10"/>
                  <a:gd name="T10" fmla="*/ 3 w 6"/>
                  <a:gd name="T11" fmla="*/ 0 h 10"/>
                  <a:gd name="T12" fmla="*/ 1 w 6"/>
                  <a:gd name="T13" fmla="*/ 0 h 10"/>
                  <a:gd name="T14" fmla="*/ 0 w 6"/>
                  <a:gd name="T15" fmla="*/ 1 h 10"/>
                  <a:gd name="T16" fmla="*/ 3 w 6"/>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9"/>
                    </a:moveTo>
                    <a:cubicBezTo>
                      <a:pt x="5" y="10"/>
                      <a:pt x="5" y="10"/>
                      <a:pt x="5" y="10"/>
                    </a:cubicBezTo>
                    <a:cubicBezTo>
                      <a:pt x="6" y="8"/>
                      <a:pt x="6" y="8"/>
                      <a:pt x="6" y="8"/>
                    </a:cubicBezTo>
                    <a:cubicBezTo>
                      <a:pt x="6" y="8"/>
                      <a:pt x="6" y="8"/>
                      <a:pt x="6" y="8"/>
                    </a:cubicBezTo>
                    <a:cubicBezTo>
                      <a:pt x="3" y="0"/>
                      <a:pt x="3" y="0"/>
                      <a:pt x="3" y="0"/>
                    </a:cubicBezTo>
                    <a:cubicBezTo>
                      <a:pt x="3" y="0"/>
                      <a:pt x="3" y="0"/>
                      <a:pt x="3" y="0"/>
                    </a:cubicBezTo>
                    <a:cubicBezTo>
                      <a:pt x="2" y="0"/>
                      <a:pt x="2" y="0"/>
                      <a:pt x="1" y="0"/>
                    </a:cubicBezTo>
                    <a:cubicBezTo>
                      <a:pt x="0" y="0"/>
                      <a:pt x="0" y="1"/>
                      <a:pt x="0" y="1"/>
                    </a:cubicBezTo>
                    <a:lnTo>
                      <a:pt x="3" y="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2" name="Freeform 3673"/>
              <p:cNvSpPr>
                <a:spLocks/>
              </p:cNvSpPr>
              <p:nvPr/>
            </p:nvSpPr>
            <p:spPr bwMode="auto">
              <a:xfrm>
                <a:off x="11249025" y="5314950"/>
                <a:ext cx="22225" cy="12700"/>
              </a:xfrm>
              <a:custGeom>
                <a:avLst/>
                <a:gdLst>
                  <a:gd name="T0" fmla="*/ 2 w 11"/>
                  <a:gd name="T1" fmla="*/ 6 h 6"/>
                  <a:gd name="T2" fmla="*/ 10 w 11"/>
                  <a:gd name="T3" fmla="*/ 3 h 6"/>
                  <a:gd name="T4" fmla="*/ 10 w 11"/>
                  <a:gd name="T5" fmla="*/ 3 h 6"/>
                  <a:gd name="T6" fmla="*/ 10 w 11"/>
                  <a:gd name="T7" fmla="*/ 1 h 6"/>
                  <a:gd name="T8" fmla="*/ 9 w 11"/>
                  <a:gd name="T9" fmla="*/ 0 h 6"/>
                  <a:gd name="T10" fmla="*/ 1 w 11"/>
                  <a:gd name="T11" fmla="*/ 4 h 6"/>
                  <a:gd name="T12" fmla="*/ 0 w 11"/>
                  <a:gd name="T13" fmla="*/ 6 h 6"/>
                  <a:gd name="T14" fmla="*/ 2 w 11"/>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2" y="6"/>
                    </a:moveTo>
                    <a:cubicBezTo>
                      <a:pt x="10" y="3"/>
                      <a:pt x="10" y="3"/>
                      <a:pt x="10" y="3"/>
                    </a:cubicBezTo>
                    <a:cubicBezTo>
                      <a:pt x="10" y="3"/>
                      <a:pt x="10" y="3"/>
                      <a:pt x="10" y="3"/>
                    </a:cubicBezTo>
                    <a:cubicBezTo>
                      <a:pt x="10" y="3"/>
                      <a:pt x="11" y="2"/>
                      <a:pt x="10" y="1"/>
                    </a:cubicBezTo>
                    <a:cubicBezTo>
                      <a:pt x="10" y="0"/>
                      <a:pt x="9" y="0"/>
                      <a:pt x="9" y="0"/>
                    </a:cubicBezTo>
                    <a:cubicBezTo>
                      <a:pt x="1" y="4"/>
                      <a:pt x="1" y="4"/>
                      <a:pt x="1" y="4"/>
                    </a:cubicBezTo>
                    <a:cubicBezTo>
                      <a:pt x="0" y="6"/>
                      <a:pt x="0" y="6"/>
                      <a:pt x="0" y="6"/>
                    </a:cubicBezTo>
                    <a:cubicBezTo>
                      <a:pt x="2" y="6"/>
                      <a:pt x="2" y="6"/>
                      <a:pt x="2" y="6"/>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3" name="Freeform 3674"/>
              <p:cNvSpPr>
                <a:spLocks/>
              </p:cNvSpPr>
              <p:nvPr/>
            </p:nvSpPr>
            <p:spPr bwMode="auto">
              <a:xfrm>
                <a:off x="10744200" y="5176838"/>
                <a:ext cx="15875" cy="17463"/>
              </a:xfrm>
              <a:custGeom>
                <a:avLst/>
                <a:gdLst>
                  <a:gd name="T0" fmla="*/ 6 w 8"/>
                  <a:gd name="T1" fmla="*/ 9 h 9"/>
                  <a:gd name="T2" fmla="*/ 8 w 8"/>
                  <a:gd name="T3" fmla="*/ 9 h 9"/>
                  <a:gd name="T4" fmla="*/ 8 w 8"/>
                  <a:gd name="T5" fmla="*/ 7 h 9"/>
                  <a:gd name="T6" fmla="*/ 8 w 8"/>
                  <a:gd name="T7" fmla="*/ 7 h 9"/>
                  <a:gd name="T8" fmla="*/ 3 w 8"/>
                  <a:gd name="T9" fmla="*/ 0 h 9"/>
                  <a:gd name="T10" fmla="*/ 3 w 8"/>
                  <a:gd name="T11" fmla="*/ 0 h 9"/>
                  <a:gd name="T12" fmla="*/ 1 w 8"/>
                  <a:gd name="T13" fmla="*/ 0 h 9"/>
                  <a:gd name="T14" fmla="*/ 1 w 8"/>
                  <a:gd name="T15" fmla="*/ 2 h 9"/>
                  <a:gd name="T16" fmla="*/ 6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9"/>
                    </a:moveTo>
                    <a:cubicBezTo>
                      <a:pt x="8" y="9"/>
                      <a:pt x="8" y="9"/>
                      <a:pt x="8" y="9"/>
                    </a:cubicBezTo>
                    <a:cubicBezTo>
                      <a:pt x="8" y="7"/>
                      <a:pt x="8" y="7"/>
                      <a:pt x="8" y="7"/>
                    </a:cubicBezTo>
                    <a:cubicBezTo>
                      <a:pt x="8" y="7"/>
                      <a:pt x="8" y="7"/>
                      <a:pt x="8" y="7"/>
                    </a:cubicBezTo>
                    <a:cubicBezTo>
                      <a:pt x="3" y="0"/>
                      <a:pt x="3" y="0"/>
                      <a:pt x="3" y="0"/>
                    </a:cubicBezTo>
                    <a:cubicBezTo>
                      <a:pt x="3" y="0"/>
                      <a:pt x="3" y="0"/>
                      <a:pt x="3" y="0"/>
                    </a:cubicBezTo>
                    <a:cubicBezTo>
                      <a:pt x="3" y="0"/>
                      <a:pt x="2" y="0"/>
                      <a:pt x="1" y="0"/>
                    </a:cubicBezTo>
                    <a:cubicBezTo>
                      <a:pt x="1" y="1"/>
                      <a:pt x="0" y="2"/>
                      <a:pt x="1" y="2"/>
                    </a:cubicBezTo>
                    <a:lnTo>
                      <a:pt x="6" y="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4" name="Freeform 3675"/>
              <p:cNvSpPr>
                <a:spLocks/>
              </p:cNvSpPr>
              <p:nvPr/>
            </p:nvSpPr>
            <p:spPr bwMode="auto">
              <a:xfrm>
                <a:off x="11142663" y="5722938"/>
                <a:ext cx="14288" cy="17463"/>
              </a:xfrm>
              <a:custGeom>
                <a:avLst/>
                <a:gdLst>
                  <a:gd name="T0" fmla="*/ 2 w 7"/>
                  <a:gd name="T1" fmla="*/ 0 h 9"/>
                  <a:gd name="T2" fmla="*/ 0 w 7"/>
                  <a:gd name="T3" fmla="*/ 0 h 9"/>
                  <a:gd name="T4" fmla="*/ 0 w 7"/>
                  <a:gd name="T5" fmla="*/ 2 h 9"/>
                  <a:gd name="T6" fmla="*/ 0 w 7"/>
                  <a:gd name="T7" fmla="*/ 2 h 9"/>
                  <a:gd name="T8" fmla="*/ 5 w 7"/>
                  <a:gd name="T9" fmla="*/ 9 h 9"/>
                  <a:gd name="T10" fmla="*/ 5 w 7"/>
                  <a:gd name="T11" fmla="*/ 9 h 9"/>
                  <a:gd name="T12" fmla="*/ 6 w 7"/>
                  <a:gd name="T13" fmla="*/ 9 h 9"/>
                  <a:gd name="T14" fmla="*/ 7 w 7"/>
                  <a:gd name="T15" fmla="*/ 7 h 9"/>
                  <a:gd name="T16" fmla="*/ 2 w 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0"/>
                    </a:moveTo>
                    <a:cubicBezTo>
                      <a:pt x="0" y="0"/>
                      <a:pt x="0" y="0"/>
                      <a:pt x="0" y="0"/>
                    </a:cubicBezTo>
                    <a:cubicBezTo>
                      <a:pt x="0" y="2"/>
                      <a:pt x="0" y="2"/>
                      <a:pt x="0" y="2"/>
                    </a:cubicBezTo>
                    <a:cubicBezTo>
                      <a:pt x="0" y="2"/>
                      <a:pt x="0" y="2"/>
                      <a:pt x="0" y="2"/>
                    </a:cubicBezTo>
                    <a:cubicBezTo>
                      <a:pt x="5" y="9"/>
                      <a:pt x="5" y="9"/>
                      <a:pt x="5" y="9"/>
                    </a:cubicBezTo>
                    <a:cubicBezTo>
                      <a:pt x="5" y="9"/>
                      <a:pt x="5" y="9"/>
                      <a:pt x="5" y="9"/>
                    </a:cubicBezTo>
                    <a:cubicBezTo>
                      <a:pt x="5" y="9"/>
                      <a:pt x="6" y="9"/>
                      <a:pt x="6" y="9"/>
                    </a:cubicBezTo>
                    <a:cubicBezTo>
                      <a:pt x="7" y="8"/>
                      <a:pt x="7" y="8"/>
                      <a:pt x="7" y="7"/>
                    </a:cubicBezTo>
                    <a:lnTo>
                      <a:pt x="2" y="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5" name="Freeform 3676"/>
              <p:cNvSpPr>
                <a:spLocks/>
              </p:cNvSpPr>
              <p:nvPr/>
            </p:nvSpPr>
            <p:spPr bwMode="auto">
              <a:xfrm>
                <a:off x="11215688" y="5253038"/>
                <a:ext cx="19050" cy="14288"/>
              </a:xfrm>
              <a:custGeom>
                <a:avLst/>
                <a:gdLst>
                  <a:gd name="T0" fmla="*/ 2 w 9"/>
                  <a:gd name="T1" fmla="*/ 7 h 7"/>
                  <a:gd name="T2" fmla="*/ 9 w 9"/>
                  <a:gd name="T3" fmla="*/ 2 h 7"/>
                  <a:gd name="T4" fmla="*/ 9 w 9"/>
                  <a:gd name="T5" fmla="*/ 2 h 7"/>
                  <a:gd name="T6" fmla="*/ 9 w 9"/>
                  <a:gd name="T7" fmla="*/ 1 h 7"/>
                  <a:gd name="T8" fmla="*/ 7 w 9"/>
                  <a:gd name="T9" fmla="*/ 0 h 7"/>
                  <a:gd name="T10" fmla="*/ 0 w 9"/>
                  <a:gd name="T11" fmla="*/ 5 h 7"/>
                  <a:gd name="T12" fmla="*/ 0 w 9"/>
                  <a:gd name="T13" fmla="*/ 7 h 7"/>
                  <a:gd name="T14" fmla="*/ 2 w 9"/>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7"/>
                    </a:moveTo>
                    <a:cubicBezTo>
                      <a:pt x="9" y="2"/>
                      <a:pt x="9" y="2"/>
                      <a:pt x="9" y="2"/>
                    </a:cubicBezTo>
                    <a:cubicBezTo>
                      <a:pt x="9" y="2"/>
                      <a:pt x="9" y="2"/>
                      <a:pt x="9" y="2"/>
                    </a:cubicBezTo>
                    <a:cubicBezTo>
                      <a:pt x="9" y="2"/>
                      <a:pt x="9" y="1"/>
                      <a:pt x="9" y="1"/>
                    </a:cubicBezTo>
                    <a:cubicBezTo>
                      <a:pt x="8" y="0"/>
                      <a:pt x="7" y="0"/>
                      <a:pt x="7" y="0"/>
                    </a:cubicBezTo>
                    <a:cubicBezTo>
                      <a:pt x="0" y="5"/>
                      <a:pt x="0" y="5"/>
                      <a:pt x="0" y="5"/>
                    </a:cubicBezTo>
                    <a:cubicBezTo>
                      <a:pt x="0" y="7"/>
                      <a:pt x="0" y="7"/>
                      <a:pt x="0" y="7"/>
                    </a:cubicBezTo>
                    <a:cubicBezTo>
                      <a:pt x="2" y="7"/>
                      <a:pt x="2" y="7"/>
                      <a:pt x="2" y="7"/>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6" name="Freeform 3677"/>
              <p:cNvSpPr>
                <a:spLocks/>
              </p:cNvSpPr>
              <p:nvPr/>
            </p:nvSpPr>
            <p:spPr bwMode="auto">
              <a:xfrm>
                <a:off x="10717213" y="5199063"/>
                <a:ext cx="15875" cy="19050"/>
              </a:xfrm>
              <a:custGeom>
                <a:avLst/>
                <a:gdLst>
                  <a:gd name="T0" fmla="*/ 6 w 8"/>
                  <a:gd name="T1" fmla="*/ 9 h 9"/>
                  <a:gd name="T2" fmla="*/ 8 w 8"/>
                  <a:gd name="T3" fmla="*/ 9 h 9"/>
                  <a:gd name="T4" fmla="*/ 8 w 8"/>
                  <a:gd name="T5" fmla="*/ 7 h 9"/>
                  <a:gd name="T6" fmla="*/ 8 w 8"/>
                  <a:gd name="T7" fmla="*/ 7 h 9"/>
                  <a:gd name="T8" fmla="*/ 2 w 8"/>
                  <a:gd name="T9" fmla="*/ 0 h 9"/>
                  <a:gd name="T10" fmla="*/ 2 w 8"/>
                  <a:gd name="T11" fmla="*/ 0 h 9"/>
                  <a:gd name="T12" fmla="*/ 1 w 8"/>
                  <a:gd name="T13" fmla="*/ 1 h 9"/>
                  <a:gd name="T14" fmla="*/ 0 w 8"/>
                  <a:gd name="T15" fmla="*/ 2 h 9"/>
                  <a:gd name="T16" fmla="*/ 6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9"/>
                    </a:moveTo>
                    <a:cubicBezTo>
                      <a:pt x="8" y="9"/>
                      <a:pt x="8" y="9"/>
                      <a:pt x="8" y="9"/>
                    </a:cubicBezTo>
                    <a:cubicBezTo>
                      <a:pt x="8" y="7"/>
                      <a:pt x="8" y="7"/>
                      <a:pt x="8" y="7"/>
                    </a:cubicBezTo>
                    <a:cubicBezTo>
                      <a:pt x="8" y="7"/>
                      <a:pt x="8" y="7"/>
                      <a:pt x="8" y="7"/>
                    </a:cubicBezTo>
                    <a:cubicBezTo>
                      <a:pt x="2" y="0"/>
                      <a:pt x="2" y="0"/>
                      <a:pt x="2" y="0"/>
                    </a:cubicBezTo>
                    <a:cubicBezTo>
                      <a:pt x="2" y="0"/>
                      <a:pt x="2" y="0"/>
                      <a:pt x="2" y="0"/>
                    </a:cubicBezTo>
                    <a:cubicBezTo>
                      <a:pt x="2" y="0"/>
                      <a:pt x="1" y="0"/>
                      <a:pt x="1" y="1"/>
                    </a:cubicBezTo>
                    <a:cubicBezTo>
                      <a:pt x="0" y="1"/>
                      <a:pt x="0" y="2"/>
                      <a:pt x="0" y="2"/>
                    </a:cubicBezTo>
                    <a:lnTo>
                      <a:pt x="6" y="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7" name="Freeform 3678"/>
              <p:cNvSpPr>
                <a:spLocks/>
              </p:cNvSpPr>
              <p:nvPr/>
            </p:nvSpPr>
            <p:spPr bwMode="auto">
              <a:xfrm>
                <a:off x="11169650" y="5702300"/>
                <a:ext cx="17463" cy="15875"/>
              </a:xfrm>
              <a:custGeom>
                <a:avLst/>
                <a:gdLst>
                  <a:gd name="T0" fmla="*/ 2 w 8"/>
                  <a:gd name="T1" fmla="*/ 0 h 8"/>
                  <a:gd name="T2" fmla="*/ 0 w 8"/>
                  <a:gd name="T3" fmla="*/ 0 h 8"/>
                  <a:gd name="T4" fmla="*/ 0 w 8"/>
                  <a:gd name="T5" fmla="*/ 2 h 8"/>
                  <a:gd name="T6" fmla="*/ 0 w 8"/>
                  <a:gd name="T7" fmla="*/ 2 h 8"/>
                  <a:gd name="T8" fmla="*/ 5 w 8"/>
                  <a:gd name="T9" fmla="*/ 8 h 8"/>
                  <a:gd name="T10" fmla="*/ 5 w 8"/>
                  <a:gd name="T11" fmla="*/ 8 h 8"/>
                  <a:gd name="T12" fmla="*/ 7 w 8"/>
                  <a:gd name="T13" fmla="*/ 8 h 8"/>
                  <a:gd name="T14" fmla="*/ 7 w 8"/>
                  <a:gd name="T15" fmla="*/ 6 h 8"/>
                  <a:gd name="T16" fmla="*/ 2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2" y="0"/>
                    </a:moveTo>
                    <a:cubicBezTo>
                      <a:pt x="0" y="0"/>
                      <a:pt x="0" y="0"/>
                      <a:pt x="0" y="0"/>
                    </a:cubicBezTo>
                    <a:cubicBezTo>
                      <a:pt x="0" y="2"/>
                      <a:pt x="0" y="2"/>
                      <a:pt x="0" y="2"/>
                    </a:cubicBezTo>
                    <a:cubicBezTo>
                      <a:pt x="0" y="2"/>
                      <a:pt x="0" y="2"/>
                      <a:pt x="0" y="2"/>
                    </a:cubicBezTo>
                    <a:cubicBezTo>
                      <a:pt x="5" y="8"/>
                      <a:pt x="5" y="8"/>
                      <a:pt x="5" y="8"/>
                    </a:cubicBezTo>
                    <a:cubicBezTo>
                      <a:pt x="5" y="8"/>
                      <a:pt x="5" y="8"/>
                      <a:pt x="5" y="8"/>
                    </a:cubicBezTo>
                    <a:cubicBezTo>
                      <a:pt x="6" y="8"/>
                      <a:pt x="6" y="8"/>
                      <a:pt x="7" y="8"/>
                    </a:cubicBezTo>
                    <a:cubicBezTo>
                      <a:pt x="8" y="7"/>
                      <a:pt x="8" y="7"/>
                      <a:pt x="7" y="6"/>
                    </a:cubicBezTo>
                    <a:lnTo>
                      <a:pt x="2" y="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8" name="Freeform 3679"/>
              <p:cNvSpPr>
                <a:spLocks/>
              </p:cNvSpPr>
              <p:nvPr/>
            </p:nvSpPr>
            <p:spPr bwMode="auto">
              <a:xfrm>
                <a:off x="11191875" y="5224463"/>
                <a:ext cx="19050" cy="15875"/>
              </a:xfrm>
              <a:custGeom>
                <a:avLst/>
                <a:gdLst>
                  <a:gd name="T0" fmla="*/ 2 w 9"/>
                  <a:gd name="T1" fmla="*/ 8 h 8"/>
                  <a:gd name="T2" fmla="*/ 9 w 9"/>
                  <a:gd name="T3" fmla="*/ 3 h 8"/>
                  <a:gd name="T4" fmla="*/ 9 w 9"/>
                  <a:gd name="T5" fmla="*/ 3 h 8"/>
                  <a:gd name="T6" fmla="*/ 8 w 9"/>
                  <a:gd name="T7" fmla="*/ 1 h 8"/>
                  <a:gd name="T8" fmla="*/ 7 w 9"/>
                  <a:gd name="T9" fmla="*/ 1 h 8"/>
                  <a:gd name="T10" fmla="*/ 0 w 9"/>
                  <a:gd name="T11" fmla="*/ 6 h 8"/>
                  <a:gd name="T12" fmla="*/ 0 w 9"/>
                  <a:gd name="T13" fmla="*/ 8 h 8"/>
                  <a:gd name="T14" fmla="*/ 2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2" y="8"/>
                    </a:moveTo>
                    <a:cubicBezTo>
                      <a:pt x="9" y="3"/>
                      <a:pt x="9" y="3"/>
                      <a:pt x="9" y="3"/>
                    </a:cubicBezTo>
                    <a:cubicBezTo>
                      <a:pt x="9" y="3"/>
                      <a:pt x="9" y="3"/>
                      <a:pt x="9" y="3"/>
                    </a:cubicBezTo>
                    <a:cubicBezTo>
                      <a:pt x="9" y="2"/>
                      <a:pt x="9" y="2"/>
                      <a:pt x="8" y="1"/>
                    </a:cubicBezTo>
                    <a:cubicBezTo>
                      <a:pt x="8" y="0"/>
                      <a:pt x="7" y="0"/>
                      <a:pt x="7" y="1"/>
                    </a:cubicBezTo>
                    <a:cubicBezTo>
                      <a:pt x="0" y="6"/>
                      <a:pt x="0" y="6"/>
                      <a:pt x="0" y="6"/>
                    </a:cubicBezTo>
                    <a:cubicBezTo>
                      <a:pt x="0" y="8"/>
                      <a:pt x="0" y="8"/>
                      <a:pt x="0" y="8"/>
                    </a:cubicBezTo>
                    <a:cubicBezTo>
                      <a:pt x="2" y="8"/>
                      <a:pt x="2" y="8"/>
                      <a:pt x="2" y="8"/>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89" name="Freeform 3680"/>
              <p:cNvSpPr>
                <a:spLocks/>
              </p:cNvSpPr>
              <p:nvPr/>
            </p:nvSpPr>
            <p:spPr bwMode="auto">
              <a:xfrm>
                <a:off x="10691813" y="5224463"/>
                <a:ext cx="17463" cy="15875"/>
              </a:xfrm>
              <a:custGeom>
                <a:avLst/>
                <a:gdLst>
                  <a:gd name="T0" fmla="*/ 6 w 8"/>
                  <a:gd name="T1" fmla="*/ 8 h 8"/>
                  <a:gd name="T2" fmla="*/ 8 w 8"/>
                  <a:gd name="T3" fmla="*/ 8 h 8"/>
                  <a:gd name="T4" fmla="*/ 8 w 8"/>
                  <a:gd name="T5" fmla="*/ 6 h 8"/>
                  <a:gd name="T6" fmla="*/ 8 w 8"/>
                  <a:gd name="T7" fmla="*/ 6 h 8"/>
                  <a:gd name="T8" fmla="*/ 2 w 8"/>
                  <a:gd name="T9" fmla="*/ 1 h 8"/>
                  <a:gd name="T10" fmla="*/ 2 w 8"/>
                  <a:gd name="T11" fmla="*/ 1 h 8"/>
                  <a:gd name="T12" fmla="*/ 0 w 8"/>
                  <a:gd name="T13" fmla="*/ 1 h 8"/>
                  <a:gd name="T14" fmla="*/ 0 w 8"/>
                  <a:gd name="T15" fmla="*/ 3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8" y="8"/>
                      <a:pt x="8" y="8"/>
                      <a:pt x="8" y="8"/>
                    </a:cubicBezTo>
                    <a:cubicBezTo>
                      <a:pt x="8" y="6"/>
                      <a:pt x="8" y="6"/>
                      <a:pt x="8" y="6"/>
                    </a:cubicBezTo>
                    <a:cubicBezTo>
                      <a:pt x="8" y="6"/>
                      <a:pt x="8" y="6"/>
                      <a:pt x="8" y="6"/>
                    </a:cubicBezTo>
                    <a:cubicBezTo>
                      <a:pt x="2" y="1"/>
                      <a:pt x="2" y="1"/>
                      <a:pt x="2" y="1"/>
                    </a:cubicBezTo>
                    <a:cubicBezTo>
                      <a:pt x="2" y="1"/>
                      <a:pt x="2" y="1"/>
                      <a:pt x="2" y="1"/>
                    </a:cubicBezTo>
                    <a:cubicBezTo>
                      <a:pt x="2" y="0"/>
                      <a:pt x="1" y="0"/>
                      <a:pt x="0" y="1"/>
                    </a:cubicBezTo>
                    <a:cubicBezTo>
                      <a:pt x="0" y="2"/>
                      <a:pt x="0" y="2"/>
                      <a:pt x="0" y="3"/>
                    </a:cubicBezTo>
                    <a:lnTo>
                      <a:pt x="6" y="8"/>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0" name="Freeform 3681"/>
              <p:cNvSpPr>
                <a:spLocks/>
              </p:cNvSpPr>
              <p:nvPr/>
            </p:nvSpPr>
            <p:spPr bwMode="auto">
              <a:xfrm>
                <a:off x="11191875" y="5676900"/>
                <a:ext cx="19050" cy="15875"/>
              </a:xfrm>
              <a:custGeom>
                <a:avLst/>
                <a:gdLst>
                  <a:gd name="T0" fmla="*/ 2 w 9"/>
                  <a:gd name="T1" fmla="*/ 0 h 8"/>
                  <a:gd name="T2" fmla="*/ 0 w 9"/>
                  <a:gd name="T3" fmla="*/ 0 h 8"/>
                  <a:gd name="T4" fmla="*/ 0 w 9"/>
                  <a:gd name="T5" fmla="*/ 2 h 8"/>
                  <a:gd name="T6" fmla="*/ 0 w 9"/>
                  <a:gd name="T7" fmla="*/ 2 h 8"/>
                  <a:gd name="T8" fmla="*/ 7 w 9"/>
                  <a:gd name="T9" fmla="*/ 8 h 8"/>
                  <a:gd name="T10" fmla="*/ 7 w 9"/>
                  <a:gd name="T11" fmla="*/ 8 h 8"/>
                  <a:gd name="T12" fmla="*/ 8 w 9"/>
                  <a:gd name="T13" fmla="*/ 7 h 8"/>
                  <a:gd name="T14" fmla="*/ 9 w 9"/>
                  <a:gd name="T15" fmla="*/ 6 h 8"/>
                  <a:gd name="T16" fmla="*/ 2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2" y="0"/>
                    </a:moveTo>
                    <a:cubicBezTo>
                      <a:pt x="0" y="0"/>
                      <a:pt x="0" y="0"/>
                      <a:pt x="0" y="0"/>
                    </a:cubicBezTo>
                    <a:cubicBezTo>
                      <a:pt x="0" y="2"/>
                      <a:pt x="0" y="2"/>
                      <a:pt x="0" y="2"/>
                    </a:cubicBezTo>
                    <a:cubicBezTo>
                      <a:pt x="0" y="2"/>
                      <a:pt x="0" y="2"/>
                      <a:pt x="0" y="2"/>
                    </a:cubicBezTo>
                    <a:cubicBezTo>
                      <a:pt x="7" y="8"/>
                      <a:pt x="7" y="8"/>
                      <a:pt x="7" y="8"/>
                    </a:cubicBezTo>
                    <a:cubicBezTo>
                      <a:pt x="7" y="8"/>
                      <a:pt x="7" y="8"/>
                      <a:pt x="7" y="8"/>
                    </a:cubicBezTo>
                    <a:cubicBezTo>
                      <a:pt x="7" y="8"/>
                      <a:pt x="8" y="8"/>
                      <a:pt x="8" y="7"/>
                    </a:cubicBezTo>
                    <a:cubicBezTo>
                      <a:pt x="9" y="7"/>
                      <a:pt x="9" y="6"/>
                      <a:pt x="9" y="6"/>
                    </a:cubicBezTo>
                    <a:lnTo>
                      <a:pt x="2" y="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1" name="Freeform 3682"/>
              <p:cNvSpPr>
                <a:spLocks/>
              </p:cNvSpPr>
              <p:nvPr/>
            </p:nvSpPr>
            <p:spPr bwMode="auto">
              <a:xfrm>
                <a:off x="11169650" y="5199063"/>
                <a:ext cx="17463" cy="19050"/>
              </a:xfrm>
              <a:custGeom>
                <a:avLst/>
                <a:gdLst>
                  <a:gd name="T0" fmla="*/ 2 w 8"/>
                  <a:gd name="T1" fmla="*/ 9 h 9"/>
                  <a:gd name="T2" fmla="*/ 2 w 8"/>
                  <a:gd name="T3" fmla="*/ 9 h 9"/>
                  <a:gd name="T4" fmla="*/ 7 w 8"/>
                  <a:gd name="T5" fmla="*/ 2 h 9"/>
                  <a:gd name="T6" fmla="*/ 7 w 8"/>
                  <a:gd name="T7" fmla="*/ 2 h 9"/>
                  <a:gd name="T8" fmla="*/ 7 w 8"/>
                  <a:gd name="T9" fmla="*/ 1 h 9"/>
                  <a:gd name="T10" fmla="*/ 5 w 8"/>
                  <a:gd name="T11" fmla="*/ 0 h 9"/>
                  <a:gd name="T12" fmla="*/ 0 w 8"/>
                  <a:gd name="T13" fmla="*/ 7 h 9"/>
                  <a:gd name="T14" fmla="*/ 0 w 8"/>
                  <a:gd name="T15" fmla="*/ 9 h 9"/>
                  <a:gd name="T16" fmla="*/ 2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2" y="9"/>
                    </a:moveTo>
                    <a:cubicBezTo>
                      <a:pt x="2" y="9"/>
                      <a:pt x="2" y="9"/>
                      <a:pt x="2" y="9"/>
                    </a:cubicBezTo>
                    <a:cubicBezTo>
                      <a:pt x="7" y="2"/>
                      <a:pt x="7" y="2"/>
                      <a:pt x="7" y="2"/>
                    </a:cubicBezTo>
                    <a:cubicBezTo>
                      <a:pt x="7" y="2"/>
                      <a:pt x="7" y="2"/>
                      <a:pt x="7" y="2"/>
                    </a:cubicBezTo>
                    <a:cubicBezTo>
                      <a:pt x="8" y="2"/>
                      <a:pt x="8" y="1"/>
                      <a:pt x="7" y="1"/>
                    </a:cubicBezTo>
                    <a:cubicBezTo>
                      <a:pt x="6" y="0"/>
                      <a:pt x="6" y="0"/>
                      <a:pt x="5" y="0"/>
                    </a:cubicBezTo>
                    <a:cubicBezTo>
                      <a:pt x="0" y="7"/>
                      <a:pt x="0" y="7"/>
                      <a:pt x="0" y="7"/>
                    </a:cubicBezTo>
                    <a:cubicBezTo>
                      <a:pt x="0" y="9"/>
                      <a:pt x="0" y="9"/>
                      <a:pt x="0" y="9"/>
                    </a:cubicBezTo>
                    <a:lnTo>
                      <a:pt x="2" y="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2" name="Freeform 3683"/>
              <p:cNvSpPr>
                <a:spLocks/>
              </p:cNvSpPr>
              <p:nvPr/>
            </p:nvSpPr>
            <p:spPr bwMode="auto">
              <a:xfrm>
                <a:off x="10669588" y="5253038"/>
                <a:ext cx="19050" cy="14288"/>
              </a:xfrm>
              <a:custGeom>
                <a:avLst/>
                <a:gdLst>
                  <a:gd name="T0" fmla="*/ 7 w 9"/>
                  <a:gd name="T1" fmla="*/ 7 h 7"/>
                  <a:gd name="T2" fmla="*/ 9 w 9"/>
                  <a:gd name="T3" fmla="*/ 7 h 7"/>
                  <a:gd name="T4" fmla="*/ 9 w 9"/>
                  <a:gd name="T5" fmla="*/ 5 h 7"/>
                  <a:gd name="T6" fmla="*/ 9 w 9"/>
                  <a:gd name="T7" fmla="*/ 5 h 7"/>
                  <a:gd name="T8" fmla="*/ 2 w 9"/>
                  <a:gd name="T9" fmla="*/ 0 h 7"/>
                  <a:gd name="T10" fmla="*/ 2 w 9"/>
                  <a:gd name="T11" fmla="*/ 0 h 7"/>
                  <a:gd name="T12" fmla="*/ 0 w 9"/>
                  <a:gd name="T13" fmla="*/ 1 h 7"/>
                  <a:gd name="T14" fmla="*/ 0 w 9"/>
                  <a:gd name="T15" fmla="*/ 2 h 7"/>
                  <a:gd name="T16" fmla="*/ 7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7" y="7"/>
                    </a:moveTo>
                    <a:cubicBezTo>
                      <a:pt x="9" y="7"/>
                      <a:pt x="9" y="7"/>
                      <a:pt x="9" y="7"/>
                    </a:cubicBezTo>
                    <a:cubicBezTo>
                      <a:pt x="9" y="5"/>
                      <a:pt x="9" y="5"/>
                      <a:pt x="9" y="5"/>
                    </a:cubicBezTo>
                    <a:cubicBezTo>
                      <a:pt x="9" y="5"/>
                      <a:pt x="9" y="5"/>
                      <a:pt x="9" y="5"/>
                    </a:cubicBezTo>
                    <a:cubicBezTo>
                      <a:pt x="2" y="0"/>
                      <a:pt x="2" y="0"/>
                      <a:pt x="2" y="0"/>
                    </a:cubicBezTo>
                    <a:cubicBezTo>
                      <a:pt x="2" y="0"/>
                      <a:pt x="2" y="0"/>
                      <a:pt x="2" y="0"/>
                    </a:cubicBezTo>
                    <a:cubicBezTo>
                      <a:pt x="1" y="0"/>
                      <a:pt x="1" y="0"/>
                      <a:pt x="0" y="1"/>
                    </a:cubicBezTo>
                    <a:cubicBezTo>
                      <a:pt x="0" y="1"/>
                      <a:pt x="0" y="2"/>
                      <a:pt x="0" y="2"/>
                    </a:cubicBezTo>
                    <a:lnTo>
                      <a:pt x="7" y="7"/>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3" name="Freeform 3684"/>
              <p:cNvSpPr>
                <a:spLocks/>
              </p:cNvSpPr>
              <p:nvPr/>
            </p:nvSpPr>
            <p:spPr bwMode="auto">
              <a:xfrm>
                <a:off x="11215688" y="5649913"/>
                <a:ext cx="19050" cy="15875"/>
              </a:xfrm>
              <a:custGeom>
                <a:avLst/>
                <a:gdLst>
                  <a:gd name="T0" fmla="*/ 2 w 9"/>
                  <a:gd name="T1" fmla="*/ 0 h 8"/>
                  <a:gd name="T2" fmla="*/ 0 w 9"/>
                  <a:gd name="T3" fmla="*/ 0 h 8"/>
                  <a:gd name="T4" fmla="*/ 0 w 9"/>
                  <a:gd name="T5" fmla="*/ 2 h 8"/>
                  <a:gd name="T6" fmla="*/ 0 w 9"/>
                  <a:gd name="T7" fmla="*/ 2 h 8"/>
                  <a:gd name="T8" fmla="*/ 7 w 9"/>
                  <a:gd name="T9" fmla="*/ 7 h 8"/>
                  <a:gd name="T10" fmla="*/ 7 w 9"/>
                  <a:gd name="T11" fmla="*/ 7 h 8"/>
                  <a:gd name="T12" fmla="*/ 9 w 9"/>
                  <a:gd name="T13" fmla="*/ 7 h 8"/>
                  <a:gd name="T14" fmla="*/ 9 w 9"/>
                  <a:gd name="T15" fmla="*/ 5 h 8"/>
                  <a:gd name="T16" fmla="*/ 2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2" y="0"/>
                    </a:moveTo>
                    <a:cubicBezTo>
                      <a:pt x="0" y="0"/>
                      <a:pt x="0" y="0"/>
                      <a:pt x="0" y="0"/>
                    </a:cubicBezTo>
                    <a:cubicBezTo>
                      <a:pt x="0" y="2"/>
                      <a:pt x="0" y="2"/>
                      <a:pt x="0" y="2"/>
                    </a:cubicBezTo>
                    <a:cubicBezTo>
                      <a:pt x="0" y="2"/>
                      <a:pt x="0" y="2"/>
                      <a:pt x="0" y="2"/>
                    </a:cubicBezTo>
                    <a:cubicBezTo>
                      <a:pt x="7" y="7"/>
                      <a:pt x="7" y="7"/>
                      <a:pt x="7" y="7"/>
                    </a:cubicBezTo>
                    <a:cubicBezTo>
                      <a:pt x="7" y="7"/>
                      <a:pt x="7" y="7"/>
                      <a:pt x="7" y="7"/>
                    </a:cubicBezTo>
                    <a:cubicBezTo>
                      <a:pt x="7" y="8"/>
                      <a:pt x="8" y="7"/>
                      <a:pt x="9" y="7"/>
                    </a:cubicBezTo>
                    <a:cubicBezTo>
                      <a:pt x="9" y="6"/>
                      <a:pt x="9" y="5"/>
                      <a:pt x="9" y="5"/>
                    </a:cubicBezTo>
                    <a:lnTo>
                      <a:pt x="2" y="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4" name="Freeform 3685"/>
              <p:cNvSpPr>
                <a:spLocks/>
              </p:cNvSpPr>
              <p:nvPr/>
            </p:nvSpPr>
            <p:spPr bwMode="auto">
              <a:xfrm>
                <a:off x="11142663" y="5176838"/>
                <a:ext cx="14288" cy="17463"/>
              </a:xfrm>
              <a:custGeom>
                <a:avLst/>
                <a:gdLst>
                  <a:gd name="T0" fmla="*/ 2 w 7"/>
                  <a:gd name="T1" fmla="*/ 9 h 9"/>
                  <a:gd name="T2" fmla="*/ 2 w 7"/>
                  <a:gd name="T3" fmla="*/ 9 h 9"/>
                  <a:gd name="T4" fmla="*/ 7 w 7"/>
                  <a:gd name="T5" fmla="*/ 2 h 9"/>
                  <a:gd name="T6" fmla="*/ 7 w 7"/>
                  <a:gd name="T7" fmla="*/ 2 h 9"/>
                  <a:gd name="T8" fmla="*/ 6 w 7"/>
                  <a:gd name="T9" fmla="*/ 0 h 9"/>
                  <a:gd name="T10" fmla="*/ 5 w 7"/>
                  <a:gd name="T11" fmla="*/ 0 h 9"/>
                  <a:gd name="T12" fmla="*/ 0 w 7"/>
                  <a:gd name="T13" fmla="*/ 7 h 9"/>
                  <a:gd name="T14" fmla="*/ 0 w 7"/>
                  <a:gd name="T15" fmla="*/ 9 h 9"/>
                  <a:gd name="T16" fmla="*/ 2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9"/>
                    </a:moveTo>
                    <a:cubicBezTo>
                      <a:pt x="2" y="9"/>
                      <a:pt x="2" y="9"/>
                      <a:pt x="2" y="9"/>
                    </a:cubicBezTo>
                    <a:cubicBezTo>
                      <a:pt x="7" y="2"/>
                      <a:pt x="7" y="2"/>
                      <a:pt x="7" y="2"/>
                    </a:cubicBezTo>
                    <a:cubicBezTo>
                      <a:pt x="7" y="2"/>
                      <a:pt x="7" y="2"/>
                      <a:pt x="7" y="2"/>
                    </a:cubicBezTo>
                    <a:cubicBezTo>
                      <a:pt x="7" y="2"/>
                      <a:pt x="7" y="1"/>
                      <a:pt x="6" y="0"/>
                    </a:cubicBezTo>
                    <a:cubicBezTo>
                      <a:pt x="6" y="0"/>
                      <a:pt x="5" y="0"/>
                      <a:pt x="5" y="0"/>
                    </a:cubicBezTo>
                    <a:cubicBezTo>
                      <a:pt x="0" y="7"/>
                      <a:pt x="0" y="7"/>
                      <a:pt x="0" y="7"/>
                    </a:cubicBezTo>
                    <a:cubicBezTo>
                      <a:pt x="0" y="9"/>
                      <a:pt x="0" y="9"/>
                      <a:pt x="0" y="9"/>
                    </a:cubicBezTo>
                    <a:lnTo>
                      <a:pt x="2" y="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5" name="Freeform 3686"/>
              <p:cNvSpPr>
                <a:spLocks/>
              </p:cNvSpPr>
              <p:nvPr/>
            </p:nvSpPr>
            <p:spPr bwMode="auto">
              <a:xfrm>
                <a:off x="11249025" y="5589588"/>
                <a:ext cx="22225" cy="12700"/>
              </a:xfrm>
              <a:custGeom>
                <a:avLst/>
                <a:gdLst>
                  <a:gd name="T0" fmla="*/ 10 w 11"/>
                  <a:gd name="T1" fmla="*/ 3 h 6"/>
                  <a:gd name="T2" fmla="*/ 2 w 11"/>
                  <a:gd name="T3" fmla="*/ 0 h 6"/>
                  <a:gd name="T4" fmla="*/ 0 w 11"/>
                  <a:gd name="T5" fmla="*/ 1 h 6"/>
                  <a:gd name="T6" fmla="*/ 1 w 11"/>
                  <a:gd name="T7" fmla="*/ 3 h 6"/>
                  <a:gd name="T8" fmla="*/ 1 w 11"/>
                  <a:gd name="T9" fmla="*/ 3 h 6"/>
                  <a:gd name="T10" fmla="*/ 9 w 11"/>
                  <a:gd name="T11" fmla="*/ 6 h 6"/>
                  <a:gd name="T12" fmla="*/ 9 w 11"/>
                  <a:gd name="T13" fmla="*/ 6 h 6"/>
                  <a:gd name="T14" fmla="*/ 10 w 11"/>
                  <a:gd name="T15" fmla="*/ 5 h 6"/>
                  <a:gd name="T16" fmla="*/ 10 w 11"/>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10" y="3"/>
                    </a:moveTo>
                    <a:cubicBezTo>
                      <a:pt x="2" y="0"/>
                      <a:pt x="2" y="0"/>
                      <a:pt x="2" y="0"/>
                    </a:cubicBezTo>
                    <a:cubicBezTo>
                      <a:pt x="0" y="1"/>
                      <a:pt x="0" y="1"/>
                      <a:pt x="0" y="1"/>
                    </a:cubicBezTo>
                    <a:cubicBezTo>
                      <a:pt x="1" y="3"/>
                      <a:pt x="1" y="3"/>
                      <a:pt x="1" y="3"/>
                    </a:cubicBezTo>
                    <a:cubicBezTo>
                      <a:pt x="1" y="3"/>
                      <a:pt x="1" y="3"/>
                      <a:pt x="1" y="3"/>
                    </a:cubicBezTo>
                    <a:cubicBezTo>
                      <a:pt x="9" y="6"/>
                      <a:pt x="9" y="6"/>
                      <a:pt x="9" y="6"/>
                    </a:cubicBezTo>
                    <a:cubicBezTo>
                      <a:pt x="9" y="6"/>
                      <a:pt x="9" y="6"/>
                      <a:pt x="9" y="6"/>
                    </a:cubicBezTo>
                    <a:cubicBezTo>
                      <a:pt x="9" y="6"/>
                      <a:pt x="10" y="6"/>
                      <a:pt x="10" y="5"/>
                    </a:cubicBezTo>
                    <a:cubicBezTo>
                      <a:pt x="11" y="4"/>
                      <a:pt x="10" y="4"/>
                      <a:pt x="10" y="3"/>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6" name="Freeform 3687"/>
              <p:cNvSpPr>
                <a:spLocks/>
              </p:cNvSpPr>
              <p:nvPr/>
            </p:nvSpPr>
            <p:spPr bwMode="auto">
              <a:xfrm>
                <a:off x="11082338" y="5140325"/>
                <a:ext cx="12700" cy="20638"/>
              </a:xfrm>
              <a:custGeom>
                <a:avLst/>
                <a:gdLst>
                  <a:gd name="T0" fmla="*/ 2 w 6"/>
                  <a:gd name="T1" fmla="*/ 9 h 10"/>
                  <a:gd name="T2" fmla="*/ 2 w 6"/>
                  <a:gd name="T3" fmla="*/ 9 h 10"/>
                  <a:gd name="T4" fmla="*/ 6 w 6"/>
                  <a:gd name="T5" fmla="*/ 1 h 10"/>
                  <a:gd name="T6" fmla="*/ 6 w 6"/>
                  <a:gd name="T7" fmla="*/ 1 h 10"/>
                  <a:gd name="T8" fmla="*/ 5 w 6"/>
                  <a:gd name="T9" fmla="*/ 0 h 10"/>
                  <a:gd name="T10" fmla="*/ 3 w 6"/>
                  <a:gd name="T11" fmla="*/ 0 h 10"/>
                  <a:gd name="T12" fmla="*/ 0 w 6"/>
                  <a:gd name="T13" fmla="*/ 8 h 10"/>
                  <a:gd name="T14" fmla="*/ 0 w 6"/>
                  <a:gd name="T15" fmla="*/ 10 h 10"/>
                  <a:gd name="T16" fmla="*/ 2 w 6"/>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2" y="9"/>
                    </a:moveTo>
                    <a:cubicBezTo>
                      <a:pt x="2" y="9"/>
                      <a:pt x="2" y="9"/>
                      <a:pt x="2" y="9"/>
                    </a:cubicBezTo>
                    <a:cubicBezTo>
                      <a:pt x="6" y="1"/>
                      <a:pt x="6" y="1"/>
                      <a:pt x="6" y="1"/>
                    </a:cubicBezTo>
                    <a:cubicBezTo>
                      <a:pt x="6" y="1"/>
                      <a:pt x="6" y="1"/>
                      <a:pt x="6" y="1"/>
                    </a:cubicBezTo>
                    <a:cubicBezTo>
                      <a:pt x="6" y="1"/>
                      <a:pt x="6" y="0"/>
                      <a:pt x="5" y="0"/>
                    </a:cubicBezTo>
                    <a:cubicBezTo>
                      <a:pt x="4" y="0"/>
                      <a:pt x="3" y="0"/>
                      <a:pt x="3" y="0"/>
                    </a:cubicBezTo>
                    <a:cubicBezTo>
                      <a:pt x="0" y="8"/>
                      <a:pt x="0" y="8"/>
                      <a:pt x="0" y="8"/>
                    </a:cubicBezTo>
                    <a:cubicBezTo>
                      <a:pt x="0" y="10"/>
                      <a:pt x="0" y="10"/>
                      <a:pt x="0" y="10"/>
                    </a:cubicBezTo>
                    <a:lnTo>
                      <a:pt x="2" y="9"/>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7" name="Freeform 3688"/>
              <p:cNvSpPr>
                <a:spLocks/>
              </p:cNvSpPr>
              <p:nvPr/>
            </p:nvSpPr>
            <p:spPr bwMode="auto">
              <a:xfrm>
                <a:off x="11260138" y="5556250"/>
                <a:ext cx="23813" cy="12700"/>
              </a:xfrm>
              <a:custGeom>
                <a:avLst/>
                <a:gdLst>
                  <a:gd name="T0" fmla="*/ 10 w 11"/>
                  <a:gd name="T1" fmla="*/ 3 h 6"/>
                  <a:gd name="T2" fmla="*/ 2 w 11"/>
                  <a:gd name="T3" fmla="*/ 0 h 6"/>
                  <a:gd name="T4" fmla="*/ 0 w 11"/>
                  <a:gd name="T5" fmla="*/ 1 h 6"/>
                  <a:gd name="T6" fmla="*/ 1 w 11"/>
                  <a:gd name="T7" fmla="*/ 3 h 6"/>
                  <a:gd name="T8" fmla="*/ 1 w 11"/>
                  <a:gd name="T9" fmla="*/ 3 h 6"/>
                  <a:gd name="T10" fmla="*/ 9 w 11"/>
                  <a:gd name="T11" fmla="*/ 6 h 6"/>
                  <a:gd name="T12" fmla="*/ 9 w 11"/>
                  <a:gd name="T13" fmla="*/ 6 h 6"/>
                  <a:gd name="T14" fmla="*/ 10 w 11"/>
                  <a:gd name="T15" fmla="*/ 5 h 6"/>
                  <a:gd name="T16" fmla="*/ 10 w 11"/>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10" y="3"/>
                    </a:moveTo>
                    <a:cubicBezTo>
                      <a:pt x="2" y="0"/>
                      <a:pt x="2" y="0"/>
                      <a:pt x="2" y="0"/>
                    </a:cubicBezTo>
                    <a:cubicBezTo>
                      <a:pt x="0" y="1"/>
                      <a:pt x="0" y="1"/>
                      <a:pt x="0" y="1"/>
                    </a:cubicBezTo>
                    <a:cubicBezTo>
                      <a:pt x="1" y="3"/>
                      <a:pt x="1" y="3"/>
                      <a:pt x="1" y="3"/>
                    </a:cubicBezTo>
                    <a:cubicBezTo>
                      <a:pt x="1" y="3"/>
                      <a:pt x="1" y="3"/>
                      <a:pt x="1" y="3"/>
                    </a:cubicBezTo>
                    <a:cubicBezTo>
                      <a:pt x="9" y="6"/>
                      <a:pt x="9" y="6"/>
                      <a:pt x="9" y="6"/>
                    </a:cubicBezTo>
                    <a:cubicBezTo>
                      <a:pt x="9" y="6"/>
                      <a:pt x="9" y="6"/>
                      <a:pt x="9" y="6"/>
                    </a:cubicBezTo>
                    <a:cubicBezTo>
                      <a:pt x="10" y="6"/>
                      <a:pt x="10" y="6"/>
                      <a:pt x="10" y="5"/>
                    </a:cubicBezTo>
                    <a:cubicBezTo>
                      <a:pt x="11" y="4"/>
                      <a:pt x="11" y="3"/>
                      <a:pt x="10" y="3"/>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8" name="Freeform 3689"/>
              <p:cNvSpPr>
                <a:spLocks/>
              </p:cNvSpPr>
              <p:nvPr/>
            </p:nvSpPr>
            <p:spPr bwMode="auto">
              <a:xfrm>
                <a:off x="11050588" y="5126038"/>
                <a:ext cx="11113" cy="23813"/>
              </a:xfrm>
              <a:custGeom>
                <a:avLst/>
                <a:gdLst>
                  <a:gd name="T0" fmla="*/ 3 w 6"/>
                  <a:gd name="T1" fmla="*/ 10 h 11"/>
                  <a:gd name="T2" fmla="*/ 3 w 6"/>
                  <a:gd name="T3" fmla="*/ 10 h 11"/>
                  <a:gd name="T4" fmla="*/ 5 w 6"/>
                  <a:gd name="T5" fmla="*/ 2 h 11"/>
                  <a:gd name="T6" fmla="*/ 5 w 6"/>
                  <a:gd name="T7" fmla="*/ 2 h 11"/>
                  <a:gd name="T8" fmla="*/ 4 w 6"/>
                  <a:gd name="T9" fmla="*/ 1 h 11"/>
                  <a:gd name="T10" fmla="*/ 3 w 6"/>
                  <a:gd name="T11" fmla="*/ 1 h 11"/>
                  <a:gd name="T12" fmla="*/ 0 w 6"/>
                  <a:gd name="T13" fmla="*/ 9 h 11"/>
                  <a:gd name="T14" fmla="*/ 1 w 6"/>
                  <a:gd name="T15" fmla="*/ 11 h 11"/>
                  <a:gd name="T16" fmla="*/ 3 w 6"/>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3" y="10"/>
                    </a:moveTo>
                    <a:cubicBezTo>
                      <a:pt x="3" y="10"/>
                      <a:pt x="3" y="10"/>
                      <a:pt x="3" y="10"/>
                    </a:cubicBezTo>
                    <a:cubicBezTo>
                      <a:pt x="5" y="2"/>
                      <a:pt x="5" y="2"/>
                      <a:pt x="5" y="2"/>
                    </a:cubicBezTo>
                    <a:cubicBezTo>
                      <a:pt x="5" y="2"/>
                      <a:pt x="5" y="2"/>
                      <a:pt x="5" y="2"/>
                    </a:cubicBezTo>
                    <a:cubicBezTo>
                      <a:pt x="6" y="1"/>
                      <a:pt x="5" y="1"/>
                      <a:pt x="4" y="1"/>
                    </a:cubicBezTo>
                    <a:cubicBezTo>
                      <a:pt x="4" y="0"/>
                      <a:pt x="3" y="1"/>
                      <a:pt x="3" y="1"/>
                    </a:cubicBezTo>
                    <a:cubicBezTo>
                      <a:pt x="0" y="9"/>
                      <a:pt x="0" y="9"/>
                      <a:pt x="0" y="9"/>
                    </a:cubicBezTo>
                    <a:cubicBezTo>
                      <a:pt x="1" y="11"/>
                      <a:pt x="1" y="11"/>
                      <a:pt x="1" y="11"/>
                    </a:cubicBezTo>
                    <a:lnTo>
                      <a:pt x="3" y="10"/>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399" name="Freeform 3690"/>
              <p:cNvSpPr>
                <a:spLocks/>
              </p:cNvSpPr>
              <p:nvPr/>
            </p:nvSpPr>
            <p:spPr bwMode="auto">
              <a:xfrm>
                <a:off x="11269663" y="5522913"/>
                <a:ext cx="22225" cy="11113"/>
              </a:xfrm>
              <a:custGeom>
                <a:avLst/>
                <a:gdLst>
                  <a:gd name="T0" fmla="*/ 10 w 11"/>
                  <a:gd name="T1" fmla="*/ 2 h 5"/>
                  <a:gd name="T2" fmla="*/ 2 w 11"/>
                  <a:gd name="T3" fmla="*/ 0 h 5"/>
                  <a:gd name="T4" fmla="*/ 0 w 11"/>
                  <a:gd name="T5" fmla="*/ 1 h 5"/>
                  <a:gd name="T6" fmla="*/ 2 w 11"/>
                  <a:gd name="T7" fmla="*/ 3 h 5"/>
                  <a:gd name="T8" fmla="*/ 2 w 11"/>
                  <a:gd name="T9" fmla="*/ 3 h 5"/>
                  <a:gd name="T10" fmla="*/ 10 w 11"/>
                  <a:gd name="T11" fmla="*/ 5 h 5"/>
                  <a:gd name="T12" fmla="*/ 10 w 11"/>
                  <a:gd name="T13" fmla="*/ 5 h 5"/>
                  <a:gd name="T14" fmla="*/ 11 w 11"/>
                  <a:gd name="T15" fmla="*/ 4 h 5"/>
                  <a:gd name="T16" fmla="*/ 10 w 11"/>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10" y="2"/>
                    </a:moveTo>
                    <a:cubicBezTo>
                      <a:pt x="2" y="0"/>
                      <a:pt x="2" y="0"/>
                      <a:pt x="2" y="0"/>
                    </a:cubicBezTo>
                    <a:cubicBezTo>
                      <a:pt x="0" y="1"/>
                      <a:pt x="0" y="1"/>
                      <a:pt x="0" y="1"/>
                    </a:cubicBezTo>
                    <a:cubicBezTo>
                      <a:pt x="2" y="3"/>
                      <a:pt x="2" y="3"/>
                      <a:pt x="2" y="3"/>
                    </a:cubicBezTo>
                    <a:cubicBezTo>
                      <a:pt x="2" y="3"/>
                      <a:pt x="2" y="3"/>
                      <a:pt x="2" y="3"/>
                    </a:cubicBezTo>
                    <a:cubicBezTo>
                      <a:pt x="10" y="5"/>
                      <a:pt x="10" y="5"/>
                      <a:pt x="10" y="5"/>
                    </a:cubicBezTo>
                    <a:cubicBezTo>
                      <a:pt x="10" y="5"/>
                      <a:pt x="10" y="5"/>
                      <a:pt x="10" y="5"/>
                    </a:cubicBezTo>
                    <a:cubicBezTo>
                      <a:pt x="10" y="5"/>
                      <a:pt x="11" y="4"/>
                      <a:pt x="11" y="4"/>
                    </a:cubicBezTo>
                    <a:cubicBezTo>
                      <a:pt x="11" y="3"/>
                      <a:pt x="11" y="2"/>
                      <a:pt x="10" y="2"/>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00" name="Freeform 3691"/>
              <p:cNvSpPr>
                <a:spLocks/>
              </p:cNvSpPr>
              <p:nvPr/>
            </p:nvSpPr>
            <p:spPr bwMode="auto">
              <a:xfrm>
                <a:off x="11017250" y="5118100"/>
                <a:ext cx="9525" cy="22225"/>
              </a:xfrm>
              <a:custGeom>
                <a:avLst/>
                <a:gdLst>
                  <a:gd name="T0" fmla="*/ 3 w 5"/>
                  <a:gd name="T1" fmla="*/ 0 h 11"/>
                  <a:gd name="T2" fmla="*/ 2 w 5"/>
                  <a:gd name="T3" fmla="*/ 1 h 11"/>
                  <a:gd name="T4" fmla="*/ 0 w 5"/>
                  <a:gd name="T5" fmla="*/ 9 h 11"/>
                  <a:gd name="T6" fmla="*/ 1 w 5"/>
                  <a:gd name="T7" fmla="*/ 11 h 11"/>
                  <a:gd name="T8" fmla="*/ 3 w 5"/>
                  <a:gd name="T9" fmla="*/ 10 h 11"/>
                  <a:gd name="T10" fmla="*/ 3 w 5"/>
                  <a:gd name="T11" fmla="*/ 10 h 11"/>
                  <a:gd name="T12" fmla="*/ 5 w 5"/>
                  <a:gd name="T13" fmla="*/ 1 h 11"/>
                  <a:gd name="T14" fmla="*/ 5 w 5"/>
                  <a:gd name="T15" fmla="*/ 1 h 11"/>
                  <a:gd name="T16" fmla="*/ 3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3" y="0"/>
                    </a:moveTo>
                    <a:cubicBezTo>
                      <a:pt x="3" y="0"/>
                      <a:pt x="2" y="0"/>
                      <a:pt x="2" y="1"/>
                    </a:cubicBezTo>
                    <a:cubicBezTo>
                      <a:pt x="0" y="9"/>
                      <a:pt x="0" y="9"/>
                      <a:pt x="0" y="9"/>
                    </a:cubicBezTo>
                    <a:cubicBezTo>
                      <a:pt x="1" y="11"/>
                      <a:pt x="1" y="11"/>
                      <a:pt x="1" y="11"/>
                    </a:cubicBezTo>
                    <a:cubicBezTo>
                      <a:pt x="3" y="10"/>
                      <a:pt x="3" y="10"/>
                      <a:pt x="3" y="10"/>
                    </a:cubicBezTo>
                    <a:cubicBezTo>
                      <a:pt x="3" y="10"/>
                      <a:pt x="3" y="10"/>
                      <a:pt x="3" y="10"/>
                    </a:cubicBezTo>
                    <a:cubicBezTo>
                      <a:pt x="5" y="1"/>
                      <a:pt x="5" y="1"/>
                      <a:pt x="5" y="1"/>
                    </a:cubicBezTo>
                    <a:cubicBezTo>
                      <a:pt x="5" y="1"/>
                      <a:pt x="5" y="1"/>
                      <a:pt x="5" y="1"/>
                    </a:cubicBezTo>
                    <a:cubicBezTo>
                      <a:pt x="5" y="1"/>
                      <a:pt x="4" y="0"/>
                      <a:pt x="3" y="0"/>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01" name="Freeform 3692"/>
              <p:cNvSpPr>
                <a:spLocks/>
              </p:cNvSpPr>
              <p:nvPr/>
            </p:nvSpPr>
            <p:spPr bwMode="auto">
              <a:xfrm>
                <a:off x="11276013" y="5491163"/>
                <a:ext cx="22225" cy="7938"/>
              </a:xfrm>
              <a:custGeom>
                <a:avLst/>
                <a:gdLst>
                  <a:gd name="T0" fmla="*/ 10 w 11"/>
                  <a:gd name="T1" fmla="*/ 1 h 4"/>
                  <a:gd name="T2" fmla="*/ 2 w 11"/>
                  <a:gd name="T3" fmla="*/ 0 h 4"/>
                  <a:gd name="T4" fmla="*/ 0 w 11"/>
                  <a:gd name="T5" fmla="*/ 1 h 4"/>
                  <a:gd name="T6" fmla="*/ 1 w 11"/>
                  <a:gd name="T7" fmla="*/ 3 h 4"/>
                  <a:gd name="T8" fmla="*/ 1 w 11"/>
                  <a:gd name="T9" fmla="*/ 3 h 4"/>
                  <a:gd name="T10" fmla="*/ 10 w 11"/>
                  <a:gd name="T11" fmla="*/ 4 h 4"/>
                  <a:gd name="T12" fmla="*/ 10 w 11"/>
                  <a:gd name="T13" fmla="*/ 4 h 4"/>
                  <a:gd name="T14" fmla="*/ 11 w 11"/>
                  <a:gd name="T15" fmla="*/ 2 h 4"/>
                  <a:gd name="T16" fmla="*/ 10 w 11"/>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10" y="1"/>
                    </a:moveTo>
                    <a:cubicBezTo>
                      <a:pt x="2" y="0"/>
                      <a:pt x="2" y="0"/>
                      <a:pt x="2" y="0"/>
                    </a:cubicBezTo>
                    <a:cubicBezTo>
                      <a:pt x="0" y="1"/>
                      <a:pt x="0" y="1"/>
                      <a:pt x="0" y="1"/>
                    </a:cubicBezTo>
                    <a:cubicBezTo>
                      <a:pt x="1" y="3"/>
                      <a:pt x="1" y="3"/>
                      <a:pt x="1" y="3"/>
                    </a:cubicBezTo>
                    <a:cubicBezTo>
                      <a:pt x="1" y="3"/>
                      <a:pt x="1" y="3"/>
                      <a:pt x="1" y="3"/>
                    </a:cubicBezTo>
                    <a:cubicBezTo>
                      <a:pt x="10" y="4"/>
                      <a:pt x="10" y="4"/>
                      <a:pt x="10" y="4"/>
                    </a:cubicBezTo>
                    <a:cubicBezTo>
                      <a:pt x="10" y="4"/>
                      <a:pt x="10" y="4"/>
                      <a:pt x="10" y="4"/>
                    </a:cubicBezTo>
                    <a:cubicBezTo>
                      <a:pt x="10" y="4"/>
                      <a:pt x="11" y="3"/>
                      <a:pt x="11" y="2"/>
                    </a:cubicBezTo>
                    <a:cubicBezTo>
                      <a:pt x="11" y="1"/>
                      <a:pt x="11" y="1"/>
                      <a:pt x="10" y="1"/>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02" name="Freeform 3693"/>
              <p:cNvSpPr>
                <a:spLocks/>
              </p:cNvSpPr>
              <p:nvPr/>
            </p:nvSpPr>
            <p:spPr bwMode="auto">
              <a:xfrm>
                <a:off x="10983913" y="5111750"/>
                <a:ext cx="6350" cy="23813"/>
              </a:xfrm>
              <a:custGeom>
                <a:avLst/>
                <a:gdLst>
                  <a:gd name="T0" fmla="*/ 2 w 3"/>
                  <a:gd name="T1" fmla="*/ 0 h 11"/>
                  <a:gd name="T2" fmla="*/ 0 w 3"/>
                  <a:gd name="T3" fmla="*/ 1 h 11"/>
                  <a:gd name="T4" fmla="*/ 0 w 3"/>
                  <a:gd name="T5" fmla="*/ 9 h 11"/>
                  <a:gd name="T6" fmla="*/ 1 w 3"/>
                  <a:gd name="T7" fmla="*/ 11 h 11"/>
                  <a:gd name="T8" fmla="*/ 2 w 3"/>
                  <a:gd name="T9" fmla="*/ 10 h 11"/>
                  <a:gd name="T10" fmla="*/ 2 w 3"/>
                  <a:gd name="T11" fmla="*/ 10 h 11"/>
                  <a:gd name="T12" fmla="*/ 3 w 3"/>
                  <a:gd name="T13" fmla="*/ 1 h 11"/>
                  <a:gd name="T14" fmla="*/ 3 w 3"/>
                  <a:gd name="T15" fmla="*/ 1 h 11"/>
                  <a:gd name="T16" fmla="*/ 2 w 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2" y="0"/>
                    </a:moveTo>
                    <a:cubicBezTo>
                      <a:pt x="1" y="0"/>
                      <a:pt x="0" y="1"/>
                      <a:pt x="0" y="1"/>
                    </a:cubicBezTo>
                    <a:cubicBezTo>
                      <a:pt x="0" y="9"/>
                      <a:pt x="0" y="9"/>
                      <a:pt x="0" y="9"/>
                    </a:cubicBezTo>
                    <a:cubicBezTo>
                      <a:pt x="1" y="11"/>
                      <a:pt x="1" y="11"/>
                      <a:pt x="1" y="11"/>
                    </a:cubicBezTo>
                    <a:cubicBezTo>
                      <a:pt x="2" y="10"/>
                      <a:pt x="2" y="10"/>
                      <a:pt x="2" y="10"/>
                    </a:cubicBezTo>
                    <a:cubicBezTo>
                      <a:pt x="2" y="10"/>
                      <a:pt x="2" y="10"/>
                      <a:pt x="2" y="10"/>
                    </a:cubicBezTo>
                    <a:cubicBezTo>
                      <a:pt x="3" y="1"/>
                      <a:pt x="3" y="1"/>
                      <a:pt x="3" y="1"/>
                    </a:cubicBezTo>
                    <a:cubicBezTo>
                      <a:pt x="3" y="1"/>
                      <a:pt x="3" y="1"/>
                      <a:pt x="3" y="1"/>
                    </a:cubicBezTo>
                    <a:cubicBezTo>
                      <a:pt x="3" y="1"/>
                      <a:pt x="3" y="0"/>
                      <a:pt x="2" y="0"/>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03" name="Freeform 3694"/>
              <p:cNvSpPr>
                <a:spLocks/>
              </p:cNvSpPr>
              <p:nvPr/>
            </p:nvSpPr>
            <p:spPr bwMode="auto">
              <a:xfrm>
                <a:off x="10952163" y="5451475"/>
                <a:ext cx="217488" cy="142875"/>
              </a:xfrm>
              <a:custGeom>
                <a:avLst/>
                <a:gdLst>
                  <a:gd name="T0" fmla="*/ 9 w 105"/>
                  <a:gd name="T1" fmla="*/ 1 h 69"/>
                  <a:gd name="T2" fmla="*/ 2 w 105"/>
                  <a:gd name="T3" fmla="*/ 5 h 69"/>
                  <a:gd name="T4" fmla="*/ 2 w 105"/>
                  <a:gd name="T5" fmla="*/ 13 h 69"/>
                  <a:gd name="T6" fmla="*/ 96 w 105"/>
                  <a:gd name="T7" fmla="*/ 69 h 69"/>
                  <a:gd name="T8" fmla="*/ 105 w 105"/>
                  <a:gd name="T9" fmla="*/ 66 h 69"/>
                  <a:gd name="T10" fmla="*/ 105 w 105"/>
                  <a:gd name="T11" fmla="*/ 66 h 69"/>
                  <a:gd name="T12" fmla="*/ 103 w 105"/>
                  <a:gd name="T13" fmla="*/ 57 h 69"/>
                  <a:gd name="T14" fmla="*/ 103 w 105"/>
                  <a:gd name="T15" fmla="*/ 57 h 69"/>
                  <a:gd name="T16" fmla="*/ 9 w 105"/>
                  <a:gd name="T17" fmla="*/ 1 h 69"/>
                  <a:gd name="T18" fmla="*/ 9 w 105"/>
                  <a:gd name="T1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9">
                    <a:moveTo>
                      <a:pt x="9" y="1"/>
                    </a:moveTo>
                    <a:cubicBezTo>
                      <a:pt x="7" y="0"/>
                      <a:pt x="4" y="2"/>
                      <a:pt x="2" y="5"/>
                    </a:cubicBezTo>
                    <a:cubicBezTo>
                      <a:pt x="0" y="8"/>
                      <a:pt x="0" y="12"/>
                      <a:pt x="2" y="13"/>
                    </a:cubicBezTo>
                    <a:cubicBezTo>
                      <a:pt x="96" y="69"/>
                      <a:pt x="96" y="69"/>
                      <a:pt x="96" y="69"/>
                    </a:cubicBezTo>
                    <a:cubicBezTo>
                      <a:pt x="105" y="66"/>
                      <a:pt x="105" y="66"/>
                      <a:pt x="105" y="66"/>
                    </a:cubicBezTo>
                    <a:cubicBezTo>
                      <a:pt x="105" y="66"/>
                      <a:pt x="105" y="66"/>
                      <a:pt x="105" y="66"/>
                    </a:cubicBezTo>
                    <a:cubicBezTo>
                      <a:pt x="103" y="57"/>
                      <a:pt x="103" y="57"/>
                      <a:pt x="103" y="57"/>
                    </a:cubicBezTo>
                    <a:cubicBezTo>
                      <a:pt x="103" y="57"/>
                      <a:pt x="103" y="57"/>
                      <a:pt x="103" y="57"/>
                    </a:cubicBezTo>
                    <a:cubicBezTo>
                      <a:pt x="9" y="1"/>
                      <a:pt x="9" y="1"/>
                      <a:pt x="9" y="1"/>
                    </a:cubicBezTo>
                    <a:cubicBezTo>
                      <a:pt x="9" y="1"/>
                      <a:pt x="9" y="1"/>
                      <a:pt x="9" y="1"/>
                    </a:cubicBez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04" name="Freeform 3695"/>
              <p:cNvSpPr>
                <a:spLocks/>
              </p:cNvSpPr>
              <p:nvPr/>
            </p:nvSpPr>
            <p:spPr bwMode="auto">
              <a:xfrm>
                <a:off x="10936288" y="5260975"/>
                <a:ext cx="31750" cy="184150"/>
              </a:xfrm>
              <a:custGeom>
                <a:avLst/>
                <a:gdLst>
                  <a:gd name="T0" fmla="*/ 1 w 15"/>
                  <a:gd name="T1" fmla="*/ 85 h 89"/>
                  <a:gd name="T2" fmla="*/ 8 w 15"/>
                  <a:gd name="T3" fmla="*/ 89 h 89"/>
                  <a:gd name="T4" fmla="*/ 15 w 15"/>
                  <a:gd name="T5" fmla="*/ 85 h 89"/>
                  <a:gd name="T6" fmla="*/ 14 w 15"/>
                  <a:gd name="T7" fmla="*/ 7 h 89"/>
                  <a:gd name="T8" fmla="*/ 7 w 15"/>
                  <a:gd name="T9" fmla="*/ 0 h 89"/>
                  <a:gd name="T10" fmla="*/ 7 w 15"/>
                  <a:gd name="T11" fmla="*/ 0 h 89"/>
                  <a:gd name="T12" fmla="*/ 0 w 15"/>
                  <a:gd name="T13" fmla="*/ 7 h 89"/>
                  <a:gd name="T14" fmla="*/ 0 w 15"/>
                  <a:gd name="T15" fmla="*/ 7 h 89"/>
                  <a:gd name="T16" fmla="*/ 1 w 15"/>
                  <a:gd name="T17" fmla="*/ 85 h 89"/>
                  <a:gd name="T18" fmla="*/ 1 w 15"/>
                  <a:gd name="T19"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9">
                    <a:moveTo>
                      <a:pt x="1" y="85"/>
                    </a:moveTo>
                    <a:cubicBezTo>
                      <a:pt x="1" y="87"/>
                      <a:pt x="4" y="89"/>
                      <a:pt x="8" y="89"/>
                    </a:cubicBezTo>
                    <a:cubicBezTo>
                      <a:pt x="12" y="89"/>
                      <a:pt x="15" y="87"/>
                      <a:pt x="15" y="85"/>
                    </a:cubicBezTo>
                    <a:cubicBezTo>
                      <a:pt x="14" y="7"/>
                      <a:pt x="14" y="7"/>
                      <a:pt x="14" y="7"/>
                    </a:cubicBezTo>
                    <a:cubicBezTo>
                      <a:pt x="7" y="0"/>
                      <a:pt x="7" y="0"/>
                      <a:pt x="7" y="0"/>
                    </a:cubicBezTo>
                    <a:cubicBezTo>
                      <a:pt x="7" y="0"/>
                      <a:pt x="7" y="0"/>
                      <a:pt x="7" y="0"/>
                    </a:cubicBezTo>
                    <a:cubicBezTo>
                      <a:pt x="0" y="7"/>
                      <a:pt x="0" y="7"/>
                      <a:pt x="0" y="7"/>
                    </a:cubicBezTo>
                    <a:cubicBezTo>
                      <a:pt x="0" y="7"/>
                      <a:pt x="0" y="7"/>
                      <a:pt x="0" y="7"/>
                    </a:cubicBezTo>
                    <a:cubicBezTo>
                      <a:pt x="1" y="85"/>
                      <a:pt x="1" y="85"/>
                      <a:pt x="1" y="85"/>
                    </a:cubicBezTo>
                    <a:cubicBezTo>
                      <a:pt x="1" y="85"/>
                      <a:pt x="1" y="85"/>
                      <a:pt x="1" y="85"/>
                    </a:cubicBez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nvGrpSpPr>
              <p:cNvPr id="528" name="Group 527"/>
              <p:cNvGrpSpPr/>
              <p:nvPr/>
            </p:nvGrpSpPr>
            <p:grpSpPr>
              <a:xfrm>
                <a:off x="10341025" y="5216523"/>
                <a:ext cx="525412" cy="1176339"/>
                <a:chOff x="7259638" y="4019551"/>
                <a:chExt cx="857250" cy="1919288"/>
              </a:xfrm>
            </p:grpSpPr>
            <p:sp>
              <p:nvSpPr>
                <p:cNvPr id="529" name="Freeform 5"/>
                <p:cNvSpPr>
                  <a:spLocks/>
                </p:cNvSpPr>
                <p:nvPr/>
              </p:nvSpPr>
              <p:spPr bwMode="auto">
                <a:xfrm>
                  <a:off x="7527925" y="4249738"/>
                  <a:ext cx="384175" cy="527050"/>
                </a:xfrm>
                <a:custGeom>
                  <a:avLst/>
                  <a:gdLst>
                    <a:gd name="T0" fmla="*/ 173 w 173"/>
                    <a:gd name="T1" fmla="*/ 206 h 237"/>
                    <a:gd name="T2" fmla="*/ 170 w 173"/>
                    <a:gd name="T3" fmla="*/ 184 h 237"/>
                    <a:gd name="T4" fmla="*/ 159 w 173"/>
                    <a:gd name="T5" fmla="*/ 164 h 237"/>
                    <a:gd name="T6" fmla="*/ 138 w 173"/>
                    <a:gd name="T7" fmla="*/ 146 h 237"/>
                    <a:gd name="T8" fmla="*/ 106 w 173"/>
                    <a:gd name="T9" fmla="*/ 130 h 237"/>
                    <a:gd name="T10" fmla="*/ 89 w 173"/>
                    <a:gd name="T11" fmla="*/ 122 h 237"/>
                    <a:gd name="T12" fmla="*/ 80 w 173"/>
                    <a:gd name="T13" fmla="*/ 115 h 237"/>
                    <a:gd name="T14" fmla="*/ 77 w 173"/>
                    <a:gd name="T15" fmla="*/ 109 h 237"/>
                    <a:gd name="T16" fmla="*/ 76 w 173"/>
                    <a:gd name="T17" fmla="*/ 103 h 237"/>
                    <a:gd name="T18" fmla="*/ 77 w 173"/>
                    <a:gd name="T19" fmla="*/ 97 h 237"/>
                    <a:gd name="T20" fmla="*/ 81 w 173"/>
                    <a:gd name="T21" fmla="*/ 92 h 237"/>
                    <a:gd name="T22" fmla="*/ 88 w 173"/>
                    <a:gd name="T23" fmla="*/ 88 h 237"/>
                    <a:gd name="T24" fmla="*/ 97 w 173"/>
                    <a:gd name="T25" fmla="*/ 87 h 237"/>
                    <a:gd name="T26" fmla="*/ 116 w 173"/>
                    <a:gd name="T27" fmla="*/ 89 h 237"/>
                    <a:gd name="T28" fmla="*/ 133 w 173"/>
                    <a:gd name="T29" fmla="*/ 93 h 237"/>
                    <a:gd name="T30" fmla="*/ 149 w 173"/>
                    <a:gd name="T31" fmla="*/ 99 h 237"/>
                    <a:gd name="T32" fmla="*/ 161 w 173"/>
                    <a:gd name="T33" fmla="*/ 106 h 237"/>
                    <a:gd name="T34" fmla="*/ 161 w 173"/>
                    <a:gd name="T35" fmla="*/ 42 h 237"/>
                    <a:gd name="T36" fmla="*/ 139 w 173"/>
                    <a:gd name="T37" fmla="*/ 37 h 237"/>
                    <a:gd name="T38" fmla="*/ 111 w 173"/>
                    <a:gd name="T39" fmla="*/ 34 h 237"/>
                    <a:gd name="T40" fmla="*/ 111 w 173"/>
                    <a:gd name="T41" fmla="*/ 0 h 237"/>
                    <a:gd name="T42" fmla="*/ 69 w 173"/>
                    <a:gd name="T43" fmla="*/ 0 h 237"/>
                    <a:gd name="T44" fmla="*/ 69 w 173"/>
                    <a:gd name="T45" fmla="*/ 35 h 237"/>
                    <a:gd name="T46" fmla="*/ 40 w 173"/>
                    <a:gd name="T47" fmla="*/ 45 h 237"/>
                    <a:gd name="T48" fmla="*/ 18 w 173"/>
                    <a:gd name="T49" fmla="*/ 61 h 237"/>
                    <a:gd name="T50" fmla="*/ 4 w 173"/>
                    <a:gd name="T51" fmla="*/ 83 h 237"/>
                    <a:gd name="T52" fmla="*/ 0 w 173"/>
                    <a:gd name="T53" fmla="*/ 110 h 237"/>
                    <a:gd name="T54" fmla="*/ 3 w 173"/>
                    <a:gd name="T55" fmla="*/ 132 h 237"/>
                    <a:gd name="T56" fmla="*/ 12 w 173"/>
                    <a:gd name="T57" fmla="*/ 151 h 237"/>
                    <a:gd name="T58" fmla="*/ 30 w 173"/>
                    <a:gd name="T59" fmla="*/ 168 h 237"/>
                    <a:gd name="T60" fmla="*/ 57 w 173"/>
                    <a:gd name="T61" fmla="*/ 183 h 237"/>
                    <a:gd name="T62" fmla="*/ 77 w 173"/>
                    <a:gd name="T63" fmla="*/ 191 h 237"/>
                    <a:gd name="T64" fmla="*/ 88 w 173"/>
                    <a:gd name="T65" fmla="*/ 199 h 237"/>
                    <a:gd name="T66" fmla="*/ 93 w 173"/>
                    <a:gd name="T67" fmla="*/ 205 h 237"/>
                    <a:gd name="T68" fmla="*/ 94 w 173"/>
                    <a:gd name="T69" fmla="*/ 212 h 237"/>
                    <a:gd name="T70" fmla="*/ 93 w 173"/>
                    <a:gd name="T71" fmla="*/ 218 h 237"/>
                    <a:gd name="T72" fmla="*/ 89 w 173"/>
                    <a:gd name="T73" fmla="*/ 223 h 237"/>
                    <a:gd name="T74" fmla="*/ 83 w 173"/>
                    <a:gd name="T75" fmla="*/ 227 h 237"/>
                    <a:gd name="T76" fmla="*/ 74 w 173"/>
                    <a:gd name="T77" fmla="*/ 229 h 237"/>
                    <a:gd name="T78" fmla="*/ 37 w 173"/>
                    <a:gd name="T79" fmla="*/ 222 h 237"/>
                    <a:gd name="T80" fmla="*/ 3 w 173"/>
                    <a:gd name="T81" fmla="*/ 202 h 237"/>
                    <a:gd name="T82" fmla="*/ 3 w 173"/>
                    <a:gd name="T83" fmla="*/ 237 h 237"/>
                    <a:gd name="T84" fmla="*/ 166 w 173"/>
                    <a:gd name="T85" fmla="*/ 237 h 237"/>
                    <a:gd name="T86" fmla="*/ 171 w 173"/>
                    <a:gd name="T87" fmla="*/ 225 h 237"/>
                    <a:gd name="T88" fmla="*/ 173 w 173"/>
                    <a:gd name="T89" fmla="*/ 20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 h="237">
                      <a:moveTo>
                        <a:pt x="173" y="206"/>
                      </a:moveTo>
                      <a:cubicBezTo>
                        <a:pt x="173" y="198"/>
                        <a:pt x="172" y="191"/>
                        <a:pt x="170" y="184"/>
                      </a:cubicBezTo>
                      <a:cubicBezTo>
                        <a:pt x="168" y="177"/>
                        <a:pt x="164" y="171"/>
                        <a:pt x="159" y="164"/>
                      </a:cubicBezTo>
                      <a:cubicBezTo>
                        <a:pt x="153" y="158"/>
                        <a:pt x="146" y="152"/>
                        <a:pt x="138" y="146"/>
                      </a:cubicBezTo>
                      <a:cubicBezTo>
                        <a:pt x="129" y="140"/>
                        <a:pt x="119" y="135"/>
                        <a:pt x="106" y="130"/>
                      </a:cubicBezTo>
                      <a:cubicBezTo>
                        <a:pt x="99" y="127"/>
                        <a:pt x="94" y="124"/>
                        <a:pt x="89" y="122"/>
                      </a:cubicBezTo>
                      <a:cubicBezTo>
                        <a:pt x="85" y="119"/>
                        <a:pt x="82" y="117"/>
                        <a:pt x="80" y="115"/>
                      </a:cubicBezTo>
                      <a:cubicBezTo>
                        <a:pt x="78" y="113"/>
                        <a:pt x="77" y="111"/>
                        <a:pt x="77" y="109"/>
                      </a:cubicBezTo>
                      <a:cubicBezTo>
                        <a:pt x="76" y="107"/>
                        <a:pt x="76" y="105"/>
                        <a:pt x="76" y="103"/>
                      </a:cubicBezTo>
                      <a:cubicBezTo>
                        <a:pt x="76" y="101"/>
                        <a:pt x="76" y="99"/>
                        <a:pt x="77" y="97"/>
                      </a:cubicBezTo>
                      <a:cubicBezTo>
                        <a:pt x="78" y="95"/>
                        <a:pt x="79" y="93"/>
                        <a:pt x="81" y="92"/>
                      </a:cubicBezTo>
                      <a:cubicBezTo>
                        <a:pt x="83" y="91"/>
                        <a:pt x="85" y="89"/>
                        <a:pt x="88" y="88"/>
                      </a:cubicBezTo>
                      <a:cubicBezTo>
                        <a:pt x="91" y="88"/>
                        <a:pt x="94" y="87"/>
                        <a:pt x="97" y="87"/>
                      </a:cubicBezTo>
                      <a:cubicBezTo>
                        <a:pt x="104" y="87"/>
                        <a:pt x="110" y="88"/>
                        <a:pt x="116" y="89"/>
                      </a:cubicBezTo>
                      <a:cubicBezTo>
                        <a:pt x="122" y="90"/>
                        <a:pt x="128" y="91"/>
                        <a:pt x="133" y="93"/>
                      </a:cubicBezTo>
                      <a:cubicBezTo>
                        <a:pt x="139" y="95"/>
                        <a:pt x="144" y="97"/>
                        <a:pt x="149" y="99"/>
                      </a:cubicBezTo>
                      <a:cubicBezTo>
                        <a:pt x="154" y="102"/>
                        <a:pt x="158" y="104"/>
                        <a:pt x="161" y="106"/>
                      </a:cubicBezTo>
                      <a:cubicBezTo>
                        <a:pt x="161" y="42"/>
                        <a:pt x="161" y="42"/>
                        <a:pt x="161" y="42"/>
                      </a:cubicBezTo>
                      <a:cubicBezTo>
                        <a:pt x="155" y="40"/>
                        <a:pt x="148" y="38"/>
                        <a:pt x="139" y="37"/>
                      </a:cubicBezTo>
                      <a:cubicBezTo>
                        <a:pt x="131" y="35"/>
                        <a:pt x="121" y="34"/>
                        <a:pt x="111" y="34"/>
                      </a:cubicBezTo>
                      <a:cubicBezTo>
                        <a:pt x="111" y="0"/>
                        <a:pt x="111" y="0"/>
                        <a:pt x="111" y="0"/>
                      </a:cubicBezTo>
                      <a:cubicBezTo>
                        <a:pt x="69" y="0"/>
                        <a:pt x="69" y="0"/>
                        <a:pt x="69" y="0"/>
                      </a:cubicBezTo>
                      <a:cubicBezTo>
                        <a:pt x="69" y="35"/>
                        <a:pt x="69" y="35"/>
                        <a:pt x="69" y="35"/>
                      </a:cubicBezTo>
                      <a:cubicBezTo>
                        <a:pt x="58" y="37"/>
                        <a:pt x="49" y="40"/>
                        <a:pt x="40" y="45"/>
                      </a:cubicBezTo>
                      <a:cubicBezTo>
                        <a:pt x="31" y="49"/>
                        <a:pt x="24" y="54"/>
                        <a:pt x="18" y="61"/>
                      </a:cubicBezTo>
                      <a:cubicBezTo>
                        <a:pt x="12" y="67"/>
                        <a:pt x="8" y="74"/>
                        <a:pt x="4" y="83"/>
                      </a:cubicBezTo>
                      <a:cubicBezTo>
                        <a:pt x="1" y="91"/>
                        <a:pt x="0" y="100"/>
                        <a:pt x="0" y="110"/>
                      </a:cubicBezTo>
                      <a:cubicBezTo>
                        <a:pt x="0" y="117"/>
                        <a:pt x="1" y="125"/>
                        <a:pt x="3" y="132"/>
                      </a:cubicBezTo>
                      <a:cubicBezTo>
                        <a:pt x="5" y="139"/>
                        <a:pt x="8" y="145"/>
                        <a:pt x="12" y="151"/>
                      </a:cubicBezTo>
                      <a:cubicBezTo>
                        <a:pt x="17" y="157"/>
                        <a:pt x="23" y="163"/>
                        <a:pt x="30" y="168"/>
                      </a:cubicBezTo>
                      <a:cubicBezTo>
                        <a:pt x="37" y="174"/>
                        <a:pt x="46" y="178"/>
                        <a:pt x="57" y="183"/>
                      </a:cubicBezTo>
                      <a:cubicBezTo>
                        <a:pt x="65" y="186"/>
                        <a:pt x="72" y="189"/>
                        <a:pt x="77" y="191"/>
                      </a:cubicBezTo>
                      <a:cubicBezTo>
                        <a:pt x="82" y="194"/>
                        <a:pt x="85" y="196"/>
                        <a:pt x="88" y="199"/>
                      </a:cubicBezTo>
                      <a:cubicBezTo>
                        <a:pt x="91" y="201"/>
                        <a:pt x="92" y="203"/>
                        <a:pt x="93" y="205"/>
                      </a:cubicBezTo>
                      <a:cubicBezTo>
                        <a:pt x="93" y="207"/>
                        <a:pt x="94" y="209"/>
                        <a:pt x="94" y="212"/>
                      </a:cubicBezTo>
                      <a:cubicBezTo>
                        <a:pt x="94" y="214"/>
                        <a:pt x="93" y="216"/>
                        <a:pt x="93" y="218"/>
                      </a:cubicBezTo>
                      <a:cubicBezTo>
                        <a:pt x="92" y="220"/>
                        <a:pt x="91" y="222"/>
                        <a:pt x="89" y="223"/>
                      </a:cubicBezTo>
                      <a:cubicBezTo>
                        <a:pt x="88" y="225"/>
                        <a:pt x="86" y="226"/>
                        <a:pt x="83" y="227"/>
                      </a:cubicBezTo>
                      <a:cubicBezTo>
                        <a:pt x="80" y="228"/>
                        <a:pt x="77" y="229"/>
                        <a:pt x="74" y="229"/>
                      </a:cubicBezTo>
                      <a:cubicBezTo>
                        <a:pt x="61" y="229"/>
                        <a:pt x="49" y="226"/>
                        <a:pt x="37" y="222"/>
                      </a:cubicBezTo>
                      <a:cubicBezTo>
                        <a:pt x="25" y="217"/>
                        <a:pt x="14" y="210"/>
                        <a:pt x="3" y="202"/>
                      </a:cubicBezTo>
                      <a:cubicBezTo>
                        <a:pt x="3" y="237"/>
                        <a:pt x="3" y="237"/>
                        <a:pt x="3" y="237"/>
                      </a:cubicBezTo>
                      <a:cubicBezTo>
                        <a:pt x="166" y="237"/>
                        <a:pt x="166" y="237"/>
                        <a:pt x="166" y="237"/>
                      </a:cubicBezTo>
                      <a:cubicBezTo>
                        <a:pt x="168" y="233"/>
                        <a:pt x="169" y="229"/>
                        <a:pt x="171" y="225"/>
                      </a:cubicBezTo>
                      <a:cubicBezTo>
                        <a:pt x="172" y="218"/>
                        <a:pt x="173" y="212"/>
                        <a:pt x="173" y="206"/>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0" name="Freeform 6"/>
                <p:cNvSpPr>
                  <a:spLocks/>
                </p:cNvSpPr>
                <p:nvPr/>
              </p:nvSpPr>
              <p:spPr bwMode="auto">
                <a:xfrm>
                  <a:off x="7534275" y="4776788"/>
                  <a:ext cx="363538" cy="61913"/>
                </a:xfrm>
                <a:custGeom>
                  <a:avLst/>
                  <a:gdLst>
                    <a:gd name="T0" fmla="*/ 0 w 163"/>
                    <a:gd name="T1" fmla="*/ 28 h 28"/>
                    <a:gd name="T2" fmla="*/ 139 w 163"/>
                    <a:gd name="T3" fmla="*/ 28 h 28"/>
                    <a:gd name="T4" fmla="*/ 158 w 163"/>
                    <a:gd name="T5" fmla="*/ 9 h 28"/>
                    <a:gd name="T6" fmla="*/ 163 w 163"/>
                    <a:gd name="T7" fmla="*/ 0 h 28"/>
                    <a:gd name="T8" fmla="*/ 0 w 163"/>
                    <a:gd name="T9" fmla="*/ 0 h 28"/>
                    <a:gd name="T10" fmla="*/ 0 w 163"/>
                    <a:gd name="T11" fmla="*/ 28 h 28"/>
                  </a:gdLst>
                  <a:ahLst/>
                  <a:cxnLst>
                    <a:cxn ang="0">
                      <a:pos x="T0" y="T1"/>
                    </a:cxn>
                    <a:cxn ang="0">
                      <a:pos x="T2" y="T3"/>
                    </a:cxn>
                    <a:cxn ang="0">
                      <a:pos x="T4" y="T5"/>
                    </a:cxn>
                    <a:cxn ang="0">
                      <a:pos x="T6" y="T7"/>
                    </a:cxn>
                    <a:cxn ang="0">
                      <a:pos x="T8" y="T9"/>
                    </a:cxn>
                    <a:cxn ang="0">
                      <a:pos x="T10" y="T11"/>
                    </a:cxn>
                  </a:cxnLst>
                  <a:rect l="0" t="0" r="r" b="b"/>
                  <a:pathLst>
                    <a:path w="163" h="28">
                      <a:moveTo>
                        <a:pt x="0" y="28"/>
                      </a:moveTo>
                      <a:cubicBezTo>
                        <a:pt x="139" y="28"/>
                        <a:pt x="139" y="28"/>
                        <a:pt x="139" y="28"/>
                      </a:cubicBezTo>
                      <a:cubicBezTo>
                        <a:pt x="147" y="22"/>
                        <a:pt x="153" y="16"/>
                        <a:pt x="158" y="9"/>
                      </a:cubicBezTo>
                      <a:cubicBezTo>
                        <a:pt x="160" y="6"/>
                        <a:pt x="162" y="3"/>
                        <a:pt x="163" y="0"/>
                      </a:cubicBezTo>
                      <a:cubicBezTo>
                        <a:pt x="0" y="0"/>
                        <a:pt x="0" y="0"/>
                        <a:pt x="0" y="0"/>
                      </a:cubicBezTo>
                      <a:lnTo>
                        <a:pt x="0" y="28"/>
                      </a:lnTo>
                      <a:close/>
                    </a:path>
                  </a:pathLst>
                </a:custGeom>
                <a:solidFill>
                  <a:srgbClr val="0082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1" name="Freeform 7"/>
                <p:cNvSpPr>
                  <a:spLocks/>
                </p:cNvSpPr>
                <p:nvPr/>
              </p:nvSpPr>
              <p:spPr bwMode="auto">
                <a:xfrm>
                  <a:off x="7326313" y="4132263"/>
                  <a:ext cx="161925" cy="298450"/>
                </a:xfrm>
                <a:custGeom>
                  <a:avLst/>
                  <a:gdLst>
                    <a:gd name="T0" fmla="*/ 73 w 73"/>
                    <a:gd name="T1" fmla="*/ 86 h 134"/>
                    <a:gd name="T2" fmla="*/ 72 w 73"/>
                    <a:gd name="T3" fmla="*/ 95 h 134"/>
                    <a:gd name="T4" fmla="*/ 68 w 73"/>
                    <a:gd name="T5" fmla="*/ 103 h 134"/>
                    <a:gd name="T6" fmla="*/ 60 w 73"/>
                    <a:gd name="T7" fmla="*/ 111 h 134"/>
                    <a:gd name="T8" fmla="*/ 47 w 73"/>
                    <a:gd name="T9" fmla="*/ 117 h 134"/>
                    <a:gd name="T10" fmla="*/ 47 w 73"/>
                    <a:gd name="T11" fmla="*/ 134 h 134"/>
                    <a:gd name="T12" fmla="*/ 29 w 73"/>
                    <a:gd name="T13" fmla="*/ 134 h 134"/>
                    <a:gd name="T14" fmla="*/ 29 w 73"/>
                    <a:gd name="T15" fmla="*/ 119 h 134"/>
                    <a:gd name="T16" fmla="*/ 21 w 73"/>
                    <a:gd name="T17" fmla="*/ 118 h 134"/>
                    <a:gd name="T18" fmla="*/ 13 w 73"/>
                    <a:gd name="T19" fmla="*/ 117 h 134"/>
                    <a:gd name="T20" fmla="*/ 6 w 73"/>
                    <a:gd name="T21" fmla="*/ 115 h 134"/>
                    <a:gd name="T22" fmla="*/ 1 w 73"/>
                    <a:gd name="T23" fmla="*/ 113 h 134"/>
                    <a:gd name="T24" fmla="*/ 1 w 73"/>
                    <a:gd name="T25" fmla="*/ 85 h 134"/>
                    <a:gd name="T26" fmla="*/ 16 w 73"/>
                    <a:gd name="T27" fmla="*/ 93 h 134"/>
                    <a:gd name="T28" fmla="*/ 31 w 73"/>
                    <a:gd name="T29" fmla="*/ 96 h 134"/>
                    <a:gd name="T30" fmla="*/ 35 w 73"/>
                    <a:gd name="T31" fmla="*/ 95 h 134"/>
                    <a:gd name="T32" fmla="*/ 38 w 73"/>
                    <a:gd name="T33" fmla="*/ 94 h 134"/>
                    <a:gd name="T34" fmla="*/ 39 w 73"/>
                    <a:gd name="T35" fmla="*/ 92 h 134"/>
                    <a:gd name="T36" fmla="*/ 40 w 73"/>
                    <a:gd name="T37" fmla="*/ 89 h 134"/>
                    <a:gd name="T38" fmla="*/ 39 w 73"/>
                    <a:gd name="T39" fmla="*/ 86 h 134"/>
                    <a:gd name="T40" fmla="*/ 37 w 73"/>
                    <a:gd name="T41" fmla="*/ 83 h 134"/>
                    <a:gd name="T42" fmla="*/ 32 w 73"/>
                    <a:gd name="T43" fmla="*/ 80 h 134"/>
                    <a:gd name="T44" fmla="*/ 24 w 73"/>
                    <a:gd name="T45" fmla="*/ 77 h 134"/>
                    <a:gd name="T46" fmla="*/ 13 w 73"/>
                    <a:gd name="T47" fmla="*/ 71 h 134"/>
                    <a:gd name="T48" fmla="*/ 5 w 73"/>
                    <a:gd name="T49" fmla="*/ 63 h 134"/>
                    <a:gd name="T50" fmla="*/ 1 w 73"/>
                    <a:gd name="T51" fmla="*/ 55 h 134"/>
                    <a:gd name="T52" fmla="*/ 0 w 73"/>
                    <a:gd name="T53" fmla="*/ 46 h 134"/>
                    <a:gd name="T54" fmla="*/ 2 w 73"/>
                    <a:gd name="T55" fmla="*/ 34 h 134"/>
                    <a:gd name="T56" fmla="*/ 8 w 73"/>
                    <a:gd name="T57" fmla="*/ 25 h 134"/>
                    <a:gd name="T58" fmla="*/ 17 w 73"/>
                    <a:gd name="T59" fmla="*/ 18 h 134"/>
                    <a:gd name="T60" fmla="*/ 29 w 73"/>
                    <a:gd name="T61" fmla="*/ 15 h 134"/>
                    <a:gd name="T62" fmla="*/ 29 w 73"/>
                    <a:gd name="T63" fmla="*/ 0 h 134"/>
                    <a:gd name="T64" fmla="*/ 47 w 73"/>
                    <a:gd name="T65" fmla="*/ 0 h 134"/>
                    <a:gd name="T66" fmla="*/ 47 w 73"/>
                    <a:gd name="T67" fmla="*/ 14 h 134"/>
                    <a:gd name="T68" fmla="*/ 59 w 73"/>
                    <a:gd name="T69" fmla="*/ 15 h 134"/>
                    <a:gd name="T70" fmla="*/ 68 w 73"/>
                    <a:gd name="T71" fmla="*/ 17 h 134"/>
                    <a:gd name="T72" fmla="*/ 68 w 73"/>
                    <a:gd name="T73" fmla="*/ 44 h 134"/>
                    <a:gd name="T74" fmla="*/ 63 w 73"/>
                    <a:gd name="T75" fmla="*/ 41 h 134"/>
                    <a:gd name="T76" fmla="*/ 56 w 73"/>
                    <a:gd name="T77" fmla="*/ 39 h 134"/>
                    <a:gd name="T78" fmla="*/ 49 w 73"/>
                    <a:gd name="T79" fmla="*/ 37 h 134"/>
                    <a:gd name="T80" fmla="*/ 41 w 73"/>
                    <a:gd name="T81" fmla="*/ 36 h 134"/>
                    <a:gd name="T82" fmla="*/ 37 w 73"/>
                    <a:gd name="T83" fmla="*/ 37 h 134"/>
                    <a:gd name="T84" fmla="*/ 34 w 73"/>
                    <a:gd name="T85" fmla="*/ 38 h 134"/>
                    <a:gd name="T86" fmla="*/ 33 w 73"/>
                    <a:gd name="T87" fmla="*/ 40 h 134"/>
                    <a:gd name="T88" fmla="*/ 32 w 73"/>
                    <a:gd name="T89" fmla="*/ 43 h 134"/>
                    <a:gd name="T90" fmla="*/ 32 w 73"/>
                    <a:gd name="T91" fmla="*/ 45 h 134"/>
                    <a:gd name="T92" fmla="*/ 34 w 73"/>
                    <a:gd name="T93" fmla="*/ 48 h 134"/>
                    <a:gd name="T94" fmla="*/ 38 w 73"/>
                    <a:gd name="T95" fmla="*/ 51 h 134"/>
                    <a:gd name="T96" fmla="*/ 45 w 73"/>
                    <a:gd name="T97" fmla="*/ 54 h 134"/>
                    <a:gd name="T98" fmla="*/ 58 w 73"/>
                    <a:gd name="T99" fmla="*/ 61 h 134"/>
                    <a:gd name="T100" fmla="*/ 67 w 73"/>
                    <a:gd name="T101" fmla="*/ 69 h 134"/>
                    <a:gd name="T102" fmla="*/ 72 w 73"/>
                    <a:gd name="T103" fmla="*/ 77 h 134"/>
                    <a:gd name="T104" fmla="*/ 73 w 73"/>
                    <a:gd name="T105"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134">
                      <a:moveTo>
                        <a:pt x="73" y="86"/>
                      </a:moveTo>
                      <a:cubicBezTo>
                        <a:pt x="73" y="89"/>
                        <a:pt x="73" y="92"/>
                        <a:pt x="72" y="95"/>
                      </a:cubicBezTo>
                      <a:cubicBezTo>
                        <a:pt x="71" y="98"/>
                        <a:pt x="70" y="101"/>
                        <a:pt x="68" y="103"/>
                      </a:cubicBezTo>
                      <a:cubicBezTo>
                        <a:pt x="66" y="106"/>
                        <a:pt x="63" y="109"/>
                        <a:pt x="60" y="111"/>
                      </a:cubicBezTo>
                      <a:cubicBezTo>
                        <a:pt x="56" y="114"/>
                        <a:pt x="52" y="115"/>
                        <a:pt x="47" y="117"/>
                      </a:cubicBezTo>
                      <a:cubicBezTo>
                        <a:pt x="47" y="134"/>
                        <a:pt x="47" y="134"/>
                        <a:pt x="47" y="134"/>
                      </a:cubicBezTo>
                      <a:cubicBezTo>
                        <a:pt x="29" y="134"/>
                        <a:pt x="29" y="134"/>
                        <a:pt x="29" y="134"/>
                      </a:cubicBezTo>
                      <a:cubicBezTo>
                        <a:pt x="29" y="119"/>
                        <a:pt x="29" y="119"/>
                        <a:pt x="29" y="119"/>
                      </a:cubicBezTo>
                      <a:cubicBezTo>
                        <a:pt x="27" y="119"/>
                        <a:pt x="24" y="119"/>
                        <a:pt x="21" y="118"/>
                      </a:cubicBezTo>
                      <a:cubicBezTo>
                        <a:pt x="18" y="118"/>
                        <a:pt x="15" y="117"/>
                        <a:pt x="13" y="117"/>
                      </a:cubicBezTo>
                      <a:cubicBezTo>
                        <a:pt x="10" y="116"/>
                        <a:pt x="8" y="116"/>
                        <a:pt x="6" y="115"/>
                      </a:cubicBezTo>
                      <a:cubicBezTo>
                        <a:pt x="4" y="114"/>
                        <a:pt x="2" y="113"/>
                        <a:pt x="1" y="113"/>
                      </a:cubicBezTo>
                      <a:cubicBezTo>
                        <a:pt x="1" y="85"/>
                        <a:pt x="1" y="85"/>
                        <a:pt x="1" y="85"/>
                      </a:cubicBezTo>
                      <a:cubicBezTo>
                        <a:pt x="6" y="88"/>
                        <a:pt x="11" y="91"/>
                        <a:pt x="16" y="93"/>
                      </a:cubicBezTo>
                      <a:cubicBezTo>
                        <a:pt x="21" y="95"/>
                        <a:pt x="26" y="96"/>
                        <a:pt x="31" y="96"/>
                      </a:cubicBezTo>
                      <a:cubicBezTo>
                        <a:pt x="33" y="96"/>
                        <a:pt x="34" y="96"/>
                        <a:pt x="35" y="95"/>
                      </a:cubicBezTo>
                      <a:cubicBezTo>
                        <a:pt x="36" y="95"/>
                        <a:pt x="37" y="94"/>
                        <a:pt x="38" y="94"/>
                      </a:cubicBezTo>
                      <a:cubicBezTo>
                        <a:pt x="38" y="93"/>
                        <a:pt x="39" y="92"/>
                        <a:pt x="39" y="92"/>
                      </a:cubicBezTo>
                      <a:cubicBezTo>
                        <a:pt x="39" y="91"/>
                        <a:pt x="40" y="90"/>
                        <a:pt x="40" y="89"/>
                      </a:cubicBezTo>
                      <a:cubicBezTo>
                        <a:pt x="40" y="88"/>
                        <a:pt x="40" y="87"/>
                        <a:pt x="39" y="86"/>
                      </a:cubicBezTo>
                      <a:cubicBezTo>
                        <a:pt x="39" y="85"/>
                        <a:pt x="38" y="84"/>
                        <a:pt x="37" y="83"/>
                      </a:cubicBezTo>
                      <a:cubicBezTo>
                        <a:pt x="36" y="82"/>
                        <a:pt x="35" y="81"/>
                        <a:pt x="32" y="80"/>
                      </a:cubicBezTo>
                      <a:cubicBezTo>
                        <a:pt x="30" y="79"/>
                        <a:pt x="28" y="78"/>
                        <a:pt x="24" y="77"/>
                      </a:cubicBezTo>
                      <a:cubicBezTo>
                        <a:pt x="20" y="75"/>
                        <a:pt x="16" y="73"/>
                        <a:pt x="13" y="71"/>
                      </a:cubicBezTo>
                      <a:cubicBezTo>
                        <a:pt x="10" y="68"/>
                        <a:pt x="7" y="66"/>
                        <a:pt x="5" y="63"/>
                      </a:cubicBezTo>
                      <a:cubicBezTo>
                        <a:pt x="3" y="61"/>
                        <a:pt x="2" y="58"/>
                        <a:pt x="1" y="55"/>
                      </a:cubicBezTo>
                      <a:cubicBezTo>
                        <a:pt x="0" y="52"/>
                        <a:pt x="0" y="49"/>
                        <a:pt x="0" y="46"/>
                      </a:cubicBezTo>
                      <a:cubicBezTo>
                        <a:pt x="0" y="42"/>
                        <a:pt x="1" y="38"/>
                        <a:pt x="2" y="34"/>
                      </a:cubicBezTo>
                      <a:cubicBezTo>
                        <a:pt x="3" y="31"/>
                        <a:pt x="5" y="28"/>
                        <a:pt x="8" y="25"/>
                      </a:cubicBezTo>
                      <a:cubicBezTo>
                        <a:pt x="10" y="22"/>
                        <a:pt x="13" y="20"/>
                        <a:pt x="17" y="18"/>
                      </a:cubicBezTo>
                      <a:cubicBezTo>
                        <a:pt x="21" y="17"/>
                        <a:pt x="25" y="15"/>
                        <a:pt x="29" y="15"/>
                      </a:cubicBezTo>
                      <a:cubicBezTo>
                        <a:pt x="29" y="0"/>
                        <a:pt x="29" y="0"/>
                        <a:pt x="29" y="0"/>
                      </a:cubicBezTo>
                      <a:cubicBezTo>
                        <a:pt x="47" y="0"/>
                        <a:pt x="47" y="0"/>
                        <a:pt x="47" y="0"/>
                      </a:cubicBezTo>
                      <a:cubicBezTo>
                        <a:pt x="47" y="14"/>
                        <a:pt x="47" y="14"/>
                        <a:pt x="47" y="14"/>
                      </a:cubicBezTo>
                      <a:cubicBezTo>
                        <a:pt x="51" y="14"/>
                        <a:pt x="55" y="14"/>
                        <a:pt x="59" y="15"/>
                      </a:cubicBezTo>
                      <a:cubicBezTo>
                        <a:pt x="63" y="16"/>
                        <a:pt x="66" y="16"/>
                        <a:pt x="68" y="17"/>
                      </a:cubicBezTo>
                      <a:cubicBezTo>
                        <a:pt x="68" y="44"/>
                        <a:pt x="68" y="44"/>
                        <a:pt x="68" y="44"/>
                      </a:cubicBezTo>
                      <a:cubicBezTo>
                        <a:pt x="67" y="43"/>
                        <a:pt x="65" y="42"/>
                        <a:pt x="63" y="41"/>
                      </a:cubicBezTo>
                      <a:cubicBezTo>
                        <a:pt x="61" y="41"/>
                        <a:pt x="59" y="40"/>
                        <a:pt x="56" y="39"/>
                      </a:cubicBezTo>
                      <a:cubicBezTo>
                        <a:pt x="54" y="38"/>
                        <a:pt x="52" y="38"/>
                        <a:pt x="49" y="37"/>
                      </a:cubicBezTo>
                      <a:cubicBezTo>
                        <a:pt x="46" y="37"/>
                        <a:pt x="44" y="36"/>
                        <a:pt x="41" y="36"/>
                      </a:cubicBezTo>
                      <a:cubicBezTo>
                        <a:pt x="40" y="36"/>
                        <a:pt x="38" y="37"/>
                        <a:pt x="37" y="37"/>
                      </a:cubicBezTo>
                      <a:cubicBezTo>
                        <a:pt x="36" y="37"/>
                        <a:pt x="35" y="38"/>
                        <a:pt x="34" y="38"/>
                      </a:cubicBezTo>
                      <a:cubicBezTo>
                        <a:pt x="34" y="39"/>
                        <a:pt x="33" y="40"/>
                        <a:pt x="33" y="40"/>
                      </a:cubicBezTo>
                      <a:cubicBezTo>
                        <a:pt x="32" y="41"/>
                        <a:pt x="32" y="42"/>
                        <a:pt x="32" y="43"/>
                      </a:cubicBezTo>
                      <a:cubicBezTo>
                        <a:pt x="32" y="44"/>
                        <a:pt x="32" y="45"/>
                        <a:pt x="32" y="45"/>
                      </a:cubicBezTo>
                      <a:cubicBezTo>
                        <a:pt x="33" y="46"/>
                        <a:pt x="33" y="47"/>
                        <a:pt x="34" y="48"/>
                      </a:cubicBezTo>
                      <a:cubicBezTo>
                        <a:pt x="35" y="49"/>
                        <a:pt x="36" y="50"/>
                        <a:pt x="38" y="51"/>
                      </a:cubicBezTo>
                      <a:cubicBezTo>
                        <a:pt x="40" y="52"/>
                        <a:pt x="42" y="53"/>
                        <a:pt x="45" y="54"/>
                      </a:cubicBezTo>
                      <a:cubicBezTo>
                        <a:pt x="50" y="57"/>
                        <a:pt x="55" y="59"/>
                        <a:pt x="58" y="61"/>
                      </a:cubicBezTo>
                      <a:cubicBezTo>
                        <a:pt x="62" y="64"/>
                        <a:pt x="65" y="66"/>
                        <a:pt x="67" y="69"/>
                      </a:cubicBezTo>
                      <a:cubicBezTo>
                        <a:pt x="69" y="72"/>
                        <a:pt x="71" y="74"/>
                        <a:pt x="72" y="77"/>
                      </a:cubicBezTo>
                      <a:cubicBezTo>
                        <a:pt x="73" y="80"/>
                        <a:pt x="73" y="83"/>
                        <a:pt x="73" y="86"/>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2" name="Freeform 8"/>
                <p:cNvSpPr>
                  <a:spLocks/>
                </p:cNvSpPr>
                <p:nvPr/>
              </p:nvSpPr>
              <p:spPr bwMode="auto">
                <a:xfrm>
                  <a:off x="7523163" y="4019551"/>
                  <a:ext cx="122238" cy="223838"/>
                </a:xfrm>
                <a:custGeom>
                  <a:avLst/>
                  <a:gdLst>
                    <a:gd name="T0" fmla="*/ 55 w 55"/>
                    <a:gd name="T1" fmla="*/ 66 h 101"/>
                    <a:gd name="T2" fmla="*/ 55 w 55"/>
                    <a:gd name="T3" fmla="*/ 72 h 101"/>
                    <a:gd name="T4" fmla="*/ 51 w 55"/>
                    <a:gd name="T5" fmla="*/ 78 h 101"/>
                    <a:gd name="T6" fmla="*/ 45 w 55"/>
                    <a:gd name="T7" fmla="*/ 84 h 101"/>
                    <a:gd name="T8" fmla="*/ 35 w 55"/>
                    <a:gd name="T9" fmla="*/ 89 h 101"/>
                    <a:gd name="T10" fmla="*/ 35 w 55"/>
                    <a:gd name="T11" fmla="*/ 101 h 101"/>
                    <a:gd name="T12" fmla="*/ 22 w 55"/>
                    <a:gd name="T13" fmla="*/ 101 h 101"/>
                    <a:gd name="T14" fmla="*/ 22 w 55"/>
                    <a:gd name="T15" fmla="*/ 90 h 101"/>
                    <a:gd name="T16" fmla="*/ 16 w 55"/>
                    <a:gd name="T17" fmla="*/ 90 h 101"/>
                    <a:gd name="T18" fmla="*/ 10 w 55"/>
                    <a:gd name="T19" fmla="*/ 89 h 101"/>
                    <a:gd name="T20" fmla="*/ 4 w 55"/>
                    <a:gd name="T21" fmla="*/ 87 h 101"/>
                    <a:gd name="T22" fmla="*/ 1 w 55"/>
                    <a:gd name="T23" fmla="*/ 85 h 101"/>
                    <a:gd name="T24" fmla="*/ 1 w 55"/>
                    <a:gd name="T25" fmla="*/ 64 h 101"/>
                    <a:gd name="T26" fmla="*/ 12 w 55"/>
                    <a:gd name="T27" fmla="*/ 71 h 101"/>
                    <a:gd name="T28" fmla="*/ 24 w 55"/>
                    <a:gd name="T29" fmla="*/ 73 h 101"/>
                    <a:gd name="T30" fmla="*/ 27 w 55"/>
                    <a:gd name="T31" fmla="*/ 72 h 101"/>
                    <a:gd name="T32" fmla="*/ 29 w 55"/>
                    <a:gd name="T33" fmla="*/ 71 h 101"/>
                    <a:gd name="T34" fmla="*/ 30 w 55"/>
                    <a:gd name="T35" fmla="*/ 69 h 101"/>
                    <a:gd name="T36" fmla="*/ 30 w 55"/>
                    <a:gd name="T37" fmla="*/ 67 h 101"/>
                    <a:gd name="T38" fmla="*/ 30 w 55"/>
                    <a:gd name="T39" fmla="*/ 65 h 101"/>
                    <a:gd name="T40" fmla="*/ 28 w 55"/>
                    <a:gd name="T41" fmla="*/ 63 h 101"/>
                    <a:gd name="T42" fmla="*/ 25 w 55"/>
                    <a:gd name="T43" fmla="*/ 61 h 101"/>
                    <a:gd name="T44" fmla="*/ 18 w 55"/>
                    <a:gd name="T45" fmla="*/ 58 h 101"/>
                    <a:gd name="T46" fmla="*/ 10 w 55"/>
                    <a:gd name="T47" fmla="*/ 54 h 101"/>
                    <a:gd name="T48" fmla="*/ 4 w 55"/>
                    <a:gd name="T49" fmla="*/ 48 h 101"/>
                    <a:gd name="T50" fmla="*/ 1 w 55"/>
                    <a:gd name="T51" fmla="*/ 42 h 101"/>
                    <a:gd name="T52" fmla="*/ 0 w 55"/>
                    <a:gd name="T53" fmla="*/ 35 h 101"/>
                    <a:gd name="T54" fmla="*/ 2 w 55"/>
                    <a:gd name="T55" fmla="*/ 26 h 101"/>
                    <a:gd name="T56" fmla="*/ 6 w 55"/>
                    <a:gd name="T57" fmla="*/ 19 h 101"/>
                    <a:gd name="T58" fmla="*/ 13 w 55"/>
                    <a:gd name="T59" fmla="*/ 14 h 101"/>
                    <a:gd name="T60" fmla="*/ 22 w 55"/>
                    <a:gd name="T61" fmla="*/ 11 h 101"/>
                    <a:gd name="T62" fmla="*/ 22 w 55"/>
                    <a:gd name="T63" fmla="*/ 0 h 101"/>
                    <a:gd name="T64" fmla="*/ 35 w 55"/>
                    <a:gd name="T65" fmla="*/ 0 h 101"/>
                    <a:gd name="T66" fmla="*/ 35 w 55"/>
                    <a:gd name="T67" fmla="*/ 11 h 101"/>
                    <a:gd name="T68" fmla="*/ 45 w 55"/>
                    <a:gd name="T69" fmla="*/ 12 h 101"/>
                    <a:gd name="T70" fmla="*/ 52 w 55"/>
                    <a:gd name="T71" fmla="*/ 13 h 101"/>
                    <a:gd name="T72" fmla="*/ 52 w 55"/>
                    <a:gd name="T73" fmla="*/ 34 h 101"/>
                    <a:gd name="T74" fmla="*/ 48 w 55"/>
                    <a:gd name="T75" fmla="*/ 32 h 101"/>
                    <a:gd name="T76" fmla="*/ 43 w 55"/>
                    <a:gd name="T77" fmla="*/ 30 h 101"/>
                    <a:gd name="T78" fmla="*/ 37 w 55"/>
                    <a:gd name="T79" fmla="*/ 28 h 101"/>
                    <a:gd name="T80" fmla="*/ 31 w 55"/>
                    <a:gd name="T81" fmla="*/ 28 h 101"/>
                    <a:gd name="T82" fmla="*/ 28 w 55"/>
                    <a:gd name="T83" fmla="*/ 28 h 101"/>
                    <a:gd name="T84" fmla="*/ 26 w 55"/>
                    <a:gd name="T85" fmla="*/ 29 h 101"/>
                    <a:gd name="T86" fmla="*/ 25 w 55"/>
                    <a:gd name="T87" fmla="*/ 31 h 101"/>
                    <a:gd name="T88" fmla="*/ 24 w 55"/>
                    <a:gd name="T89" fmla="*/ 33 h 101"/>
                    <a:gd name="T90" fmla="*/ 25 w 55"/>
                    <a:gd name="T91" fmla="*/ 35 h 101"/>
                    <a:gd name="T92" fmla="*/ 26 w 55"/>
                    <a:gd name="T93" fmla="*/ 37 h 101"/>
                    <a:gd name="T94" fmla="*/ 29 w 55"/>
                    <a:gd name="T95" fmla="*/ 39 h 101"/>
                    <a:gd name="T96" fmla="*/ 34 w 55"/>
                    <a:gd name="T97" fmla="*/ 41 h 101"/>
                    <a:gd name="T98" fmla="*/ 44 w 55"/>
                    <a:gd name="T99" fmla="*/ 46 h 101"/>
                    <a:gd name="T100" fmla="*/ 51 w 55"/>
                    <a:gd name="T101" fmla="*/ 52 h 101"/>
                    <a:gd name="T102" fmla="*/ 54 w 55"/>
                    <a:gd name="T103" fmla="*/ 59 h 101"/>
                    <a:gd name="T104" fmla="*/ 55 w 55"/>
                    <a:gd name="T105"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101">
                      <a:moveTo>
                        <a:pt x="55" y="66"/>
                      </a:moveTo>
                      <a:cubicBezTo>
                        <a:pt x="55" y="67"/>
                        <a:pt x="55" y="70"/>
                        <a:pt x="55" y="72"/>
                      </a:cubicBezTo>
                      <a:cubicBezTo>
                        <a:pt x="54" y="74"/>
                        <a:pt x="53" y="76"/>
                        <a:pt x="51" y="78"/>
                      </a:cubicBezTo>
                      <a:cubicBezTo>
                        <a:pt x="50" y="81"/>
                        <a:pt x="48" y="82"/>
                        <a:pt x="45" y="84"/>
                      </a:cubicBezTo>
                      <a:cubicBezTo>
                        <a:pt x="43" y="86"/>
                        <a:pt x="39" y="88"/>
                        <a:pt x="35" y="89"/>
                      </a:cubicBezTo>
                      <a:cubicBezTo>
                        <a:pt x="35" y="101"/>
                        <a:pt x="35" y="101"/>
                        <a:pt x="35" y="101"/>
                      </a:cubicBezTo>
                      <a:cubicBezTo>
                        <a:pt x="22" y="101"/>
                        <a:pt x="22" y="101"/>
                        <a:pt x="22" y="101"/>
                      </a:cubicBezTo>
                      <a:cubicBezTo>
                        <a:pt x="22" y="90"/>
                        <a:pt x="22" y="90"/>
                        <a:pt x="22" y="90"/>
                      </a:cubicBezTo>
                      <a:cubicBezTo>
                        <a:pt x="20" y="90"/>
                        <a:pt x="18" y="90"/>
                        <a:pt x="16" y="90"/>
                      </a:cubicBezTo>
                      <a:cubicBezTo>
                        <a:pt x="14" y="89"/>
                        <a:pt x="12" y="89"/>
                        <a:pt x="10" y="89"/>
                      </a:cubicBezTo>
                      <a:cubicBezTo>
                        <a:pt x="8" y="88"/>
                        <a:pt x="6" y="88"/>
                        <a:pt x="4" y="87"/>
                      </a:cubicBezTo>
                      <a:cubicBezTo>
                        <a:pt x="3" y="87"/>
                        <a:pt x="2" y="86"/>
                        <a:pt x="1" y="85"/>
                      </a:cubicBezTo>
                      <a:cubicBezTo>
                        <a:pt x="1" y="64"/>
                        <a:pt x="1" y="64"/>
                        <a:pt x="1" y="64"/>
                      </a:cubicBezTo>
                      <a:cubicBezTo>
                        <a:pt x="5" y="67"/>
                        <a:pt x="8" y="69"/>
                        <a:pt x="12" y="71"/>
                      </a:cubicBezTo>
                      <a:cubicBezTo>
                        <a:pt x="16" y="72"/>
                        <a:pt x="20" y="73"/>
                        <a:pt x="24" y="73"/>
                      </a:cubicBezTo>
                      <a:cubicBezTo>
                        <a:pt x="25" y="73"/>
                        <a:pt x="26" y="73"/>
                        <a:pt x="27" y="72"/>
                      </a:cubicBezTo>
                      <a:cubicBezTo>
                        <a:pt x="27" y="72"/>
                        <a:pt x="28" y="72"/>
                        <a:pt x="29" y="71"/>
                      </a:cubicBezTo>
                      <a:cubicBezTo>
                        <a:pt x="29" y="71"/>
                        <a:pt x="30" y="70"/>
                        <a:pt x="30" y="69"/>
                      </a:cubicBezTo>
                      <a:cubicBezTo>
                        <a:pt x="30" y="69"/>
                        <a:pt x="30" y="68"/>
                        <a:pt x="30" y="67"/>
                      </a:cubicBezTo>
                      <a:cubicBezTo>
                        <a:pt x="30" y="67"/>
                        <a:pt x="30" y="66"/>
                        <a:pt x="30" y="65"/>
                      </a:cubicBezTo>
                      <a:cubicBezTo>
                        <a:pt x="30" y="65"/>
                        <a:pt x="29" y="64"/>
                        <a:pt x="28" y="63"/>
                      </a:cubicBezTo>
                      <a:cubicBezTo>
                        <a:pt x="27" y="63"/>
                        <a:pt x="26" y="62"/>
                        <a:pt x="25" y="61"/>
                      </a:cubicBezTo>
                      <a:cubicBezTo>
                        <a:pt x="23" y="60"/>
                        <a:pt x="21" y="59"/>
                        <a:pt x="18" y="58"/>
                      </a:cubicBezTo>
                      <a:cubicBezTo>
                        <a:pt x="15" y="57"/>
                        <a:pt x="12" y="55"/>
                        <a:pt x="10" y="54"/>
                      </a:cubicBezTo>
                      <a:cubicBezTo>
                        <a:pt x="7" y="52"/>
                        <a:pt x="6" y="50"/>
                        <a:pt x="4" y="48"/>
                      </a:cubicBezTo>
                      <a:cubicBezTo>
                        <a:pt x="3" y="46"/>
                        <a:pt x="2" y="44"/>
                        <a:pt x="1" y="42"/>
                      </a:cubicBezTo>
                      <a:cubicBezTo>
                        <a:pt x="0" y="40"/>
                        <a:pt x="0" y="37"/>
                        <a:pt x="0" y="35"/>
                      </a:cubicBezTo>
                      <a:cubicBezTo>
                        <a:pt x="0" y="32"/>
                        <a:pt x="1" y="29"/>
                        <a:pt x="2" y="26"/>
                      </a:cubicBezTo>
                      <a:cubicBezTo>
                        <a:pt x="3" y="24"/>
                        <a:pt x="4" y="21"/>
                        <a:pt x="6" y="19"/>
                      </a:cubicBezTo>
                      <a:cubicBezTo>
                        <a:pt x="8" y="17"/>
                        <a:pt x="10" y="15"/>
                        <a:pt x="13" y="14"/>
                      </a:cubicBezTo>
                      <a:cubicBezTo>
                        <a:pt x="16" y="13"/>
                        <a:pt x="19" y="12"/>
                        <a:pt x="22" y="11"/>
                      </a:cubicBezTo>
                      <a:cubicBezTo>
                        <a:pt x="22" y="0"/>
                        <a:pt x="22" y="0"/>
                        <a:pt x="22" y="0"/>
                      </a:cubicBezTo>
                      <a:cubicBezTo>
                        <a:pt x="35" y="0"/>
                        <a:pt x="35" y="0"/>
                        <a:pt x="35" y="0"/>
                      </a:cubicBezTo>
                      <a:cubicBezTo>
                        <a:pt x="35" y="11"/>
                        <a:pt x="35" y="11"/>
                        <a:pt x="35" y="11"/>
                      </a:cubicBezTo>
                      <a:cubicBezTo>
                        <a:pt x="39" y="11"/>
                        <a:pt x="42" y="11"/>
                        <a:pt x="45" y="12"/>
                      </a:cubicBezTo>
                      <a:cubicBezTo>
                        <a:pt x="47" y="12"/>
                        <a:pt x="50" y="13"/>
                        <a:pt x="52" y="13"/>
                      </a:cubicBezTo>
                      <a:cubicBezTo>
                        <a:pt x="52" y="34"/>
                        <a:pt x="52" y="34"/>
                        <a:pt x="52" y="34"/>
                      </a:cubicBezTo>
                      <a:cubicBezTo>
                        <a:pt x="50" y="33"/>
                        <a:pt x="49" y="32"/>
                        <a:pt x="48" y="32"/>
                      </a:cubicBezTo>
                      <a:cubicBezTo>
                        <a:pt x="46" y="31"/>
                        <a:pt x="45" y="30"/>
                        <a:pt x="43" y="30"/>
                      </a:cubicBezTo>
                      <a:cubicBezTo>
                        <a:pt x="41" y="29"/>
                        <a:pt x="39" y="29"/>
                        <a:pt x="37" y="28"/>
                      </a:cubicBezTo>
                      <a:cubicBezTo>
                        <a:pt x="35" y="28"/>
                        <a:pt x="33" y="28"/>
                        <a:pt x="31" y="28"/>
                      </a:cubicBezTo>
                      <a:cubicBezTo>
                        <a:pt x="30" y="28"/>
                        <a:pt x="29" y="28"/>
                        <a:pt x="28" y="28"/>
                      </a:cubicBezTo>
                      <a:cubicBezTo>
                        <a:pt x="27" y="28"/>
                        <a:pt x="27" y="29"/>
                        <a:pt x="26" y="29"/>
                      </a:cubicBezTo>
                      <a:cubicBezTo>
                        <a:pt x="26" y="30"/>
                        <a:pt x="25" y="30"/>
                        <a:pt x="25" y="31"/>
                      </a:cubicBezTo>
                      <a:cubicBezTo>
                        <a:pt x="24" y="31"/>
                        <a:pt x="24" y="32"/>
                        <a:pt x="24" y="33"/>
                      </a:cubicBezTo>
                      <a:cubicBezTo>
                        <a:pt x="24" y="33"/>
                        <a:pt x="24" y="34"/>
                        <a:pt x="25" y="35"/>
                      </a:cubicBezTo>
                      <a:cubicBezTo>
                        <a:pt x="25" y="35"/>
                        <a:pt x="25" y="36"/>
                        <a:pt x="26" y="37"/>
                      </a:cubicBezTo>
                      <a:cubicBezTo>
                        <a:pt x="26" y="37"/>
                        <a:pt x="27" y="38"/>
                        <a:pt x="29" y="39"/>
                      </a:cubicBezTo>
                      <a:cubicBezTo>
                        <a:pt x="30" y="39"/>
                        <a:pt x="32" y="40"/>
                        <a:pt x="34" y="41"/>
                      </a:cubicBezTo>
                      <a:cubicBezTo>
                        <a:pt x="38" y="43"/>
                        <a:pt x="41" y="45"/>
                        <a:pt x="44" y="46"/>
                      </a:cubicBezTo>
                      <a:cubicBezTo>
                        <a:pt x="47" y="48"/>
                        <a:pt x="49" y="50"/>
                        <a:pt x="51" y="52"/>
                      </a:cubicBezTo>
                      <a:cubicBezTo>
                        <a:pt x="52" y="54"/>
                        <a:pt x="54" y="56"/>
                        <a:pt x="54" y="59"/>
                      </a:cubicBezTo>
                      <a:cubicBezTo>
                        <a:pt x="55" y="61"/>
                        <a:pt x="55" y="63"/>
                        <a:pt x="55" y="66"/>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3" name="Freeform 9"/>
                <p:cNvSpPr>
                  <a:spLocks/>
                </p:cNvSpPr>
                <p:nvPr/>
              </p:nvSpPr>
              <p:spPr bwMode="auto">
                <a:xfrm>
                  <a:off x="7300913" y="5065713"/>
                  <a:ext cx="771525" cy="873125"/>
                </a:xfrm>
                <a:custGeom>
                  <a:avLst/>
                  <a:gdLst>
                    <a:gd name="T0" fmla="*/ 464 w 486"/>
                    <a:gd name="T1" fmla="*/ 550 h 550"/>
                    <a:gd name="T2" fmla="*/ 20 w 486"/>
                    <a:gd name="T3" fmla="*/ 550 h 550"/>
                    <a:gd name="T4" fmla="*/ 0 w 486"/>
                    <a:gd name="T5" fmla="*/ 0 h 550"/>
                    <a:gd name="T6" fmla="*/ 486 w 486"/>
                    <a:gd name="T7" fmla="*/ 0 h 550"/>
                    <a:gd name="T8" fmla="*/ 464 w 486"/>
                    <a:gd name="T9" fmla="*/ 550 h 550"/>
                  </a:gdLst>
                  <a:ahLst/>
                  <a:cxnLst>
                    <a:cxn ang="0">
                      <a:pos x="T0" y="T1"/>
                    </a:cxn>
                    <a:cxn ang="0">
                      <a:pos x="T2" y="T3"/>
                    </a:cxn>
                    <a:cxn ang="0">
                      <a:pos x="T4" y="T5"/>
                    </a:cxn>
                    <a:cxn ang="0">
                      <a:pos x="T6" y="T7"/>
                    </a:cxn>
                    <a:cxn ang="0">
                      <a:pos x="T8" y="T9"/>
                    </a:cxn>
                  </a:cxnLst>
                  <a:rect l="0" t="0" r="r" b="b"/>
                  <a:pathLst>
                    <a:path w="486" h="550">
                      <a:moveTo>
                        <a:pt x="464" y="550"/>
                      </a:moveTo>
                      <a:lnTo>
                        <a:pt x="20" y="550"/>
                      </a:lnTo>
                      <a:lnTo>
                        <a:pt x="0" y="0"/>
                      </a:lnTo>
                      <a:lnTo>
                        <a:pt x="486" y="0"/>
                      </a:lnTo>
                      <a:lnTo>
                        <a:pt x="464" y="550"/>
                      </a:ln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4" name="Freeform 10"/>
                <p:cNvSpPr>
                  <a:spLocks/>
                </p:cNvSpPr>
                <p:nvPr/>
              </p:nvSpPr>
              <p:spPr bwMode="auto">
                <a:xfrm>
                  <a:off x="8020050" y="5921376"/>
                  <a:ext cx="17463" cy="17463"/>
                </a:xfrm>
                <a:custGeom>
                  <a:avLst/>
                  <a:gdLst>
                    <a:gd name="T0" fmla="*/ 0 w 11"/>
                    <a:gd name="T1" fmla="*/ 11 h 11"/>
                    <a:gd name="T2" fmla="*/ 4 w 11"/>
                    <a:gd name="T3" fmla="*/ 11 h 11"/>
                    <a:gd name="T4" fmla="*/ 11 w 11"/>
                    <a:gd name="T5" fmla="*/ 4 h 11"/>
                    <a:gd name="T6" fmla="*/ 11 w 11"/>
                    <a:gd name="T7" fmla="*/ 0 h 11"/>
                    <a:gd name="T8" fmla="*/ 0 w 11"/>
                    <a:gd name="T9" fmla="*/ 11 h 11"/>
                  </a:gdLst>
                  <a:ahLst/>
                  <a:cxnLst>
                    <a:cxn ang="0">
                      <a:pos x="T0" y="T1"/>
                    </a:cxn>
                    <a:cxn ang="0">
                      <a:pos x="T2" y="T3"/>
                    </a:cxn>
                    <a:cxn ang="0">
                      <a:pos x="T4" y="T5"/>
                    </a:cxn>
                    <a:cxn ang="0">
                      <a:pos x="T6" y="T7"/>
                    </a:cxn>
                    <a:cxn ang="0">
                      <a:pos x="T8" y="T9"/>
                    </a:cxn>
                  </a:cxnLst>
                  <a:rect l="0" t="0" r="r" b="b"/>
                  <a:pathLst>
                    <a:path w="11" h="11">
                      <a:moveTo>
                        <a:pt x="0" y="11"/>
                      </a:moveTo>
                      <a:lnTo>
                        <a:pt x="4" y="11"/>
                      </a:lnTo>
                      <a:lnTo>
                        <a:pt x="11" y="4"/>
                      </a:lnTo>
                      <a:lnTo>
                        <a:pt x="11" y="0"/>
                      </a:lnTo>
                      <a:lnTo>
                        <a:pt x="0" y="11"/>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5" name="Freeform 11"/>
                <p:cNvSpPr>
                  <a:spLocks/>
                </p:cNvSpPr>
                <p:nvPr/>
              </p:nvSpPr>
              <p:spPr bwMode="auto">
                <a:xfrm>
                  <a:off x="7332663" y="5915026"/>
                  <a:ext cx="22225" cy="23813"/>
                </a:xfrm>
                <a:custGeom>
                  <a:avLst/>
                  <a:gdLst>
                    <a:gd name="T0" fmla="*/ 0 w 14"/>
                    <a:gd name="T1" fmla="*/ 0 h 15"/>
                    <a:gd name="T2" fmla="*/ 0 w 14"/>
                    <a:gd name="T3" fmla="*/ 5 h 15"/>
                    <a:gd name="T4" fmla="*/ 10 w 14"/>
                    <a:gd name="T5" fmla="*/ 15 h 15"/>
                    <a:gd name="T6" fmla="*/ 14 w 14"/>
                    <a:gd name="T7" fmla="*/ 15 h 15"/>
                    <a:gd name="T8" fmla="*/ 0 w 14"/>
                    <a:gd name="T9" fmla="*/ 0 h 15"/>
                  </a:gdLst>
                  <a:ahLst/>
                  <a:cxnLst>
                    <a:cxn ang="0">
                      <a:pos x="T0" y="T1"/>
                    </a:cxn>
                    <a:cxn ang="0">
                      <a:pos x="T2" y="T3"/>
                    </a:cxn>
                    <a:cxn ang="0">
                      <a:pos x="T4" y="T5"/>
                    </a:cxn>
                    <a:cxn ang="0">
                      <a:pos x="T6" y="T7"/>
                    </a:cxn>
                    <a:cxn ang="0">
                      <a:pos x="T8" y="T9"/>
                    </a:cxn>
                  </a:cxnLst>
                  <a:rect l="0" t="0" r="r" b="b"/>
                  <a:pathLst>
                    <a:path w="14" h="15">
                      <a:moveTo>
                        <a:pt x="0" y="0"/>
                      </a:moveTo>
                      <a:lnTo>
                        <a:pt x="0" y="5"/>
                      </a:lnTo>
                      <a:lnTo>
                        <a:pt x="10" y="15"/>
                      </a:lnTo>
                      <a:lnTo>
                        <a:pt x="14" y="15"/>
                      </a:lnTo>
                      <a:lnTo>
                        <a:pt x="0" y="0"/>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6" name="Freeform 12"/>
                <p:cNvSpPr>
                  <a:spLocks/>
                </p:cNvSpPr>
                <p:nvPr/>
              </p:nvSpPr>
              <p:spPr bwMode="auto">
                <a:xfrm>
                  <a:off x="7300913" y="5065713"/>
                  <a:ext cx="4763" cy="4763"/>
                </a:xfrm>
                <a:custGeom>
                  <a:avLst/>
                  <a:gdLst>
                    <a:gd name="T0" fmla="*/ 0 w 3"/>
                    <a:gd name="T1" fmla="*/ 0 h 3"/>
                    <a:gd name="T2" fmla="*/ 0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0" y="3"/>
                      </a:lnTo>
                      <a:lnTo>
                        <a:pt x="3" y="0"/>
                      </a:lnTo>
                      <a:lnTo>
                        <a:pt x="0" y="0"/>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7" name="Freeform 13"/>
                <p:cNvSpPr>
                  <a:spLocks noEditPoints="1"/>
                </p:cNvSpPr>
                <p:nvPr/>
              </p:nvSpPr>
              <p:spPr bwMode="auto">
                <a:xfrm>
                  <a:off x="7300913" y="5065713"/>
                  <a:ext cx="771525" cy="873125"/>
                </a:xfrm>
                <a:custGeom>
                  <a:avLst/>
                  <a:gdLst>
                    <a:gd name="T0" fmla="*/ 472 w 486"/>
                    <a:gd name="T1" fmla="*/ 347 h 550"/>
                    <a:gd name="T2" fmla="*/ 474 w 486"/>
                    <a:gd name="T3" fmla="*/ 214 h 550"/>
                    <a:gd name="T4" fmla="*/ 483 w 486"/>
                    <a:gd name="T5" fmla="*/ 91 h 550"/>
                    <a:gd name="T6" fmla="*/ 405 w 486"/>
                    <a:gd name="T7" fmla="*/ 8 h 550"/>
                    <a:gd name="T8" fmla="*/ 310 w 486"/>
                    <a:gd name="T9" fmla="*/ 8 h 550"/>
                    <a:gd name="T10" fmla="*/ 168 w 486"/>
                    <a:gd name="T11" fmla="*/ 0 h 550"/>
                    <a:gd name="T12" fmla="*/ 45 w 486"/>
                    <a:gd name="T13" fmla="*/ 0 h 550"/>
                    <a:gd name="T14" fmla="*/ 5 w 486"/>
                    <a:gd name="T15" fmla="*/ 109 h 550"/>
                    <a:gd name="T16" fmla="*/ 35 w 486"/>
                    <a:gd name="T17" fmla="*/ 236 h 550"/>
                    <a:gd name="T18" fmla="*/ 13 w 486"/>
                    <a:gd name="T19" fmla="*/ 355 h 550"/>
                    <a:gd name="T20" fmla="*/ 59 w 486"/>
                    <a:gd name="T21" fmla="*/ 533 h 550"/>
                    <a:gd name="T22" fmla="*/ 154 w 486"/>
                    <a:gd name="T23" fmla="*/ 533 h 550"/>
                    <a:gd name="T24" fmla="*/ 304 w 486"/>
                    <a:gd name="T25" fmla="*/ 550 h 550"/>
                    <a:gd name="T26" fmla="*/ 411 w 486"/>
                    <a:gd name="T27" fmla="*/ 550 h 550"/>
                    <a:gd name="T28" fmla="*/ 132 w 486"/>
                    <a:gd name="T29" fmla="*/ 283 h 550"/>
                    <a:gd name="T30" fmla="*/ 245 w 486"/>
                    <a:gd name="T31" fmla="*/ 259 h 550"/>
                    <a:gd name="T32" fmla="*/ 357 w 486"/>
                    <a:gd name="T33" fmla="*/ 193 h 550"/>
                    <a:gd name="T34" fmla="*/ 287 w 486"/>
                    <a:gd name="T35" fmla="*/ 214 h 550"/>
                    <a:gd name="T36" fmla="*/ 173 w 486"/>
                    <a:gd name="T37" fmla="*/ 236 h 550"/>
                    <a:gd name="T38" fmla="*/ 152 w 486"/>
                    <a:gd name="T39" fmla="*/ 348 h 550"/>
                    <a:gd name="T40" fmla="*/ 244 w 486"/>
                    <a:gd name="T41" fmla="*/ 306 h 550"/>
                    <a:gd name="T42" fmla="*/ 357 w 486"/>
                    <a:gd name="T43" fmla="*/ 284 h 550"/>
                    <a:gd name="T44" fmla="*/ 380 w 486"/>
                    <a:gd name="T45" fmla="*/ 211 h 550"/>
                    <a:gd name="T46" fmla="*/ 266 w 486"/>
                    <a:gd name="T47" fmla="*/ 189 h 550"/>
                    <a:gd name="T48" fmla="*/ 175 w 486"/>
                    <a:gd name="T49" fmla="*/ 147 h 550"/>
                    <a:gd name="T50" fmla="*/ 126 w 486"/>
                    <a:gd name="T51" fmla="*/ 236 h 550"/>
                    <a:gd name="T52" fmla="*/ 173 w 486"/>
                    <a:gd name="T53" fmla="*/ 374 h 550"/>
                    <a:gd name="T54" fmla="*/ 223 w 486"/>
                    <a:gd name="T55" fmla="*/ 374 h 550"/>
                    <a:gd name="T56" fmla="*/ 336 w 486"/>
                    <a:gd name="T57" fmla="*/ 350 h 550"/>
                    <a:gd name="T58" fmla="*/ 423 w 486"/>
                    <a:gd name="T59" fmla="*/ 259 h 550"/>
                    <a:gd name="T60" fmla="*/ 401 w 486"/>
                    <a:gd name="T61" fmla="*/ 146 h 550"/>
                    <a:gd name="T62" fmla="*/ 245 w 486"/>
                    <a:gd name="T63" fmla="*/ 122 h 550"/>
                    <a:gd name="T64" fmla="*/ 195 w 486"/>
                    <a:gd name="T65" fmla="*/ 122 h 550"/>
                    <a:gd name="T66" fmla="*/ 104 w 486"/>
                    <a:gd name="T67" fmla="*/ 168 h 550"/>
                    <a:gd name="T68" fmla="*/ 63 w 486"/>
                    <a:gd name="T69" fmla="*/ 350 h 550"/>
                    <a:gd name="T70" fmla="*/ 152 w 486"/>
                    <a:gd name="T71" fmla="*/ 399 h 550"/>
                    <a:gd name="T72" fmla="*/ 266 w 486"/>
                    <a:gd name="T73" fmla="*/ 375 h 550"/>
                    <a:gd name="T74" fmla="*/ 357 w 486"/>
                    <a:gd name="T75" fmla="*/ 417 h 550"/>
                    <a:gd name="T76" fmla="*/ 405 w 486"/>
                    <a:gd name="T77" fmla="*/ 283 h 550"/>
                    <a:gd name="T78" fmla="*/ 447 w 486"/>
                    <a:gd name="T79" fmla="*/ 99 h 550"/>
                    <a:gd name="T80" fmla="*/ 355 w 486"/>
                    <a:gd name="T81" fmla="*/ 99 h 550"/>
                    <a:gd name="T82" fmla="*/ 201 w 486"/>
                    <a:gd name="T83" fmla="*/ 77 h 550"/>
                    <a:gd name="T84" fmla="*/ 150 w 486"/>
                    <a:gd name="T85" fmla="*/ 77 h 550"/>
                    <a:gd name="T86" fmla="*/ 82 w 486"/>
                    <a:gd name="T87" fmla="*/ 190 h 550"/>
                    <a:gd name="T88" fmla="*/ 40 w 486"/>
                    <a:gd name="T89" fmla="*/ 374 h 550"/>
                    <a:gd name="T90" fmla="*/ 108 w 486"/>
                    <a:gd name="T91" fmla="*/ 442 h 550"/>
                    <a:gd name="T92" fmla="*/ 264 w 486"/>
                    <a:gd name="T93" fmla="*/ 465 h 550"/>
                    <a:gd name="T94" fmla="*/ 314 w 486"/>
                    <a:gd name="T95" fmla="*/ 465 h 550"/>
                    <a:gd name="T96" fmla="*/ 469 w 486"/>
                    <a:gd name="T97" fmla="*/ 396 h 550"/>
                    <a:gd name="T98" fmla="*/ 429 w 486"/>
                    <a:gd name="T99" fmla="*/ 214 h 550"/>
                    <a:gd name="T100" fmla="*/ 448 w 486"/>
                    <a:gd name="T101" fmla="*/ 11 h 550"/>
                    <a:gd name="T102" fmla="*/ 335 w 486"/>
                    <a:gd name="T103" fmla="*/ 74 h 550"/>
                    <a:gd name="T104" fmla="*/ 244 w 486"/>
                    <a:gd name="T105" fmla="*/ 34 h 550"/>
                    <a:gd name="T106" fmla="*/ 129 w 486"/>
                    <a:gd name="T107" fmla="*/ 11 h 550"/>
                    <a:gd name="T108" fmla="*/ 59 w 486"/>
                    <a:gd name="T109" fmla="*/ 31 h 550"/>
                    <a:gd name="T110" fmla="*/ 17 w 486"/>
                    <a:gd name="T111" fmla="*/ 214 h 550"/>
                    <a:gd name="T112" fmla="*/ 38 w 486"/>
                    <a:gd name="T113" fmla="*/ 421 h 550"/>
                    <a:gd name="T114" fmla="*/ 126 w 486"/>
                    <a:gd name="T115" fmla="*/ 511 h 550"/>
                    <a:gd name="T116" fmla="*/ 201 w 486"/>
                    <a:gd name="T117" fmla="*/ 487 h 550"/>
                    <a:gd name="T118" fmla="*/ 332 w 486"/>
                    <a:gd name="T119" fmla="*/ 487 h 550"/>
                    <a:gd name="T120" fmla="*/ 383 w 486"/>
                    <a:gd name="T121" fmla="*/ 48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6" h="550">
                      <a:moveTo>
                        <a:pt x="467" y="495"/>
                      </a:moveTo>
                      <a:lnTo>
                        <a:pt x="467" y="491"/>
                      </a:lnTo>
                      <a:lnTo>
                        <a:pt x="448" y="508"/>
                      </a:lnTo>
                      <a:lnTo>
                        <a:pt x="429" y="487"/>
                      </a:lnTo>
                      <a:lnTo>
                        <a:pt x="448" y="467"/>
                      </a:lnTo>
                      <a:lnTo>
                        <a:pt x="467" y="484"/>
                      </a:lnTo>
                      <a:lnTo>
                        <a:pt x="467" y="480"/>
                      </a:lnTo>
                      <a:lnTo>
                        <a:pt x="451" y="465"/>
                      </a:lnTo>
                      <a:lnTo>
                        <a:pt x="468" y="448"/>
                      </a:lnTo>
                      <a:lnTo>
                        <a:pt x="468" y="442"/>
                      </a:lnTo>
                      <a:lnTo>
                        <a:pt x="448" y="462"/>
                      </a:lnTo>
                      <a:lnTo>
                        <a:pt x="429" y="442"/>
                      </a:lnTo>
                      <a:lnTo>
                        <a:pt x="448" y="421"/>
                      </a:lnTo>
                      <a:lnTo>
                        <a:pt x="468" y="441"/>
                      </a:lnTo>
                      <a:lnTo>
                        <a:pt x="468" y="437"/>
                      </a:lnTo>
                      <a:lnTo>
                        <a:pt x="451" y="418"/>
                      </a:lnTo>
                      <a:lnTo>
                        <a:pt x="469" y="400"/>
                      </a:lnTo>
                      <a:lnTo>
                        <a:pt x="471" y="393"/>
                      </a:lnTo>
                      <a:lnTo>
                        <a:pt x="451" y="374"/>
                      </a:lnTo>
                      <a:lnTo>
                        <a:pt x="472" y="353"/>
                      </a:lnTo>
                      <a:lnTo>
                        <a:pt x="472" y="353"/>
                      </a:lnTo>
                      <a:lnTo>
                        <a:pt x="472" y="347"/>
                      </a:lnTo>
                      <a:lnTo>
                        <a:pt x="472" y="348"/>
                      </a:lnTo>
                      <a:lnTo>
                        <a:pt x="451" y="327"/>
                      </a:lnTo>
                      <a:lnTo>
                        <a:pt x="472" y="306"/>
                      </a:lnTo>
                      <a:lnTo>
                        <a:pt x="474" y="309"/>
                      </a:lnTo>
                      <a:lnTo>
                        <a:pt x="474" y="305"/>
                      </a:lnTo>
                      <a:lnTo>
                        <a:pt x="474" y="305"/>
                      </a:lnTo>
                      <a:lnTo>
                        <a:pt x="474" y="305"/>
                      </a:lnTo>
                      <a:lnTo>
                        <a:pt x="474" y="299"/>
                      </a:lnTo>
                      <a:lnTo>
                        <a:pt x="472" y="302"/>
                      </a:lnTo>
                      <a:lnTo>
                        <a:pt x="451" y="283"/>
                      </a:lnTo>
                      <a:lnTo>
                        <a:pt x="472" y="262"/>
                      </a:lnTo>
                      <a:lnTo>
                        <a:pt x="475" y="266"/>
                      </a:lnTo>
                      <a:lnTo>
                        <a:pt x="476" y="262"/>
                      </a:lnTo>
                      <a:lnTo>
                        <a:pt x="474" y="259"/>
                      </a:lnTo>
                      <a:lnTo>
                        <a:pt x="476" y="257"/>
                      </a:lnTo>
                      <a:lnTo>
                        <a:pt x="476" y="252"/>
                      </a:lnTo>
                      <a:lnTo>
                        <a:pt x="472" y="257"/>
                      </a:lnTo>
                      <a:lnTo>
                        <a:pt x="451" y="236"/>
                      </a:lnTo>
                      <a:lnTo>
                        <a:pt x="472" y="215"/>
                      </a:lnTo>
                      <a:lnTo>
                        <a:pt x="478" y="221"/>
                      </a:lnTo>
                      <a:lnTo>
                        <a:pt x="478" y="217"/>
                      </a:lnTo>
                      <a:lnTo>
                        <a:pt x="474" y="214"/>
                      </a:lnTo>
                      <a:lnTo>
                        <a:pt x="478" y="210"/>
                      </a:lnTo>
                      <a:lnTo>
                        <a:pt x="478" y="204"/>
                      </a:lnTo>
                      <a:lnTo>
                        <a:pt x="472" y="211"/>
                      </a:lnTo>
                      <a:lnTo>
                        <a:pt x="451" y="190"/>
                      </a:lnTo>
                      <a:lnTo>
                        <a:pt x="472" y="171"/>
                      </a:lnTo>
                      <a:lnTo>
                        <a:pt x="479" y="178"/>
                      </a:lnTo>
                      <a:lnTo>
                        <a:pt x="479" y="173"/>
                      </a:lnTo>
                      <a:lnTo>
                        <a:pt x="474" y="168"/>
                      </a:lnTo>
                      <a:lnTo>
                        <a:pt x="481" y="162"/>
                      </a:lnTo>
                      <a:lnTo>
                        <a:pt x="481" y="157"/>
                      </a:lnTo>
                      <a:lnTo>
                        <a:pt x="472" y="165"/>
                      </a:lnTo>
                      <a:lnTo>
                        <a:pt x="451" y="146"/>
                      </a:lnTo>
                      <a:lnTo>
                        <a:pt x="472" y="125"/>
                      </a:lnTo>
                      <a:lnTo>
                        <a:pt x="481" y="134"/>
                      </a:lnTo>
                      <a:lnTo>
                        <a:pt x="481" y="130"/>
                      </a:lnTo>
                      <a:lnTo>
                        <a:pt x="474" y="122"/>
                      </a:lnTo>
                      <a:lnTo>
                        <a:pt x="482" y="115"/>
                      </a:lnTo>
                      <a:lnTo>
                        <a:pt x="482" y="109"/>
                      </a:lnTo>
                      <a:lnTo>
                        <a:pt x="472" y="120"/>
                      </a:lnTo>
                      <a:lnTo>
                        <a:pt x="451" y="99"/>
                      </a:lnTo>
                      <a:lnTo>
                        <a:pt x="472" y="80"/>
                      </a:lnTo>
                      <a:lnTo>
                        <a:pt x="483" y="91"/>
                      </a:lnTo>
                      <a:lnTo>
                        <a:pt x="483" y="87"/>
                      </a:lnTo>
                      <a:lnTo>
                        <a:pt x="474" y="77"/>
                      </a:lnTo>
                      <a:lnTo>
                        <a:pt x="483" y="67"/>
                      </a:lnTo>
                      <a:lnTo>
                        <a:pt x="485" y="62"/>
                      </a:lnTo>
                      <a:lnTo>
                        <a:pt x="472" y="74"/>
                      </a:lnTo>
                      <a:lnTo>
                        <a:pt x="451" y="55"/>
                      </a:lnTo>
                      <a:lnTo>
                        <a:pt x="472" y="34"/>
                      </a:lnTo>
                      <a:lnTo>
                        <a:pt x="485" y="46"/>
                      </a:lnTo>
                      <a:lnTo>
                        <a:pt x="485" y="42"/>
                      </a:lnTo>
                      <a:lnTo>
                        <a:pt x="474" y="31"/>
                      </a:lnTo>
                      <a:lnTo>
                        <a:pt x="486" y="20"/>
                      </a:lnTo>
                      <a:lnTo>
                        <a:pt x="486" y="14"/>
                      </a:lnTo>
                      <a:lnTo>
                        <a:pt x="472" y="29"/>
                      </a:lnTo>
                      <a:lnTo>
                        <a:pt x="451" y="8"/>
                      </a:lnTo>
                      <a:lnTo>
                        <a:pt x="460" y="0"/>
                      </a:lnTo>
                      <a:lnTo>
                        <a:pt x="455" y="0"/>
                      </a:lnTo>
                      <a:lnTo>
                        <a:pt x="448" y="6"/>
                      </a:lnTo>
                      <a:lnTo>
                        <a:pt x="441" y="0"/>
                      </a:lnTo>
                      <a:lnTo>
                        <a:pt x="437" y="0"/>
                      </a:lnTo>
                      <a:lnTo>
                        <a:pt x="447" y="8"/>
                      </a:lnTo>
                      <a:lnTo>
                        <a:pt x="426" y="29"/>
                      </a:lnTo>
                      <a:lnTo>
                        <a:pt x="405" y="8"/>
                      </a:lnTo>
                      <a:lnTo>
                        <a:pt x="415" y="0"/>
                      </a:lnTo>
                      <a:lnTo>
                        <a:pt x="409" y="0"/>
                      </a:lnTo>
                      <a:lnTo>
                        <a:pt x="404" y="6"/>
                      </a:lnTo>
                      <a:lnTo>
                        <a:pt x="397" y="0"/>
                      </a:lnTo>
                      <a:lnTo>
                        <a:pt x="392" y="0"/>
                      </a:lnTo>
                      <a:lnTo>
                        <a:pt x="401" y="8"/>
                      </a:lnTo>
                      <a:lnTo>
                        <a:pt x="380" y="29"/>
                      </a:lnTo>
                      <a:lnTo>
                        <a:pt x="360" y="8"/>
                      </a:lnTo>
                      <a:lnTo>
                        <a:pt x="369" y="0"/>
                      </a:lnTo>
                      <a:lnTo>
                        <a:pt x="364" y="0"/>
                      </a:lnTo>
                      <a:lnTo>
                        <a:pt x="357" y="6"/>
                      </a:lnTo>
                      <a:lnTo>
                        <a:pt x="350" y="0"/>
                      </a:lnTo>
                      <a:lnTo>
                        <a:pt x="346" y="0"/>
                      </a:lnTo>
                      <a:lnTo>
                        <a:pt x="355" y="8"/>
                      </a:lnTo>
                      <a:lnTo>
                        <a:pt x="335" y="29"/>
                      </a:lnTo>
                      <a:lnTo>
                        <a:pt x="314" y="8"/>
                      </a:lnTo>
                      <a:lnTo>
                        <a:pt x="322" y="0"/>
                      </a:lnTo>
                      <a:lnTo>
                        <a:pt x="318" y="0"/>
                      </a:lnTo>
                      <a:lnTo>
                        <a:pt x="311" y="6"/>
                      </a:lnTo>
                      <a:lnTo>
                        <a:pt x="306" y="0"/>
                      </a:lnTo>
                      <a:lnTo>
                        <a:pt x="300" y="0"/>
                      </a:lnTo>
                      <a:lnTo>
                        <a:pt x="310" y="8"/>
                      </a:lnTo>
                      <a:lnTo>
                        <a:pt x="289" y="29"/>
                      </a:lnTo>
                      <a:lnTo>
                        <a:pt x="268" y="8"/>
                      </a:lnTo>
                      <a:lnTo>
                        <a:pt x="278" y="0"/>
                      </a:lnTo>
                      <a:lnTo>
                        <a:pt x="273" y="0"/>
                      </a:lnTo>
                      <a:lnTo>
                        <a:pt x="266" y="6"/>
                      </a:lnTo>
                      <a:lnTo>
                        <a:pt x="259" y="0"/>
                      </a:lnTo>
                      <a:lnTo>
                        <a:pt x="255" y="0"/>
                      </a:lnTo>
                      <a:lnTo>
                        <a:pt x="264" y="8"/>
                      </a:lnTo>
                      <a:lnTo>
                        <a:pt x="244" y="29"/>
                      </a:lnTo>
                      <a:lnTo>
                        <a:pt x="223" y="8"/>
                      </a:lnTo>
                      <a:lnTo>
                        <a:pt x="231" y="0"/>
                      </a:lnTo>
                      <a:lnTo>
                        <a:pt x="227" y="0"/>
                      </a:lnTo>
                      <a:lnTo>
                        <a:pt x="220" y="6"/>
                      </a:lnTo>
                      <a:lnTo>
                        <a:pt x="213" y="0"/>
                      </a:lnTo>
                      <a:lnTo>
                        <a:pt x="209" y="0"/>
                      </a:lnTo>
                      <a:lnTo>
                        <a:pt x="219" y="8"/>
                      </a:lnTo>
                      <a:lnTo>
                        <a:pt x="198" y="29"/>
                      </a:lnTo>
                      <a:lnTo>
                        <a:pt x="177" y="8"/>
                      </a:lnTo>
                      <a:lnTo>
                        <a:pt x="187" y="0"/>
                      </a:lnTo>
                      <a:lnTo>
                        <a:pt x="181" y="0"/>
                      </a:lnTo>
                      <a:lnTo>
                        <a:pt x="175" y="6"/>
                      </a:lnTo>
                      <a:lnTo>
                        <a:pt x="168" y="0"/>
                      </a:lnTo>
                      <a:lnTo>
                        <a:pt x="164" y="0"/>
                      </a:lnTo>
                      <a:lnTo>
                        <a:pt x="173" y="8"/>
                      </a:lnTo>
                      <a:lnTo>
                        <a:pt x="152" y="29"/>
                      </a:lnTo>
                      <a:lnTo>
                        <a:pt x="132" y="8"/>
                      </a:lnTo>
                      <a:lnTo>
                        <a:pt x="140" y="0"/>
                      </a:lnTo>
                      <a:lnTo>
                        <a:pt x="136" y="0"/>
                      </a:lnTo>
                      <a:lnTo>
                        <a:pt x="129" y="6"/>
                      </a:lnTo>
                      <a:lnTo>
                        <a:pt x="122" y="0"/>
                      </a:lnTo>
                      <a:lnTo>
                        <a:pt x="118" y="0"/>
                      </a:lnTo>
                      <a:lnTo>
                        <a:pt x="126" y="8"/>
                      </a:lnTo>
                      <a:lnTo>
                        <a:pt x="107" y="29"/>
                      </a:lnTo>
                      <a:lnTo>
                        <a:pt x="86" y="8"/>
                      </a:lnTo>
                      <a:lnTo>
                        <a:pt x="94" y="0"/>
                      </a:lnTo>
                      <a:lnTo>
                        <a:pt x="90" y="0"/>
                      </a:lnTo>
                      <a:lnTo>
                        <a:pt x="83" y="6"/>
                      </a:lnTo>
                      <a:lnTo>
                        <a:pt x="77" y="0"/>
                      </a:lnTo>
                      <a:lnTo>
                        <a:pt x="73" y="0"/>
                      </a:lnTo>
                      <a:lnTo>
                        <a:pt x="82" y="8"/>
                      </a:lnTo>
                      <a:lnTo>
                        <a:pt x="61" y="29"/>
                      </a:lnTo>
                      <a:lnTo>
                        <a:pt x="40" y="8"/>
                      </a:lnTo>
                      <a:lnTo>
                        <a:pt x="49" y="0"/>
                      </a:lnTo>
                      <a:lnTo>
                        <a:pt x="45" y="0"/>
                      </a:lnTo>
                      <a:lnTo>
                        <a:pt x="38" y="6"/>
                      </a:lnTo>
                      <a:lnTo>
                        <a:pt x="31" y="0"/>
                      </a:lnTo>
                      <a:lnTo>
                        <a:pt x="27" y="0"/>
                      </a:lnTo>
                      <a:lnTo>
                        <a:pt x="35" y="8"/>
                      </a:lnTo>
                      <a:lnTo>
                        <a:pt x="16" y="29"/>
                      </a:lnTo>
                      <a:lnTo>
                        <a:pt x="0" y="14"/>
                      </a:lnTo>
                      <a:lnTo>
                        <a:pt x="0" y="20"/>
                      </a:lnTo>
                      <a:lnTo>
                        <a:pt x="13" y="31"/>
                      </a:lnTo>
                      <a:lnTo>
                        <a:pt x="2" y="42"/>
                      </a:lnTo>
                      <a:lnTo>
                        <a:pt x="2" y="48"/>
                      </a:lnTo>
                      <a:lnTo>
                        <a:pt x="16" y="34"/>
                      </a:lnTo>
                      <a:lnTo>
                        <a:pt x="35" y="55"/>
                      </a:lnTo>
                      <a:lnTo>
                        <a:pt x="16" y="74"/>
                      </a:lnTo>
                      <a:lnTo>
                        <a:pt x="2" y="62"/>
                      </a:lnTo>
                      <a:lnTo>
                        <a:pt x="2" y="66"/>
                      </a:lnTo>
                      <a:lnTo>
                        <a:pt x="13" y="77"/>
                      </a:lnTo>
                      <a:lnTo>
                        <a:pt x="3" y="87"/>
                      </a:lnTo>
                      <a:lnTo>
                        <a:pt x="3" y="91"/>
                      </a:lnTo>
                      <a:lnTo>
                        <a:pt x="16" y="80"/>
                      </a:lnTo>
                      <a:lnTo>
                        <a:pt x="35" y="99"/>
                      </a:lnTo>
                      <a:lnTo>
                        <a:pt x="16" y="120"/>
                      </a:lnTo>
                      <a:lnTo>
                        <a:pt x="5" y="109"/>
                      </a:lnTo>
                      <a:lnTo>
                        <a:pt x="5" y="113"/>
                      </a:lnTo>
                      <a:lnTo>
                        <a:pt x="13" y="122"/>
                      </a:lnTo>
                      <a:lnTo>
                        <a:pt x="5" y="130"/>
                      </a:lnTo>
                      <a:lnTo>
                        <a:pt x="5" y="134"/>
                      </a:lnTo>
                      <a:lnTo>
                        <a:pt x="16" y="125"/>
                      </a:lnTo>
                      <a:lnTo>
                        <a:pt x="35" y="146"/>
                      </a:lnTo>
                      <a:lnTo>
                        <a:pt x="16" y="165"/>
                      </a:lnTo>
                      <a:lnTo>
                        <a:pt x="6" y="157"/>
                      </a:lnTo>
                      <a:lnTo>
                        <a:pt x="6" y="161"/>
                      </a:lnTo>
                      <a:lnTo>
                        <a:pt x="13" y="168"/>
                      </a:lnTo>
                      <a:lnTo>
                        <a:pt x="6" y="175"/>
                      </a:lnTo>
                      <a:lnTo>
                        <a:pt x="6" y="179"/>
                      </a:lnTo>
                      <a:lnTo>
                        <a:pt x="16" y="171"/>
                      </a:lnTo>
                      <a:lnTo>
                        <a:pt x="35" y="190"/>
                      </a:lnTo>
                      <a:lnTo>
                        <a:pt x="16" y="211"/>
                      </a:lnTo>
                      <a:lnTo>
                        <a:pt x="7" y="204"/>
                      </a:lnTo>
                      <a:lnTo>
                        <a:pt x="7" y="208"/>
                      </a:lnTo>
                      <a:lnTo>
                        <a:pt x="13" y="214"/>
                      </a:lnTo>
                      <a:lnTo>
                        <a:pt x="7" y="218"/>
                      </a:lnTo>
                      <a:lnTo>
                        <a:pt x="9" y="222"/>
                      </a:lnTo>
                      <a:lnTo>
                        <a:pt x="16" y="215"/>
                      </a:lnTo>
                      <a:lnTo>
                        <a:pt x="35" y="236"/>
                      </a:lnTo>
                      <a:lnTo>
                        <a:pt x="16" y="257"/>
                      </a:lnTo>
                      <a:lnTo>
                        <a:pt x="9" y="250"/>
                      </a:lnTo>
                      <a:lnTo>
                        <a:pt x="9" y="256"/>
                      </a:lnTo>
                      <a:lnTo>
                        <a:pt x="13" y="259"/>
                      </a:lnTo>
                      <a:lnTo>
                        <a:pt x="10" y="263"/>
                      </a:lnTo>
                      <a:lnTo>
                        <a:pt x="10" y="267"/>
                      </a:lnTo>
                      <a:lnTo>
                        <a:pt x="16" y="262"/>
                      </a:lnTo>
                      <a:lnTo>
                        <a:pt x="35" y="283"/>
                      </a:lnTo>
                      <a:lnTo>
                        <a:pt x="16" y="302"/>
                      </a:lnTo>
                      <a:lnTo>
                        <a:pt x="10" y="298"/>
                      </a:lnTo>
                      <a:lnTo>
                        <a:pt x="12" y="302"/>
                      </a:lnTo>
                      <a:lnTo>
                        <a:pt x="13" y="305"/>
                      </a:lnTo>
                      <a:lnTo>
                        <a:pt x="12" y="306"/>
                      </a:lnTo>
                      <a:lnTo>
                        <a:pt x="12" y="311"/>
                      </a:lnTo>
                      <a:lnTo>
                        <a:pt x="16" y="306"/>
                      </a:lnTo>
                      <a:lnTo>
                        <a:pt x="35" y="327"/>
                      </a:lnTo>
                      <a:lnTo>
                        <a:pt x="16" y="348"/>
                      </a:lnTo>
                      <a:lnTo>
                        <a:pt x="13" y="346"/>
                      </a:lnTo>
                      <a:lnTo>
                        <a:pt x="13" y="350"/>
                      </a:lnTo>
                      <a:lnTo>
                        <a:pt x="13" y="350"/>
                      </a:lnTo>
                      <a:lnTo>
                        <a:pt x="13" y="351"/>
                      </a:lnTo>
                      <a:lnTo>
                        <a:pt x="13" y="355"/>
                      </a:lnTo>
                      <a:lnTo>
                        <a:pt x="16" y="353"/>
                      </a:lnTo>
                      <a:lnTo>
                        <a:pt x="35" y="374"/>
                      </a:lnTo>
                      <a:lnTo>
                        <a:pt x="16" y="393"/>
                      </a:lnTo>
                      <a:lnTo>
                        <a:pt x="14" y="393"/>
                      </a:lnTo>
                      <a:lnTo>
                        <a:pt x="14" y="399"/>
                      </a:lnTo>
                      <a:lnTo>
                        <a:pt x="16" y="399"/>
                      </a:lnTo>
                      <a:lnTo>
                        <a:pt x="35" y="418"/>
                      </a:lnTo>
                      <a:lnTo>
                        <a:pt x="16" y="439"/>
                      </a:lnTo>
                      <a:lnTo>
                        <a:pt x="16" y="445"/>
                      </a:lnTo>
                      <a:lnTo>
                        <a:pt x="35" y="465"/>
                      </a:lnTo>
                      <a:lnTo>
                        <a:pt x="17" y="483"/>
                      </a:lnTo>
                      <a:lnTo>
                        <a:pt x="17" y="487"/>
                      </a:lnTo>
                      <a:lnTo>
                        <a:pt x="38" y="467"/>
                      </a:lnTo>
                      <a:lnTo>
                        <a:pt x="59" y="487"/>
                      </a:lnTo>
                      <a:lnTo>
                        <a:pt x="38" y="508"/>
                      </a:lnTo>
                      <a:lnTo>
                        <a:pt x="17" y="487"/>
                      </a:lnTo>
                      <a:lnTo>
                        <a:pt x="19" y="493"/>
                      </a:lnTo>
                      <a:lnTo>
                        <a:pt x="35" y="511"/>
                      </a:lnTo>
                      <a:lnTo>
                        <a:pt x="19" y="526"/>
                      </a:lnTo>
                      <a:lnTo>
                        <a:pt x="20" y="532"/>
                      </a:lnTo>
                      <a:lnTo>
                        <a:pt x="38" y="512"/>
                      </a:lnTo>
                      <a:lnTo>
                        <a:pt x="59" y="533"/>
                      </a:lnTo>
                      <a:lnTo>
                        <a:pt x="41" y="550"/>
                      </a:lnTo>
                      <a:lnTo>
                        <a:pt x="47" y="550"/>
                      </a:lnTo>
                      <a:lnTo>
                        <a:pt x="61" y="535"/>
                      </a:lnTo>
                      <a:lnTo>
                        <a:pt x="76" y="550"/>
                      </a:lnTo>
                      <a:lnTo>
                        <a:pt x="80" y="550"/>
                      </a:lnTo>
                      <a:lnTo>
                        <a:pt x="63" y="533"/>
                      </a:lnTo>
                      <a:lnTo>
                        <a:pt x="83" y="512"/>
                      </a:lnTo>
                      <a:lnTo>
                        <a:pt x="104" y="533"/>
                      </a:lnTo>
                      <a:lnTo>
                        <a:pt x="87" y="550"/>
                      </a:lnTo>
                      <a:lnTo>
                        <a:pt x="91" y="550"/>
                      </a:lnTo>
                      <a:lnTo>
                        <a:pt x="107" y="535"/>
                      </a:lnTo>
                      <a:lnTo>
                        <a:pt x="121" y="550"/>
                      </a:lnTo>
                      <a:lnTo>
                        <a:pt x="126" y="550"/>
                      </a:lnTo>
                      <a:lnTo>
                        <a:pt x="108" y="533"/>
                      </a:lnTo>
                      <a:lnTo>
                        <a:pt x="129" y="512"/>
                      </a:lnTo>
                      <a:lnTo>
                        <a:pt x="150" y="533"/>
                      </a:lnTo>
                      <a:lnTo>
                        <a:pt x="133" y="550"/>
                      </a:lnTo>
                      <a:lnTo>
                        <a:pt x="138" y="550"/>
                      </a:lnTo>
                      <a:lnTo>
                        <a:pt x="152" y="535"/>
                      </a:lnTo>
                      <a:lnTo>
                        <a:pt x="167" y="550"/>
                      </a:lnTo>
                      <a:lnTo>
                        <a:pt x="171" y="550"/>
                      </a:lnTo>
                      <a:lnTo>
                        <a:pt x="154" y="533"/>
                      </a:lnTo>
                      <a:lnTo>
                        <a:pt x="175" y="512"/>
                      </a:lnTo>
                      <a:lnTo>
                        <a:pt x="195" y="533"/>
                      </a:lnTo>
                      <a:lnTo>
                        <a:pt x="178" y="550"/>
                      </a:lnTo>
                      <a:lnTo>
                        <a:pt x="182" y="550"/>
                      </a:lnTo>
                      <a:lnTo>
                        <a:pt x="198" y="535"/>
                      </a:lnTo>
                      <a:lnTo>
                        <a:pt x="213" y="550"/>
                      </a:lnTo>
                      <a:lnTo>
                        <a:pt x="217" y="550"/>
                      </a:lnTo>
                      <a:lnTo>
                        <a:pt x="201" y="533"/>
                      </a:lnTo>
                      <a:lnTo>
                        <a:pt x="220" y="512"/>
                      </a:lnTo>
                      <a:lnTo>
                        <a:pt x="241" y="533"/>
                      </a:lnTo>
                      <a:lnTo>
                        <a:pt x="224" y="550"/>
                      </a:lnTo>
                      <a:lnTo>
                        <a:pt x="229" y="550"/>
                      </a:lnTo>
                      <a:lnTo>
                        <a:pt x="244" y="535"/>
                      </a:lnTo>
                      <a:lnTo>
                        <a:pt x="258" y="550"/>
                      </a:lnTo>
                      <a:lnTo>
                        <a:pt x="262" y="550"/>
                      </a:lnTo>
                      <a:lnTo>
                        <a:pt x="245" y="533"/>
                      </a:lnTo>
                      <a:lnTo>
                        <a:pt x="266" y="512"/>
                      </a:lnTo>
                      <a:lnTo>
                        <a:pt x="287" y="533"/>
                      </a:lnTo>
                      <a:lnTo>
                        <a:pt x="269" y="550"/>
                      </a:lnTo>
                      <a:lnTo>
                        <a:pt x="275" y="550"/>
                      </a:lnTo>
                      <a:lnTo>
                        <a:pt x="289" y="535"/>
                      </a:lnTo>
                      <a:lnTo>
                        <a:pt x="304" y="550"/>
                      </a:lnTo>
                      <a:lnTo>
                        <a:pt x="308" y="550"/>
                      </a:lnTo>
                      <a:lnTo>
                        <a:pt x="292" y="533"/>
                      </a:lnTo>
                      <a:lnTo>
                        <a:pt x="311" y="512"/>
                      </a:lnTo>
                      <a:lnTo>
                        <a:pt x="332" y="533"/>
                      </a:lnTo>
                      <a:lnTo>
                        <a:pt x="315" y="550"/>
                      </a:lnTo>
                      <a:lnTo>
                        <a:pt x="320" y="550"/>
                      </a:lnTo>
                      <a:lnTo>
                        <a:pt x="335" y="535"/>
                      </a:lnTo>
                      <a:lnTo>
                        <a:pt x="349" y="550"/>
                      </a:lnTo>
                      <a:lnTo>
                        <a:pt x="353" y="550"/>
                      </a:lnTo>
                      <a:lnTo>
                        <a:pt x="336" y="533"/>
                      </a:lnTo>
                      <a:lnTo>
                        <a:pt x="357" y="512"/>
                      </a:lnTo>
                      <a:lnTo>
                        <a:pt x="378" y="533"/>
                      </a:lnTo>
                      <a:lnTo>
                        <a:pt x="362" y="550"/>
                      </a:lnTo>
                      <a:lnTo>
                        <a:pt x="366" y="550"/>
                      </a:lnTo>
                      <a:lnTo>
                        <a:pt x="380" y="535"/>
                      </a:lnTo>
                      <a:lnTo>
                        <a:pt x="395" y="550"/>
                      </a:lnTo>
                      <a:lnTo>
                        <a:pt x="399" y="550"/>
                      </a:lnTo>
                      <a:lnTo>
                        <a:pt x="383" y="533"/>
                      </a:lnTo>
                      <a:lnTo>
                        <a:pt x="404" y="512"/>
                      </a:lnTo>
                      <a:lnTo>
                        <a:pt x="423" y="533"/>
                      </a:lnTo>
                      <a:lnTo>
                        <a:pt x="406" y="550"/>
                      </a:lnTo>
                      <a:lnTo>
                        <a:pt x="411" y="550"/>
                      </a:lnTo>
                      <a:lnTo>
                        <a:pt x="426" y="535"/>
                      </a:lnTo>
                      <a:lnTo>
                        <a:pt x="440" y="550"/>
                      </a:lnTo>
                      <a:lnTo>
                        <a:pt x="446" y="550"/>
                      </a:lnTo>
                      <a:lnTo>
                        <a:pt x="429" y="533"/>
                      </a:lnTo>
                      <a:lnTo>
                        <a:pt x="448" y="512"/>
                      </a:lnTo>
                      <a:lnTo>
                        <a:pt x="465" y="528"/>
                      </a:lnTo>
                      <a:lnTo>
                        <a:pt x="465" y="523"/>
                      </a:lnTo>
                      <a:lnTo>
                        <a:pt x="451" y="511"/>
                      </a:lnTo>
                      <a:lnTo>
                        <a:pt x="467" y="495"/>
                      </a:lnTo>
                      <a:close/>
                      <a:moveTo>
                        <a:pt x="447" y="465"/>
                      </a:moveTo>
                      <a:lnTo>
                        <a:pt x="426" y="486"/>
                      </a:lnTo>
                      <a:lnTo>
                        <a:pt x="405" y="465"/>
                      </a:lnTo>
                      <a:lnTo>
                        <a:pt x="426" y="444"/>
                      </a:lnTo>
                      <a:lnTo>
                        <a:pt x="447" y="465"/>
                      </a:lnTo>
                      <a:close/>
                      <a:moveTo>
                        <a:pt x="154" y="259"/>
                      </a:moveTo>
                      <a:lnTo>
                        <a:pt x="175" y="239"/>
                      </a:lnTo>
                      <a:lnTo>
                        <a:pt x="195" y="259"/>
                      </a:lnTo>
                      <a:lnTo>
                        <a:pt x="175" y="280"/>
                      </a:lnTo>
                      <a:lnTo>
                        <a:pt x="154" y="259"/>
                      </a:lnTo>
                      <a:close/>
                      <a:moveTo>
                        <a:pt x="173" y="283"/>
                      </a:moveTo>
                      <a:lnTo>
                        <a:pt x="152" y="302"/>
                      </a:lnTo>
                      <a:lnTo>
                        <a:pt x="132" y="283"/>
                      </a:lnTo>
                      <a:lnTo>
                        <a:pt x="152" y="262"/>
                      </a:lnTo>
                      <a:lnTo>
                        <a:pt x="173" y="283"/>
                      </a:lnTo>
                      <a:close/>
                      <a:moveTo>
                        <a:pt x="198" y="262"/>
                      </a:moveTo>
                      <a:lnTo>
                        <a:pt x="219" y="283"/>
                      </a:lnTo>
                      <a:lnTo>
                        <a:pt x="198" y="302"/>
                      </a:lnTo>
                      <a:lnTo>
                        <a:pt x="177" y="283"/>
                      </a:lnTo>
                      <a:lnTo>
                        <a:pt x="198" y="262"/>
                      </a:lnTo>
                      <a:close/>
                      <a:moveTo>
                        <a:pt x="201" y="259"/>
                      </a:moveTo>
                      <a:lnTo>
                        <a:pt x="220" y="239"/>
                      </a:lnTo>
                      <a:lnTo>
                        <a:pt x="241" y="259"/>
                      </a:lnTo>
                      <a:lnTo>
                        <a:pt x="220" y="280"/>
                      </a:lnTo>
                      <a:lnTo>
                        <a:pt x="201" y="259"/>
                      </a:lnTo>
                      <a:close/>
                      <a:moveTo>
                        <a:pt x="244" y="262"/>
                      </a:moveTo>
                      <a:lnTo>
                        <a:pt x="264" y="283"/>
                      </a:lnTo>
                      <a:lnTo>
                        <a:pt x="244" y="302"/>
                      </a:lnTo>
                      <a:lnTo>
                        <a:pt x="223" y="283"/>
                      </a:lnTo>
                      <a:lnTo>
                        <a:pt x="244" y="262"/>
                      </a:lnTo>
                      <a:close/>
                      <a:moveTo>
                        <a:pt x="245" y="259"/>
                      </a:moveTo>
                      <a:lnTo>
                        <a:pt x="266" y="239"/>
                      </a:lnTo>
                      <a:lnTo>
                        <a:pt x="287" y="259"/>
                      </a:lnTo>
                      <a:lnTo>
                        <a:pt x="266" y="280"/>
                      </a:lnTo>
                      <a:lnTo>
                        <a:pt x="245" y="259"/>
                      </a:lnTo>
                      <a:close/>
                      <a:moveTo>
                        <a:pt x="289" y="262"/>
                      </a:moveTo>
                      <a:lnTo>
                        <a:pt x="310" y="283"/>
                      </a:lnTo>
                      <a:lnTo>
                        <a:pt x="289" y="302"/>
                      </a:lnTo>
                      <a:lnTo>
                        <a:pt x="268" y="283"/>
                      </a:lnTo>
                      <a:lnTo>
                        <a:pt x="289" y="262"/>
                      </a:lnTo>
                      <a:close/>
                      <a:moveTo>
                        <a:pt x="292" y="259"/>
                      </a:moveTo>
                      <a:lnTo>
                        <a:pt x="311" y="239"/>
                      </a:lnTo>
                      <a:lnTo>
                        <a:pt x="332" y="259"/>
                      </a:lnTo>
                      <a:lnTo>
                        <a:pt x="311" y="280"/>
                      </a:lnTo>
                      <a:lnTo>
                        <a:pt x="292" y="259"/>
                      </a:lnTo>
                      <a:close/>
                      <a:moveTo>
                        <a:pt x="335" y="262"/>
                      </a:moveTo>
                      <a:lnTo>
                        <a:pt x="355" y="283"/>
                      </a:lnTo>
                      <a:lnTo>
                        <a:pt x="335" y="302"/>
                      </a:lnTo>
                      <a:lnTo>
                        <a:pt x="314" y="283"/>
                      </a:lnTo>
                      <a:lnTo>
                        <a:pt x="335" y="262"/>
                      </a:lnTo>
                      <a:close/>
                      <a:moveTo>
                        <a:pt x="336" y="259"/>
                      </a:moveTo>
                      <a:lnTo>
                        <a:pt x="357" y="239"/>
                      </a:lnTo>
                      <a:lnTo>
                        <a:pt x="378" y="259"/>
                      </a:lnTo>
                      <a:lnTo>
                        <a:pt x="357" y="280"/>
                      </a:lnTo>
                      <a:lnTo>
                        <a:pt x="336" y="259"/>
                      </a:lnTo>
                      <a:close/>
                      <a:moveTo>
                        <a:pt x="336" y="214"/>
                      </a:moveTo>
                      <a:lnTo>
                        <a:pt x="357" y="193"/>
                      </a:lnTo>
                      <a:lnTo>
                        <a:pt x="378" y="214"/>
                      </a:lnTo>
                      <a:lnTo>
                        <a:pt x="357" y="234"/>
                      </a:lnTo>
                      <a:lnTo>
                        <a:pt x="336" y="214"/>
                      </a:lnTo>
                      <a:close/>
                      <a:moveTo>
                        <a:pt x="355" y="236"/>
                      </a:moveTo>
                      <a:lnTo>
                        <a:pt x="335" y="257"/>
                      </a:lnTo>
                      <a:lnTo>
                        <a:pt x="314" y="236"/>
                      </a:lnTo>
                      <a:lnTo>
                        <a:pt x="335" y="215"/>
                      </a:lnTo>
                      <a:lnTo>
                        <a:pt x="355" y="236"/>
                      </a:lnTo>
                      <a:close/>
                      <a:moveTo>
                        <a:pt x="311" y="234"/>
                      </a:moveTo>
                      <a:lnTo>
                        <a:pt x="292" y="214"/>
                      </a:lnTo>
                      <a:lnTo>
                        <a:pt x="311" y="193"/>
                      </a:lnTo>
                      <a:lnTo>
                        <a:pt x="332" y="214"/>
                      </a:lnTo>
                      <a:lnTo>
                        <a:pt x="311" y="234"/>
                      </a:lnTo>
                      <a:close/>
                      <a:moveTo>
                        <a:pt x="310" y="236"/>
                      </a:moveTo>
                      <a:lnTo>
                        <a:pt x="289" y="257"/>
                      </a:lnTo>
                      <a:lnTo>
                        <a:pt x="268" y="236"/>
                      </a:lnTo>
                      <a:lnTo>
                        <a:pt x="289" y="215"/>
                      </a:lnTo>
                      <a:lnTo>
                        <a:pt x="310" y="236"/>
                      </a:lnTo>
                      <a:close/>
                      <a:moveTo>
                        <a:pt x="266" y="234"/>
                      </a:moveTo>
                      <a:lnTo>
                        <a:pt x="245" y="214"/>
                      </a:lnTo>
                      <a:lnTo>
                        <a:pt x="266" y="193"/>
                      </a:lnTo>
                      <a:lnTo>
                        <a:pt x="287" y="214"/>
                      </a:lnTo>
                      <a:lnTo>
                        <a:pt x="266" y="234"/>
                      </a:lnTo>
                      <a:close/>
                      <a:moveTo>
                        <a:pt x="264" y="236"/>
                      </a:moveTo>
                      <a:lnTo>
                        <a:pt x="244" y="257"/>
                      </a:lnTo>
                      <a:lnTo>
                        <a:pt x="223" y="236"/>
                      </a:lnTo>
                      <a:lnTo>
                        <a:pt x="244" y="215"/>
                      </a:lnTo>
                      <a:lnTo>
                        <a:pt x="264" y="236"/>
                      </a:lnTo>
                      <a:close/>
                      <a:moveTo>
                        <a:pt x="220" y="234"/>
                      </a:moveTo>
                      <a:lnTo>
                        <a:pt x="201" y="214"/>
                      </a:lnTo>
                      <a:lnTo>
                        <a:pt x="220" y="193"/>
                      </a:lnTo>
                      <a:lnTo>
                        <a:pt x="241" y="214"/>
                      </a:lnTo>
                      <a:lnTo>
                        <a:pt x="220" y="234"/>
                      </a:lnTo>
                      <a:close/>
                      <a:moveTo>
                        <a:pt x="219" y="236"/>
                      </a:moveTo>
                      <a:lnTo>
                        <a:pt x="198" y="257"/>
                      </a:lnTo>
                      <a:lnTo>
                        <a:pt x="177" y="236"/>
                      </a:lnTo>
                      <a:lnTo>
                        <a:pt x="198" y="215"/>
                      </a:lnTo>
                      <a:lnTo>
                        <a:pt x="219" y="236"/>
                      </a:lnTo>
                      <a:close/>
                      <a:moveTo>
                        <a:pt x="175" y="234"/>
                      </a:moveTo>
                      <a:lnTo>
                        <a:pt x="154" y="214"/>
                      </a:lnTo>
                      <a:lnTo>
                        <a:pt x="175" y="193"/>
                      </a:lnTo>
                      <a:lnTo>
                        <a:pt x="195" y="214"/>
                      </a:lnTo>
                      <a:lnTo>
                        <a:pt x="175" y="234"/>
                      </a:lnTo>
                      <a:close/>
                      <a:moveTo>
                        <a:pt x="173" y="236"/>
                      </a:moveTo>
                      <a:lnTo>
                        <a:pt x="152" y="257"/>
                      </a:lnTo>
                      <a:lnTo>
                        <a:pt x="132" y="236"/>
                      </a:lnTo>
                      <a:lnTo>
                        <a:pt x="152" y="215"/>
                      </a:lnTo>
                      <a:lnTo>
                        <a:pt x="173" y="236"/>
                      </a:lnTo>
                      <a:close/>
                      <a:moveTo>
                        <a:pt x="129" y="234"/>
                      </a:moveTo>
                      <a:lnTo>
                        <a:pt x="108" y="214"/>
                      </a:lnTo>
                      <a:lnTo>
                        <a:pt x="129" y="193"/>
                      </a:lnTo>
                      <a:lnTo>
                        <a:pt x="150" y="214"/>
                      </a:lnTo>
                      <a:lnTo>
                        <a:pt x="129" y="234"/>
                      </a:lnTo>
                      <a:close/>
                      <a:moveTo>
                        <a:pt x="150" y="259"/>
                      </a:moveTo>
                      <a:lnTo>
                        <a:pt x="129" y="280"/>
                      </a:lnTo>
                      <a:lnTo>
                        <a:pt x="108" y="259"/>
                      </a:lnTo>
                      <a:lnTo>
                        <a:pt x="129" y="239"/>
                      </a:lnTo>
                      <a:lnTo>
                        <a:pt x="150" y="259"/>
                      </a:lnTo>
                      <a:close/>
                      <a:moveTo>
                        <a:pt x="150" y="305"/>
                      </a:moveTo>
                      <a:lnTo>
                        <a:pt x="129" y="326"/>
                      </a:lnTo>
                      <a:lnTo>
                        <a:pt x="108" y="305"/>
                      </a:lnTo>
                      <a:lnTo>
                        <a:pt x="129" y="284"/>
                      </a:lnTo>
                      <a:lnTo>
                        <a:pt x="150" y="305"/>
                      </a:lnTo>
                      <a:close/>
                      <a:moveTo>
                        <a:pt x="152" y="306"/>
                      </a:moveTo>
                      <a:lnTo>
                        <a:pt x="173" y="327"/>
                      </a:lnTo>
                      <a:lnTo>
                        <a:pt x="152" y="348"/>
                      </a:lnTo>
                      <a:lnTo>
                        <a:pt x="132" y="327"/>
                      </a:lnTo>
                      <a:lnTo>
                        <a:pt x="152" y="306"/>
                      </a:lnTo>
                      <a:close/>
                      <a:moveTo>
                        <a:pt x="154" y="305"/>
                      </a:moveTo>
                      <a:lnTo>
                        <a:pt x="175" y="284"/>
                      </a:lnTo>
                      <a:lnTo>
                        <a:pt x="195" y="305"/>
                      </a:lnTo>
                      <a:lnTo>
                        <a:pt x="175" y="326"/>
                      </a:lnTo>
                      <a:lnTo>
                        <a:pt x="154" y="305"/>
                      </a:lnTo>
                      <a:close/>
                      <a:moveTo>
                        <a:pt x="198" y="306"/>
                      </a:moveTo>
                      <a:lnTo>
                        <a:pt x="219" y="327"/>
                      </a:lnTo>
                      <a:lnTo>
                        <a:pt x="198" y="348"/>
                      </a:lnTo>
                      <a:lnTo>
                        <a:pt x="177" y="327"/>
                      </a:lnTo>
                      <a:lnTo>
                        <a:pt x="198" y="306"/>
                      </a:lnTo>
                      <a:close/>
                      <a:moveTo>
                        <a:pt x="201" y="305"/>
                      </a:moveTo>
                      <a:lnTo>
                        <a:pt x="220" y="284"/>
                      </a:lnTo>
                      <a:lnTo>
                        <a:pt x="241" y="305"/>
                      </a:lnTo>
                      <a:lnTo>
                        <a:pt x="220" y="326"/>
                      </a:lnTo>
                      <a:lnTo>
                        <a:pt x="201" y="305"/>
                      </a:lnTo>
                      <a:close/>
                      <a:moveTo>
                        <a:pt x="244" y="306"/>
                      </a:moveTo>
                      <a:lnTo>
                        <a:pt x="264" y="327"/>
                      </a:lnTo>
                      <a:lnTo>
                        <a:pt x="244" y="348"/>
                      </a:lnTo>
                      <a:lnTo>
                        <a:pt x="223" y="327"/>
                      </a:lnTo>
                      <a:lnTo>
                        <a:pt x="244" y="306"/>
                      </a:lnTo>
                      <a:close/>
                      <a:moveTo>
                        <a:pt x="245" y="305"/>
                      </a:moveTo>
                      <a:lnTo>
                        <a:pt x="266" y="284"/>
                      </a:lnTo>
                      <a:lnTo>
                        <a:pt x="287" y="305"/>
                      </a:lnTo>
                      <a:lnTo>
                        <a:pt x="266" y="326"/>
                      </a:lnTo>
                      <a:lnTo>
                        <a:pt x="245" y="305"/>
                      </a:lnTo>
                      <a:close/>
                      <a:moveTo>
                        <a:pt x="289" y="306"/>
                      </a:moveTo>
                      <a:lnTo>
                        <a:pt x="310" y="327"/>
                      </a:lnTo>
                      <a:lnTo>
                        <a:pt x="289" y="348"/>
                      </a:lnTo>
                      <a:lnTo>
                        <a:pt x="268" y="327"/>
                      </a:lnTo>
                      <a:lnTo>
                        <a:pt x="289" y="306"/>
                      </a:lnTo>
                      <a:close/>
                      <a:moveTo>
                        <a:pt x="292" y="305"/>
                      </a:moveTo>
                      <a:lnTo>
                        <a:pt x="311" y="284"/>
                      </a:lnTo>
                      <a:lnTo>
                        <a:pt x="332" y="305"/>
                      </a:lnTo>
                      <a:lnTo>
                        <a:pt x="311" y="326"/>
                      </a:lnTo>
                      <a:lnTo>
                        <a:pt x="292" y="305"/>
                      </a:lnTo>
                      <a:close/>
                      <a:moveTo>
                        <a:pt x="335" y="306"/>
                      </a:moveTo>
                      <a:lnTo>
                        <a:pt x="355" y="327"/>
                      </a:lnTo>
                      <a:lnTo>
                        <a:pt x="335" y="348"/>
                      </a:lnTo>
                      <a:lnTo>
                        <a:pt x="314" y="327"/>
                      </a:lnTo>
                      <a:lnTo>
                        <a:pt x="335" y="306"/>
                      </a:lnTo>
                      <a:close/>
                      <a:moveTo>
                        <a:pt x="336" y="305"/>
                      </a:moveTo>
                      <a:lnTo>
                        <a:pt x="357" y="284"/>
                      </a:lnTo>
                      <a:lnTo>
                        <a:pt x="378" y="305"/>
                      </a:lnTo>
                      <a:lnTo>
                        <a:pt x="357" y="326"/>
                      </a:lnTo>
                      <a:lnTo>
                        <a:pt x="336" y="305"/>
                      </a:lnTo>
                      <a:close/>
                      <a:moveTo>
                        <a:pt x="380" y="306"/>
                      </a:moveTo>
                      <a:lnTo>
                        <a:pt x="401" y="327"/>
                      </a:lnTo>
                      <a:lnTo>
                        <a:pt x="380" y="348"/>
                      </a:lnTo>
                      <a:lnTo>
                        <a:pt x="360" y="327"/>
                      </a:lnTo>
                      <a:lnTo>
                        <a:pt x="380" y="306"/>
                      </a:lnTo>
                      <a:close/>
                      <a:moveTo>
                        <a:pt x="360" y="283"/>
                      </a:moveTo>
                      <a:lnTo>
                        <a:pt x="380" y="262"/>
                      </a:lnTo>
                      <a:lnTo>
                        <a:pt x="401" y="283"/>
                      </a:lnTo>
                      <a:lnTo>
                        <a:pt x="380" y="302"/>
                      </a:lnTo>
                      <a:lnTo>
                        <a:pt x="360" y="283"/>
                      </a:lnTo>
                      <a:close/>
                      <a:moveTo>
                        <a:pt x="360" y="236"/>
                      </a:moveTo>
                      <a:lnTo>
                        <a:pt x="380" y="215"/>
                      </a:lnTo>
                      <a:lnTo>
                        <a:pt x="401" y="236"/>
                      </a:lnTo>
                      <a:lnTo>
                        <a:pt x="380" y="257"/>
                      </a:lnTo>
                      <a:lnTo>
                        <a:pt x="360" y="236"/>
                      </a:lnTo>
                      <a:close/>
                      <a:moveTo>
                        <a:pt x="360" y="190"/>
                      </a:moveTo>
                      <a:lnTo>
                        <a:pt x="380" y="171"/>
                      </a:lnTo>
                      <a:lnTo>
                        <a:pt x="401" y="190"/>
                      </a:lnTo>
                      <a:lnTo>
                        <a:pt x="380" y="211"/>
                      </a:lnTo>
                      <a:lnTo>
                        <a:pt x="360" y="190"/>
                      </a:lnTo>
                      <a:close/>
                      <a:moveTo>
                        <a:pt x="357" y="189"/>
                      </a:moveTo>
                      <a:lnTo>
                        <a:pt x="336" y="168"/>
                      </a:lnTo>
                      <a:lnTo>
                        <a:pt x="357" y="147"/>
                      </a:lnTo>
                      <a:lnTo>
                        <a:pt x="378" y="168"/>
                      </a:lnTo>
                      <a:lnTo>
                        <a:pt x="357" y="189"/>
                      </a:lnTo>
                      <a:close/>
                      <a:moveTo>
                        <a:pt x="355" y="190"/>
                      </a:moveTo>
                      <a:lnTo>
                        <a:pt x="335" y="211"/>
                      </a:lnTo>
                      <a:lnTo>
                        <a:pt x="314" y="190"/>
                      </a:lnTo>
                      <a:lnTo>
                        <a:pt x="335" y="171"/>
                      </a:lnTo>
                      <a:lnTo>
                        <a:pt x="355" y="190"/>
                      </a:lnTo>
                      <a:close/>
                      <a:moveTo>
                        <a:pt x="311" y="189"/>
                      </a:moveTo>
                      <a:lnTo>
                        <a:pt x="292" y="168"/>
                      </a:lnTo>
                      <a:lnTo>
                        <a:pt x="311" y="147"/>
                      </a:lnTo>
                      <a:lnTo>
                        <a:pt x="332" y="168"/>
                      </a:lnTo>
                      <a:lnTo>
                        <a:pt x="311" y="189"/>
                      </a:lnTo>
                      <a:close/>
                      <a:moveTo>
                        <a:pt x="310" y="190"/>
                      </a:moveTo>
                      <a:lnTo>
                        <a:pt x="289" y="211"/>
                      </a:lnTo>
                      <a:lnTo>
                        <a:pt x="268" y="190"/>
                      </a:lnTo>
                      <a:lnTo>
                        <a:pt x="289" y="171"/>
                      </a:lnTo>
                      <a:lnTo>
                        <a:pt x="310" y="190"/>
                      </a:lnTo>
                      <a:close/>
                      <a:moveTo>
                        <a:pt x="266" y="189"/>
                      </a:moveTo>
                      <a:lnTo>
                        <a:pt x="245" y="168"/>
                      </a:lnTo>
                      <a:lnTo>
                        <a:pt x="266" y="147"/>
                      </a:lnTo>
                      <a:lnTo>
                        <a:pt x="287" y="168"/>
                      </a:lnTo>
                      <a:lnTo>
                        <a:pt x="266" y="189"/>
                      </a:lnTo>
                      <a:close/>
                      <a:moveTo>
                        <a:pt x="264" y="190"/>
                      </a:moveTo>
                      <a:lnTo>
                        <a:pt x="244" y="211"/>
                      </a:lnTo>
                      <a:lnTo>
                        <a:pt x="223" y="190"/>
                      </a:lnTo>
                      <a:lnTo>
                        <a:pt x="244" y="171"/>
                      </a:lnTo>
                      <a:lnTo>
                        <a:pt x="264" y="190"/>
                      </a:lnTo>
                      <a:close/>
                      <a:moveTo>
                        <a:pt x="220" y="189"/>
                      </a:moveTo>
                      <a:lnTo>
                        <a:pt x="201" y="168"/>
                      </a:lnTo>
                      <a:lnTo>
                        <a:pt x="220" y="147"/>
                      </a:lnTo>
                      <a:lnTo>
                        <a:pt x="241" y="168"/>
                      </a:lnTo>
                      <a:lnTo>
                        <a:pt x="220" y="189"/>
                      </a:lnTo>
                      <a:close/>
                      <a:moveTo>
                        <a:pt x="219" y="190"/>
                      </a:moveTo>
                      <a:lnTo>
                        <a:pt x="198" y="211"/>
                      </a:lnTo>
                      <a:lnTo>
                        <a:pt x="177" y="190"/>
                      </a:lnTo>
                      <a:lnTo>
                        <a:pt x="198" y="171"/>
                      </a:lnTo>
                      <a:lnTo>
                        <a:pt x="219" y="190"/>
                      </a:lnTo>
                      <a:close/>
                      <a:moveTo>
                        <a:pt x="175" y="189"/>
                      </a:moveTo>
                      <a:lnTo>
                        <a:pt x="154" y="168"/>
                      </a:lnTo>
                      <a:lnTo>
                        <a:pt x="175" y="147"/>
                      </a:lnTo>
                      <a:lnTo>
                        <a:pt x="195" y="168"/>
                      </a:lnTo>
                      <a:lnTo>
                        <a:pt x="175" y="189"/>
                      </a:lnTo>
                      <a:close/>
                      <a:moveTo>
                        <a:pt x="173" y="190"/>
                      </a:moveTo>
                      <a:lnTo>
                        <a:pt x="152" y="211"/>
                      </a:lnTo>
                      <a:lnTo>
                        <a:pt x="132" y="190"/>
                      </a:lnTo>
                      <a:lnTo>
                        <a:pt x="152" y="171"/>
                      </a:lnTo>
                      <a:lnTo>
                        <a:pt x="173" y="190"/>
                      </a:lnTo>
                      <a:close/>
                      <a:moveTo>
                        <a:pt x="129" y="189"/>
                      </a:moveTo>
                      <a:lnTo>
                        <a:pt x="108" y="168"/>
                      </a:lnTo>
                      <a:lnTo>
                        <a:pt x="129" y="147"/>
                      </a:lnTo>
                      <a:lnTo>
                        <a:pt x="150" y="168"/>
                      </a:lnTo>
                      <a:lnTo>
                        <a:pt x="129" y="189"/>
                      </a:lnTo>
                      <a:close/>
                      <a:moveTo>
                        <a:pt x="126" y="190"/>
                      </a:moveTo>
                      <a:lnTo>
                        <a:pt x="107" y="211"/>
                      </a:lnTo>
                      <a:lnTo>
                        <a:pt x="86" y="190"/>
                      </a:lnTo>
                      <a:lnTo>
                        <a:pt x="107" y="171"/>
                      </a:lnTo>
                      <a:lnTo>
                        <a:pt x="126" y="190"/>
                      </a:lnTo>
                      <a:close/>
                      <a:moveTo>
                        <a:pt x="126" y="236"/>
                      </a:moveTo>
                      <a:lnTo>
                        <a:pt x="107" y="257"/>
                      </a:lnTo>
                      <a:lnTo>
                        <a:pt x="86" y="236"/>
                      </a:lnTo>
                      <a:lnTo>
                        <a:pt x="107" y="215"/>
                      </a:lnTo>
                      <a:lnTo>
                        <a:pt x="126" y="236"/>
                      </a:lnTo>
                      <a:close/>
                      <a:moveTo>
                        <a:pt x="126" y="283"/>
                      </a:moveTo>
                      <a:lnTo>
                        <a:pt x="107" y="302"/>
                      </a:lnTo>
                      <a:lnTo>
                        <a:pt x="86" y="283"/>
                      </a:lnTo>
                      <a:lnTo>
                        <a:pt x="107" y="262"/>
                      </a:lnTo>
                      <a:lnTo>
                        <a:pt x="126" y="283"/>
                      </a:lnTo>
                      <a:close/>
                      <a:moveTo>
                        <a:pt x="126" y="327"/>
                      </a:moveTo>
                      <a:lnTo>
                        <a:pt x="107" y="348"/>
                      </a:lnTo>
                      <a:lnTo>
                        <a:pt x="86" y="327"/>
                      </a:lnTo>
                      <a:lnTo>
                        <a:pt x="107" y="306"/>
                      </a:lnTo>
                      <a:lnTo>
                        <a:pt x="126" y="327"/>
                      </a:lnTo>
                      <a:close/>
                      <a:moveTo>
                        <a:pt x="126" y="374"/>
                      </a:moveTo>
                      <a:lnTo>
                        <a:pt x="107" y="393"/>
                      </a:lnTo>
                      <a:lnTo>
                        <a:pt x="86" y="374"/>
                      </a:lnTo>
                      <a:lnTo>
                        <a:pt x="107" y="353"/>
                      </a:lnTo>
                      <a:lnTo>
                        <a:pt x="126" y="374"/>
                      </a:lnTo>
                      <a:close/>
                      <a:moveTo>
                        <a:pt x="108" y="350"/>
                      </a:moveTo>
                      <a:lnTo>
                        <a:pt x="129" y="330"/>
                      </a:lnTo>
                      <a:lnTo>
                        <a:pt x="150" y="350"/>
                      </a:lnTo>
                      <a:lnTo>
                        <a:pt x="129" y="371"/>
                      </a:lnTo>
                      <a:lnTo>
                        <a:pt x="108" y="350"/>
                      </a:lnTo>
                      <a:close/>
                      <a:moveTo>
                        <a:pt x="152" y="353"/>
                      </a:moveTo>
                      <a:lnTo>
                        <a:pt x="173" y="374"/>
                      </a:lnTo>
                      <a:lnTo>
                        <a:pt x="152" y="393"/>
                      </a:lnTo>
                      <a:lnTo>
                        <a:pt x="132" y="374"/>
                      </a:lnTo>
                      <a:lnTo>
                        <a:pt x="152" y="353"/>
                      </a:lnTo>
                      <a:close/>
                      <a:moveTo>
                        <a:pt x="154" y="350"/>
                      </a:moveTo>
                      <a:lnTo>
                        <a:pt x="175" y="330"/>
                      </a:lnTo>
                      <a:lnTo>
                        <a:pt x="195" y="350"/>
                      </a:lnTo>
                      <a:lnTo>
                        <a:pt x="175" y="371"/>
                      </a:lnTo>
                      <a:lnTo>
                        <a:pt x="154" y="350"/>
                      </a:lnTo>
                      <a:close/>
                      <a:moveTo>
                        <a:pt x="198" y="353"/>
                      </a:moveTo>
                      <a:lnTo>
                        <a:pt x="219" y="374"/>
                      </a:lnTo>
                      <a:lnTo>
                        <a:pt x="198" y="393"/>
                      </a:lnTo>
                      <a:lnTo>
                        <a:pt x="177" y="374"/>
                      </a:lnTo>
                      <a:lnTo>
                        <a:pt x="198" y="353"/>
                      </a:lnTo>
                      <a:close/>
                      <a:moveTo>
                        <a:pt x="201" y="350"/>
                      </a:moveTo>
                      <a:lnTo>
                        <a:pt x="220" y="330"/>
                      </a:lnTo>
                      <a:lnTo>
                        <a:pt x="241" y="350"/>
                      </a:lnTo>
                      <a:lnTo>
                        <a:pt x="220" y="371"/>
                      </a:lnTo>
                      <a:lnTo>
                        <a:pt x="201" y="350"/>
                      </a:lnTo>
                      <a:close/>
                      <a:moveTo>
                        <a:pt x="244" y="353"/>
                      </a:moveTo>
                      <a:lnTo>
                        <a:pt x="264" y="374"/>
                      </a:lnTo>
                      <a:lnTo>
                        <a:pt x="244" y="393"/>
                      </a:lnTo>
                      <a:lnTo>
                        <a:pt x="223" y="374"/>
                      </a:lnTo>
                      <a:lnTo>
                        <a:pt x="244" y="353"/>
                      </a:lnTo>
                      <a:close/>
                      <a:moveTo>
                        <a:pt x="245" y="350"/>
                      </a:moveTo>
                      <a:lnTo>
                        <a:pt x="266" y="330"/>
                      </a:lnTo>
                      <a:lnTo>
                        <a:pt x="287" y="350"/>
                      </a:lnTo>
                      <a:lnTo>
                        <a:pt x="266" y="371"/>
                      </a:lnTo>
                      <a:lnTo>
                        <a:pt x="245" y="350"/>
                      </a:lnTo>
                      <a:close/>
                      <a:moveTo>
                        <a:pt x="289" y="353"/>
                      </a:moveTo>
                      <a:lnTo>
                        <a:pt x="310" y="374"/>
                      </a:lnTo>
                      <a:lnTo>
                        <a:pt x="289" y="393"/>
                      </a:lnTo>
                      <a:lnTo>
                        <a:pt x="268" y="374"/>
                      </a:lnTo>
                      <a:lnTo>
                        <a:pt x="289" y="353"/>
                      </a:lnTo>
                      <a:close/>
                      <a:moveTo>
                        <a:pt x="292" y="350"/>
                      </a:moveTo>
                      <a:lnTo>
                        <a:pt x="311" y="330"/>
                      </a:lnTo>
                      <a:lnTo>
                        <a:pt x="332" y="350"/>
                      </a:lnTo>
                      <a:lnTo>
                        <a:pt x="311" y="371"/>
                      </a:lnTo>
                      <a:lnTo>
                        <a:pt x="292" y="350"/>
                      </a:lnTo>
                      <a:close/>
                      <a:moveTo>
                        <a:pt x="335" y="353"/>
                      </a:moveTo>
                      <a:lnTo>
                        <a:pt x="355" y="374"/>
                      </a:lnTo>
                      <a:lnTo>
                        <a:pt x="335" y="393"/>
                      </a:lnTo>
                      <a:lnTo>
                        <a:pt x="314" y="374"/>
                      </a:lnTo>
                      <a:lnTo>
                        <a:pt x="335" y="353"/>
                      </a:lnTo>
                      <a:close/>
                      <a:moveTo>
                        <a:pt x="336" y="350"/>
                      </a:moveTo>
                      <a:lnTo>
                        <a:pt x="357" y="330"/>
                      </a:lnTo>
                      <a:lnTo>
                        <a:pt x="378" y="350"/>
                      </a:lnTo>
                      <a:lnTo>
                        <a:pt x="357" y="371"/>
                      </a:lnTo>
                      <a:lnTo>
                        <a:pt x="336" y="350"/>
                      </a:lnTo>
                      <a:close/>
                      <a:moveTo>
                        <a:pt x="380" y="353"/>
                      </a:moveTo>
                      <a:lnTo>
                        <a:pt x="401" y="374"/>
                      </a:lnTo>
                      <a:lnTo>
                        <a:pt x="380" y="393"/>
                      </a:lnTo>
                      <a:lnTo>
                        <a:pt x="360" y="374"/>
                      </a:lnTo>
                      <a:lnTo>
                        <a:pt x="380" y="353"/>
                      </a:lnTo>
                      <a:close/>
                      <a:moveTo>
                        <a:pt x="383" y="350"/>
                      </a:moveTo>
                      <a:lnTo>
                        <a:pt x="404" y="330"/>
                      </a:lnTo>
                      <a:lnTo>
                        <a:pt x="423" y="350"/>
                      </a:lnTo>
                      <a:lnTo>
                        <a:pt x="404" y="371"/>
                      </a:lnTo>
                      <a:lnTo>
                        <a:pt x="383" y="350"/>
                      </a:lnTo>
                      <a:close/>
                      <a:moveTo>
                        <a:pt x="383" y="305"/>
                      </a:moveTo>
                      <a:lnTo>
                        <a:pt x="404" y="284"/>
                      </a:lnTo>
                      <a:lnTo>
                        <a:pt x="423" y="305"/>
                      </a:lnTo>
                      <a:lnTo>
                        <a:pt x="404" y="326"/>
                      </a:lnTo>
                      <a:lnTo>
                        <a:pt x="383" y="305"/>
                      </a:lnTo>
                      <a:close/>
                      <a:moveTo>
                        <a:pt x="383" y="259"/>
                      </a:moveTo>
                      <a:lnTo>
                        <a:pt x="404" y="239"/>
                      </a:lnTo>
                      <a:lnTo>
                        <a:pt x="423" y="259"/>
                      </a:lnTo>
                      <a:lnTo>
                        <a:pt x="404" y="280"/>
                      </a:lnTo>
                      <a:lnTo>
                        <a:pt x="383" y="259"/>
                      </a:lnTo>
                      <a:close/>
                      <a:moveTo>
                        <a:pt x="383" y="214"/>
                      </a:moveTo>
                      <a:lnTo>
                        <a:pt x="404" y="193"/>
                      </a:lnTo>
                      <a:lnTo>
                        <a:pt x="423" y="214"/>
                      </a:lnTo>
                      <a:lnTo>
                        <a:pt x="404" y="234"/>
                      </a:lnTo>
                      <a:lnTo>
                        <a:pt x="383" y="214"/>
                      </a:lnTo>
                      <a:close/>
                      <a:moveTo>
                        <a:pt x="383" y="168"/>
                      </a:moveTo>
                      <a:lnTo>
                        <a:pt x="404" y="147"/>
                      </a:lnTo>
                      <a:lnTo>
                        <a:pt x="423" y="168"/>
                      </a:lnTo>
                      <a:lnTo>
                        <a:pt x="404" y="189"/>
                      </a:lnTo>
                      <a:lnTo>
                        <a:pt x="383" y="168"/>
                      </a:lnTo>
                      <a:close/>
                      <a:moveTo>
                        <a:pt x="383" y="122"/>
                      </a:moveTo>
                      <a:lnTo>
                        <a:pt x="404" y="102"/>
                      </a:lnTo>
                      <a:lnTo>
                        <a:pt x="423" y="122"/>
                      </a:lnTo>
                      <a:lnTo>
                        <a:pt x="404" y="143"/>
                      </a:lnTo>
                      <a:lnTo>
                        <a:pt x="383" y="122"/>
                      </a:lnTo>
                      <a:close/>
                      <a:moveTo>
                        <a:pt x="401" y="146"/>
                      </a:moveTo>
                      <a:lnTo>
                        <a:pt x="380" y="165"/>
                      </a:lnTo>
                      <a:lnTo>
                        <a:pt x="360" y="146"/>
                      </a:lnTo>
                      <a:lnTo>
                        <a:pt x="380" y="125"/>
                      </a:lnTo>
                      <a:lnTo>
                        <a:pt x="401" y="146"/>
                      </a:lnTo>
                      <a:close/>
                      <a:moveTo>
                        <a:pt x="357" y="143"/>
                      </a:moveTo>
                      <a:lnTo>
                        <a:pt x="336" y="122"/>
                      </a:lnTo>
                      <a:lnTo>
                        <a:pt x="357" y="102"/>
                      </a:lnTo>
                      <a:lnTo>
                        <a:pt x="378" y="122"/>
                      </a:lnTo>
                      <a:lnTo>
                        <a:pt x="357" y="143"/>
                      </a:lnTo>
                      <a:close/>
                      <a:moveTo>
                        <a:pt x="355" y="146"/>
                      </a:moveTo>
                      <a:lnTo>
                        <a:pt x="335" y="165"/>
                      </a:lnTo>
                      <a:lnTo>
                        <a:pt x="314" y="146"/>
                      </a:lnTo>
                      <a:lnTo>
                        <a:pt x="335" y="125"/>
                      </a:lnTo>
                      <a:lnTo>
                        <a:pt x="355" y="146"/>
                      </a:lnTo>
                      <a:close/>
                      <a:moveTo>
                        <a:pt x="311" y="143"/>
                      </a:moveTo>
                      <a:lnTo>
                        <a:pt x="292" y="122"/>
                      </a:lnTo>
                      <a:lnTo>
                        <a:pt x="311" y="102"/>
                      </a:lnTo>
                      <a:lnTo>
                        <a:pt x="332" y="122"/>
                      </a:lnTo>
                      <a:lnTo>
                        <a:pt x="311" y="143"/>
                      </a:lnTo>
                      <a:close/>
                      <a:moveTo>
                        <a:pt x="310" y="146"/>
                      </a:moveTo>
                      <a:lnTo>
                        <a:pt x="289" y="165"/>
                      </a:lnTo>
                      <a:lnTo>
                        <a:pt x="268" y="146"/>
                      </a:lnTo>
                      <a:lnTo>
                        <a:pt x="289" y="125"/>
                      </a:lnTo>
                      <a:lnTo>
                        <a:pt x="310" y="146"/>
                      </a:lnTo>
                      <a:close/>
                      <a:moveTo>
                        <a:pt x="266" y="143"/>
                      </a:moveTo>
                      <a:lnTo>
                        <a:pt x="245" y="122"/>
                      </a:lnTo>
                      <a:lnTo>
                        <a:pt x="266" y="102"/>
                      </a:lnTo>
                      <a:lnTo>
                        <a:pt x="287" y="122"/>
                      </a:lnTo>
                      <a:lnTo>
                        <a:pt x="266" y="143"/>
                      </a:lnTo>
                      <a:close/>
                      <a:moveTo>
                        <a:pt x="264" y="146"/>
                      </a:moveTo>
                      <a:lnTo>
                        <a:pt x="244" y="165"/>
                      </a:lnTo>
                      <a:lnTo>
                        <a:pt x="223" y="146"/>
                      </a:lnTo>
                      <a:lnTo>
                        <a:pt x="244" y="125"/>
                      </a:lnTo>
                      <a:lnTo>
                        <a:pt x="264" y="146"/>
                      </a:lnTo>
                      <a:close/>
                      <a:moveTo>
                        <a:pt x="220" y="143"/>
                      </a:moveTo>
                      <a:lnTo>
                        <a:pt x="201" y="122"/>
                      </a:lnTo>
                      <a:lnTo>
                        <a:pt x="220" y="102"/>
                      </a:lnTo>
                      <a:lnTo>
                        <a:pt x="241" y="122"/>
                      </a:lnTo>
                      <a:lnTo>
                        <a:pt x="220" y="143"/>
                      </a:lnTo>
                      <a:close/>
                      <a:moveTo>
                        <a:pt x="219" y="146"/>
                      </a:moveTo>
                      <a:lnTo>
                        <a:pt x="198" y="165"/>
                      </a:lnTo>
                      <a:lnTo>
                        <a:pt x="177" y="146"/>
                      </a:lnTo>
                      <a:lnTo>
                        <a:pt x="198" y="125"/>
                      </a:lnTo>
                      <a:lnTo>
                        <a:pt x="219" y="146"/>
                      </a:lnTo>
                      <a:close/>
                      <a:moveTo>
                        <a:pt x="175" y="143"/>
                      </a:moveTo>
                      <a:lnTo>
                        <a:pt x="154" y="122"/>
                      </a:lnTo>
                      <a:lnTo>
                        <a:pt x="175" y="102"/>
                      </a:lnTo>
                      <a:lnTo>
                        <a:pt x="195" y="122"/>
                      </a:lnTo>
                      <a:lnTo>
                        <a:pt x="175" y="143"/>
                      </a:lnTo>
                      <a:close/>
                      <a:moveTo>
                        <a:pt x="173" y="146"/>
                      </a:moveTo>
                      <a:lnTo>
                        <a:pt x="152" y="165"/>
                      </a:lnTo>
                      <a:lnTo>
                        <a:pt x="132" y="146"/>
                      </a:lnTo>
                      <a:lnTo>
                        <a:pt x="152" y="125"/>
                      </a:lnTo>
                      <a:lnTo>
                        <a:pt x="173" y="146"/>
                      </a:lnTo>
                      <a:close/>
                      <a:moveTo>
                        <a:pt x="129" y="143"/>
                      </a:moveTo>
                      <a:lnTo>
                        <a:pt x="108" y="122"/>
                      </a:lnTo>
                      <a:lnTo>
                        <a:pt x="129" y="102"/>
                      </a:lnTo>
                      <a:lnTo>
                        <a:pt x="150" y="122"/>
                      </a:lnTo>
                      <a:lnTo>
                        <a:pt x="129" y="143"/>
                      </a:lnTo>
                      <a:close/>
                      <a:moveTo>
                        <a:pt x="126" y="146"/>
                      </a:moveTo>
                      <a:lnTo>
                        <a:pt x="107" y="165"/>
                      </a:lnTo>
                      <a:lnTo>
                        <a:pt x="86" y="146"/>
                      </a:lnTo>
                      <a:lnTo>
                        <a:pt x="107" y="125"/>
                      </a:lnTo>
                      <a:lnTo>
                        <a:pt x="126" y="146"/>
                      </a:lnTo>
                      <a:close/>
                      <a:moveTo>
                        <a:pt x="83" y="143"/>
                      </a:moveTo>
                      <a:lnTo>
                        <a:pt x="63" y="122"/>
                      </a:lnTo>
                      <a:lnTo>
                        <a:pt x="83" y="102"/>
                      </a:lnTo>
                      <a:lnTo>
                        <a:pt x="104" y="122"/>
                      </a:lnTo>
                      <a:lnTo>
                        <a:pt x="83" y="143"/>
                      </a:lnTo>
                      <a:close/>
                      <a:moveTo>
                        <a:pt x="104" y="168"/>
                      </a:moveTo>
                      <a:lnTo>
                        <a:pt x="83" y="189"/>
                      </a:lnTo>
                      <a:lnTo>
                        <a:pt x="63" y="168"/>
                      </a:lnTo>
                      <a:lnTo>
                        <a:pt x="83" y="147"/>
                      </a:lnTo>
                      <a:lnTo>
                        <a:pt x="104" y="168"/>
                      </a:lnTo>
                      <a:close/>
                      <a:moveTo>
                        <a:pt x="104" y="214"/>
                      </a:moveTo>
                      <a:lnTo>
                        <a:pt x="83" y="234"/>
                      </a:lnTo>
                      <a:lnTo>
                        <a:pt x="63" y="214"/>
                      </a:lnTo>
                      <a:lnTo>
                        <a:pt x="83" y="193"/>
                      </a:lnTo>
                      <a:lnTo>
                        <a:pt x="104" y="214"/>
                      </a:lnTo>
                      <a:close/>
                      <a:moveTo>
                        <a:pt x="104" y="259"/>
                      </a:moveTo>
                      <a:lnTo>
                        <a:pt x="83" y="280"/>
                      </a:lnTo>
                      <a:lnTo>
                        <a:pt x="63" y="259"/>
                      </a:lnTo>
                      <a:lnTo>
                        <a:pt x="83" y="239"/>
                      </a:lnTo>
                      <a:lnTo>
                        <a:pt x="104" y="259"/>
                      </a:lnTo>
                      <a:close/>
                      <a:moveTo>
                        <a:pt x="104" y="305"/>
                      </a:moveTo>
                      <a:lnTo>
                        <a:pt x="83" y="326"/>
                      </a:lnTo>
                      <a:lnTo>
                        <a:pt x="63" y="305"/>
                      </a:lnTo>
                      <a:lnTo>
                        <a:pt x="83" y="284"/>
                      </a:lnTo>
                      <a:lnTo>
                        <a:pt x="104" y="305"/>
                      </a:lnTo>
                      <a:close/>
                      <a:moveTo>
                        <a:pt x="104" y="350"/>
                      </a:moveTo>
                      <a:lnTo>
                        <a:pt x="83" y="371"/>
                      </a:lnTo>
                      <a:lnTo>
                        <a:pt x="63" y="350"/>
                      </a:lnTo>
                      <a:lnTo>
                        <a:pt x="83" y="330"/>
                      </a:lnTo>
                      <a:lnTo>
                        <a:pt x="104" y="350"/>
                      </a:lnTo>
                      <a:close/>
                      <a:moveTo>
                        <a:pt x="104" y="396"/>
                      </a:moveTo>
                      <a:lnTo>
                        <a:pt x="83" y="417"/>
                      </a:lnTo>
                      <a:lnTo>
                        <a:pt x="63" y="396"/>
                      </a:lnTo>
                      <a:lnTo>
                        <a:pt x="83" y="375"/>
                      </a:lnTo>
                      <a:lnTo>
                        <a:pt x="104" y="396"/>
                      </a:lnTo>
                      <a:close/>
                      <a:moveTo>
                        <a:pt x="107" y="399"/>
                      </a:moveTo>
                      <a:lnTo>
                        <a:pt x="126" y="418"/>
                      </a:lnTo>
                      <a:lnTo>
                        <a:pt x="107" y="439"/>
                      </a:lnTo>
                      <a:lnTo>
                        <a:pt x="86" y="418"/>
                      </a:lnTo>
                      <a:lnTo>
                        <a:pt x="107" y="399"/>
                      </a:lnTo>
                      <a:close/>
                      <a:moveTo>
                        <a:pt x="108" y="396"/>
                      </a:moveTo>
                      <a:lnTo>
                        <a:pt x="129" y="375"/>
                      </a:lnTo>
                      <a:lnTo>
                        <a:pt x="150" y="396"/>
                      </a:lnTo>
                      <a:lnTo>
                        <a:pt x="129" y="417"/>
                      </a:lnTo>
                      <a:lnTo>
                        <a:pt x="108" y="396"/>
                      </a:lnTo>
                      <a:close/>
                      <a:moveTo>
                        <a:pt x="152" y="399"/>
                      </a:moveTo>
                      <a:lnTo>
                        <a:pt x="173" y="418"/>
                      </a:lnTo>
                      <a:lnTo>
                        <a:pt x="152" y="439"/>
                      </a:lnTo>
                      <a:lnTo>
                        <a:pt x="132" y="418"/>
                      </a:lnTo>
                      <a:lnTo>
                        <a:pt x="152" y="399"/>
                      </a:lnTo>
                      <a:close/>
                      <a:moveTo>
                        <a:pt x="154" y="396"/>
                      </a:moveTo>
                      <a:lnTo>
                        <a:pt x="175" y="375"/>
                      </a:lnTo>
                      <a:lnTo>
                        <a:pt x="195" y="396"/>
                      </a:lnTo>
                      <a:lnTo>
                        <a:pt x="175" y="417"/>
                      </a:lnTo>
                      <a:lnTo>
                        <a:pt x="154" y="396"/>
                      </a:lnTo>
                      <a:close/>
                      <a:moveTo>
                        <a:pt x="198" y="399"/>
                      </a:moveTo>
                      <a:lnTo>
                        <a:pt x="219" y="418"/>
                      </a:lnTo>
                      <a:lnTo>
                        <a:pt x="198" y="439"/>
                      </a:lnTo>
                      <a:lnTo>
                        <a:pt x="177" y="418"/>
                      </a:lnTo>
                      <a:lnTo>
                        <a:pt x="198" y="399"/>
                      </a:lnTo>
                      <a:close/>
                      <a:moveTo>
                        <a:pt x="201" y="396"/>
                      </a:moveTo>
                      <a:lnTo>
                        <a:pt x="220" y="375"/>
                      </a:lnTo>
                      <a:lnTo>
                        <a:pt x="241" y="396"/>
                      </a:lnTo>
                      <a:lnTo>
                        <a:pt x="220" y="417"/>
                      </a:lnTo>
                      <a:lnTo>
                        <a:pt x="201" y="396"/>
                      </a:lnTo>
                      <a:close/>
                      <a:moveTo>
                        <a:pt x="244" y="399"/>
                      </a:moveTo>
                      <a:lnTo>
                        <a:pt x="264" y="418"/>
                      </a:lnTo>
                      <a:lnTo>
                        <a:pt x="244" y="439"/>
                      </a:lnTo>
                      <a:lnTo>
                        <a:pt x="223" y="418"/>
                      </a:lnTo>
                      <a:lnTo>
                        <a:pt x="244" y="399"/>
                      </a:lnTo>
                      <a:close/>
                      <a:moveTo>
                        <a:pt x="245" y="396"/>
                      </a:moveTo>
                      <a:lnTo>
                        <a:pt x="266" y="375"/>
                      </a:lnTo>
                      <a:lnTo>
                        <a:pt x="287" y="396"/>
                      </a:lnTo>
                      <a:lnTo>
                        <a:pt x="266" y="417"/>
                      </a:lnTo>
                      <a:lnTo>
                        <a:pt x="245" y="396"/>
                      </a:lnTo>
                      <a:close/>
                      <a:moveTo>
                        <a:pt x="289" y="399"/>
                      </a:moveTo>
                      <a:lnTo>
                        <a:pt x="310" y="418"/>
                      </a:lnTo>
                      <a:lnTo>
                        <a:pt x="289" y="439"/>
                      </a:lnTo>
                      <a:lnTo>
                        <a:pt x="268" y="418"/>
                      </a:lnTo>
                      <a:lnTo>
                        <a:pt x="289" y="399"/>
                      </a:lnTo>
                      <a:close/>
                      <a:moveTo>
                        <a:pt x="292" y="396"/>
                      </a:moveTo>
                      <a:lnTo>
                        <a:pt x="311" y="375"/>
                      </a:lnTo>
                      <a:lnTo>
                        <a:pt x="332" y="396"/>
                      </a:lnTo>
                      <a:lnTo>
                        <a:pt x="311" y="417"/>
                      </a:lnTo>
                      <a:lnTo>
                        <a:pt x="292" y="396"/>
                      </a:lnTo>
                      <a:close/>
                      <a:moveTo>
                        <a:pt x="335" y="399"/>
                      </a:moveTo>
                      <a:lnTo>
                        <a:pt x="355" y="418"/>
                      </a:lnTo>
                      <a:lnTo>
                        <a:pt x="335" y="439"/>
                      </a:lnTo>
                      <a:lnTo>
                        <a:pt x="314" y="418"/>
                      </a:lnTo>
                      <a:lnTo>
                        <a:pt x="335" y="399"/>
                      </a:lnTo>
                      <a:close/>
                      <a:moveTo>
                        <a:pt x="336" y="396"/>
                      </a:moveTo>
                      <a:lnTo>
                        <a:pt x="357" y="375"/>
                      </a:lnTo>
                      <a:lnTo>
                        <a:pt x="378" y="396"/>
                      </a:lnTo>
                      <a:lnTo>
                        <a:pt x="357" y="417"/>
                      </a:lnTo>
                      <a:lnTo>
                        <a:pt x="336" y="396"/>
                      </a:lnTo>
                      <a:close/>
                      <a:moveTo>
                        <a:pt x="380" y="399"/>
                      </a:moveTo>
                      <a:lnTo>
                        <a:pt x="401" y="418"/>
                      </a:lnTo>
                      <a:lnTo>
                        <a:pt x="380" y="439"/>
                      </a:lnTo>
                      <a:lnTo>
                        <a:pt x="360" y="418"/>
                      </a:lnTo>
                      <a:lnTo>
                        <a:pt x="380" y="399"/>
                      </a:lnTo>
                      <a:close/>
                      <a:moveTo>
                        <a:pt x="383" y="396"/>
                      </a:moveTo>
                      <a:lnTo>
                        <a:pt x="404" y="375"/>
                      </a:lnTo>
                      <a:lnTo>
                        <a:pt x="423" y="396"/>
                      </a:lnTo>
                      <a:lnTo>
                        <a:pt x="404" y="417"/>
                      </a:lnTo>
                      <a:lnTo>
                        <a:pt x="383" y="396"/>
                      </a:lnTo>
                      <a:close/>
                      <a:moveTo>
                        <a:pt x="405" y="374"/>
                      </a:moveTo>
                      <a:lnTo>
                        <a:pt x="426" y="353"/>
                      </a:lnTo>
                      <a:lnTo>
                        <a:pt x="447" y="374"/>
                      </a:lnTo>
                      <a:lnTo>
                        <a:pt x="426" y="393"/>
                      </a:lnTo>
                      <a:lnTo>
                        <a:pt x="405" y="374"/>
                      </a:lnTo>
                      <a:close/>
                      <a:moveTo>
                        <a:pt x="405" y="327"/>
                      </a:moveTo>
                      <a:lnTo>
                        <a:pt x="426" y="306"/>
                      </a:lnTo>
                      <a:lnTo>
                        <a:pt x="447" y="327"/>
                      </a:lnTo>
                      <a:lnTo>
                        <a:pt x="426" y="348"/>
                      </a:lnTo>
                      <a:lnTo>
                        <a:pt x="405" y="327"/>
                      </a:lnTo>
                      <a:close/>
                      <a:moveTo>
                        <a:pt x="405" y="283"/>
                      </a:moveTo>
                      <a:lnTo>
                        <a:pt x="426" y="262"/>
                      </a:lnTo>
                      <a:lnTo>
                        <a:pt x="447" y="283"/>
                      </a:lnTo>
                      <a:lnTo>
                        <a:pt x="426" y="302"/>
                      </a:lnTo>
                      <a:lnTo>
                        <a:pt x="405" y="283"/>
                      </a:lnTo>
                      <a:close/>
                      <a:moveTo>
                        <a:pt x="405" y="236"/>
                      </a:moveTo>
                      <a:lnTo>
                        <a:pt x="426" y="215"/>
                      </a:lnTo>
                      <a:lnTo>
                        <a:pt x="447" y="236"/>
                      </a:lnTo>
                      <a:lnTo>
                        <a:pt x="426" y="257"/>
                      </a:lnTo>
                      <a:lnTo>
                        <a:pt x="405" y="236"/>
                      </a:lnTo>
                      <a:close/>
                      <a:moveTo>
                        <a:pt x="405" y="190"/>
                      </a:moveTo>
                      <a:lnTo>
                        <a:pt x="426" y="171"/>
                      </a:lnTo>
                      <a:lnTo>
                        <a:pt x="447" y="190"/>
                      </a:lnTo>
                      <a:lnTo>
                        <a:pt x="426" y="211"/>
                      </a:lnTo>
                      <a:lnTo>
                        <a:pt x="405" y="190"/>
                      </a:lnTo>
                      <a:close/>
                      <a:moveTo>
                        <a:pt x="405" y="146"/>
                      </a:moveTo>
                      <a:lnTo>
                        <a:pt x="426" y="125"/>
                      </a:lnTo>
                      <a:lnTo>
                        <a:pt x="447" y="146"/>
                      </a:lnTo>
                      <a:lnTo>
                        <a:pt x="426" y="165"/>
                      </a:lnTo>
                      <a:lnTo>
                        <a:pt x="405" y="146"/>
                      </a:lnTo>
                      <a:close/>
                      <a:moveTo>
                        <a:pt x="405" y="99"/>
                      </a:moveTo>
                      <a:lnTo>
                        <a:pt x="426" y="80"/>
                      </a:lnTo>
                      <a:lnTo>
                        <a:pt x="447" y="99"/>
                      </a:lnTo>
                      <a:lnTo>
                        <a:pt x="426" y="120"/>
                      </a:lnTo>
                      <a:lnTo>
                        <a:pt x="405" y="99"/>
                      </a:lnTo>
                      <a:close/>
                      <a:moveTo>
                        <a:pt x="404" y="98"/>
                      </a:moveTo>
                      <a:lnTo>
                        <a:pt x="383" y="77"/>
                      </a:lnTo>
                      <a:lnTo>
                        <a:pt x="404" y="56"/>
                      </a:lnTo>
                      <a:lnTo>
                        <a:pt x="423" y="77"/>
                      </a:lnTo>
                      <a:lnTo>
                        <a:pt x="404" y="98"/>
                      </a:lnTo>
                      <a:close/>
                      <a:moveTo>
                        <a:pt x="401" y="99"/>
                      </a:moveTo>
                      <a:lnTo>
                        <a:pt x="380" y="120"/>
                      </a:lnTo>
                      <a:lnTo>
                        <a:pt x="360" y="99"/>
                      </a:lnTo>
                      <a:lnTo>
                        <a:pt x="380" y="80"/>
                      </a:lnTo>
                      <a:lnTo>
                        <a:pt x="401" y="99"/>
                      </a:lnTo>
                      <a:close/>
                      <a:moveTo>
                        <a:pt x="357" y="98"/>
                      </a:moveTo>
                      <a:lnTo>
                        <a:pt x="336" y="77"/>
                      </a:lnTo>
                      <a:lnTo>
                        <a:pt x="357" y="56"/>
                      </a:lnTo>
                      <a:lnTo>
                        <a:pt x="378" y="77"/>
                      </a:lnTo>
                      <a:lnTo>
                        <a:pt x="357" y="98"/>
                      </a:lnTo>
                      <a:close/>
                      <a:moveTo>
                        <a:pt x="355" y="99"/>
                      </a:moveTo>
                      <a:lnTo>
                        <a:pt x="335" y="120"/>
                      </a:lnTo>
                      <a:lnTo>
                        <a:pt x="314" y="99"/>
                      </a:lnTo>
                      <a:lnTo>
                        <a:pt x="335" y="80"/>
                      </a:lnTo>
                      <a:lnTo>
                        <a:pt x="355" y="99"/>
                      </a:lnTo>
                      <a:close/>
                      <a:moveTo>
                        <a:pt x="311" y="98"/>
                      </a:moveTo>
                      <a:lnTo>
                        <a:pt x="292" y="77"/>
                      </a:lnTo>
                      <a:lnTo>
                        <a:pt x="311" y="56"/>
                      </a:lnTo>
                      <a:lnTo>
                        <a:pt x="332" y="77"/>
                      </a:lnTo>
                      <a:lnTo>
                        <a:pt x="311" y="98"/>
                      </a:lnTo>
                      <a:close/>
                      <a:moveTo>
                        <a:pt x="310" y="99"/>
                      </a:moveTo>
                      <a:lnTo>
                        <a:pt x="289" y="120"/>
                      </a:lnTo>
                      <a:lnTo>
                        <a:pt x="268" y="99"/>
                      </a:lnTo>
                      <a:lnTo>
                        <a:pt x="289" y="80"/>
                      </a:lnTo>
                      <a:lnTo>
                        <a:pt x="310" y="99"/>
                      </a:lnTo>
                      <a:close/>
                      <a:moveTo>
                        <a:pt x="266" y="98"/>
                      </a:moveTo>
                      <a:lnTo>
                        <a:pt x="245" y="77"/>
                      </a:lnTo>
                      <a:lnTo>
                        <a:pt x="266" y="56"/>
                      </a:lnTo>
                      <a:lnTo>
                        <a:pt x="287" y="77"/>
                      </a:lnTo>
                      <a:lnTo>
                        <a:pt x="266" y="98"/>
                      </a:lnTo>
                      <a:close/>
                      <a:moveTo>
                        <a:pt x="264" y="99"/>
                      </a:moveTo>
                      <a:lnTo>
                        <a:pt x="244" y="120"/>
                      </a:lnTo>
                      <a:lnTo>
                        <a:pt x="223" y="99"/>
                      </a:lnTo>
                      <a:lnTo>
                        <a:pt x="244" y="80"/>
                      </a:lnTo>
                      <a:lnTo>
                        <a:pt x="264" y="99"/>
                      </a:lnTo>
                      <a:close/>
                      <a:moveTo>
                        <a:pt x="220" y="98"/>
                      </a:moveTo>
                      <a:lnTo>
                        <a:pt x="201" y="77"/>
                      </a:lnTo>
                      <a:lnTo>
                        <a:pt x="220" y="56"/>
                      </a:lnTo>
                      <a:lnTo>
                        <a:pt x="241" y="77"/>
                      </a:lnTo>
                      <a:lnTo>
                        <a:pt x="220" y="98"/>
                      </a:lnTo>
                      <a:close/>
                      <a:moveTo>
                        <a:pt x="219" y="99"/>
                      </a:moveTo>
                      <a:lnTo>
                        <a:pt x="198" y="120"/>
                      </a:lnTo>
                      <a:lnTo>
                        <a:pt x="177" y="99"/>
                      </a:lnTo>
                      <a:lnTo>
                        <a:pt x="198" y="80"/>
                      </a:lnTo>
                      <a:lnTo>
                        <a:pt x="219" y="99"/>
                      </a:lnTo>
                      <a:close/>
                      <a:moveTo>
                        <a:pt x="175" y="98"/>
                      </a:moveTo>
                      <a:lnTo>
                        <a:pt x="154" y="77"/>
                      </a:lnTo>
                      <a:lnTo>
                        <a:pt x="175" y="56"/>
                      </a:lnTo>
                      <a:lnTo>
                        <a:pt x="195" y="77"/>
                      </a:lnTo>
                      <a:lnTo>
                        <a:pt x="175" y="98"/>
                      </a:lnTo>
                      <a:close/>
                      <a:moveTo>
                        <a:pt x="173" y="99"/>
                      </a:moveTo>
                      <a:lnTo>
                        <a:pt x="152" y="120"/>
                      </a:lnTo>
                      <a:lnTo>
                        <a:pt x="132" y="99"/>
                      </a:lnTo>
                      <a:lnTo>
                        <a:pt x="152" y="80"/>
                      </a:lnTo>
                      <a:lnTo>
                        <a:pt x="173" y="99"/>
                      </a:lnTo>
                      <a:close/>
                      <a:moveTo>
                        <a:pt x="129" y="98"/>
                      </a:moveTo>
                      <a:lnTo>
                        <a:pt x="108" y="77"/>
                      </a:lnTo>
                      <a:lnTo>
                        <a:pt x="129" y="56"/>
                      </a:lnTo>
                      <a:lnTo>
                        <a:pt x="150" y="77"/>
                      </a:lnTo>
                      <a:lnTo>
                        <a:pt x="129" y="98"/>
                      </a:lnTo>
                      <a:close/>
                      <a:moveTo>
                        <a:pt x="126" y="99"/>
                      </a:moveTo>
                      <a:lnTo>
                        <a:pt x="107" y="120"/>
                      </a:lnTo>
                      <a:lnTo>
                        <a:pt x="86" y="99"/>
                      </a:lnTo>
                      <a:lnTo>
                        <a:pt x="107" y="80"/>
                      </a:lnTo>
                      <a:lnTo>
                        <a:pt x="126" y="99"/>
                      </a:lnTo>
                      <a:close/>
                      <a:moveTo>
                        <a:pt x="83" y="98"/>
                      </a:moveTo>
                      <a:lnTo>
                        <a:pt x="63" y="77"/>
                      </a:lnTo>
                      <a:lnTo>
                        <a:pt x="83" y="56"/>
                      </a:lnTo>
                      <a:lnTo>
                        <a:pt x="104" y="77"/>
                      </a:lnTo>
                      <a:lnTo>
                        <a:pt x="83" y="98"/>
                      </a:lnTo>
                      <a:close/>
                      <a:moveTo>
                        <a:pt x="82" y="99"/>
                      </a:moveTo>
                      <a:lnTo>
                        <a:pt x="61" y="120"/>
                      </a:lnTo>
                      <a:lnTo>
                        <a:pt x="40" y="99"/>
                      </a:lnTo>
                      <a:lnTo>
                        <a:pt x="61" y="80"/>
                      </a:lnTo>
                      <a:lnTo>
                        <a:pt x="82" y="99"/>
                      </a:lnTo>
                      <a:close/>
                      <a:moveTo>
                        <a:pt x="82" y="146"/>
                      </a:moveTo>
                      <a:lnTo>
                        <a:pt x="61" y="165"/>
                      </a:lnTo>
                      <a:lnTo>
                        <a:pt x="40" y="146"/>
                      </a:lnTo>
                      <a:lnTo>
                        <a:pt x="61" y="125"/>
                      </a:lnTo>
                      <a:lnTo>
                        <a:pt x="82" y="146"/>
                      </a:lnTo>
                      <a:close/>
                      <a:moveTo>
                        <a:pt x="82" y="190"/>
                      </a:moveTo>
                      <a:lnTo>
                        <a:pt x="61" y="211"/>
                      </a:lnTo>
                      <a:lnTo>
                        <a:pt x="40" y="190"/>
                      </a:lnTo>
                      <a:lnTo>
                        <a:pt x="61" y="171"/>
                      </a:lnTo>
                      <a:lnTo>
                        <a:pt x="82" y="190"/>
                      </a:lnTo>
                      <a:close/>
                      <a:moveTo>
                        <a:pt x="82" y="236"/>
                      </a:moveTo>
                      <a:lnTo>
                        <a:pt x="61" y="257"/>
                      </a:lnTo>
                      <a:lnTo>
                        <a:pt x="40" y="236"/>
                      </a:lnTo>
                      <a:lnTo>
                        <a:pt x="61" y="215"/>
                      </a:lnTo>
                      <a:lnTo>
                        <a:pt x="82" y="236"/>
                      </a:lnTo>
                      <a:close/>
                      <a:moveTo>
                        <a:pt x="82" y="283"/>
                      </a:moveTo>
                      <a:lnTo>
                        <a:pt x="61" y="302"/>
                      </a:lnTo>
                      <a:lnTo>
                        <a:pt x="40" y="283"/>
                      </a:lnTo>
                      <a:lnTo>
                        <a:pt x="61" y="262"/>
                      </a:lnTo>
                      <a:lnTo>
                        <a:pt x="82" y="283"/>
                      </a:lnTo>
                      <a:close/>
                      <a:moveTo>
                        <a:pt x="82" y="327"/>
                      </a:moveTo>
                      <a:lnTo>
                        <a:pt x="61" y="348"/>
                      </a:lnTo>
                      <a:lnTo>
                        <a:pt x="40" y="327"/>
                      </a:lnTo>
                      <a:lnTo>
                        <a:pt x="61" y="306"/>
                      </a:lnTo>
                      <a:lnTo>
                        <a:pt x="82" y="327"/>
                      </a:lnTo>
                      <a:close/>
                      <a:moveTo>
                        <a:pt x="82" y="374"/>
                      </a:moveTo>
                      <a:lnTo>
                        <a:pt x="61" y="393"/>
                      </a:lnTo>
                      <a:lnTo>
                        <a:pt x="40" y="374"/>
                      </a:lnTo>
                      <a:lnTo>
                        <a:pt x="61" y="353"/>
                      </a:lnTo>
                      <a:lnTo>
                        <a:pt x="82" y="374"/>
                      </a:lnTo>
                      <a:close/>
                      <a:moveTo>
                        <a:pt x="82" y="418"/>
                      </a:moveTo>
                      <a:lnTo>
                        <a:pt x="61" y="439"/>
                      </a:lnTo>
                      <a:lnTo>
                        <a:pt x="40" y="418"/>
                      </a:lnTo>
                      <a:lnTo>
                        <a:pt x="61" y="399"/>
                      </a:lnTo>
                      <a:lnTo>
                        <a:pt x="82" y="418"/>
                      </a:lnTo>
                      <a:close/>
                      <a:moveTo>
                        <a:pt x="83" y="421"/>
                      </a:moveTo>
                      <a:lnTo>
                        <a:pt x="104" y="442"/>
                      </a:lnTo>
                      <a:lnTo>
                        <a:pt x="83" y="462"/>
                      </a:lnTo>
                      <a:lnTo>
                        <a:pt x="63" y="442"/>
                      </a:lnTo>
                      <a:lnTo>
                        <a:pt x="83" y="421"/>
                      </a:lnTo>
                      <a:close/>
                      <a:moveTo>
                        <a:pt x="107" y="444"/>
                      </a:moveTo>
                      <a:lnTo>
                        <a:pt x="126" y="465"/>
                      </a:lnTo>
                      <a:lnTo>
                        <a:pt x="107" y="486"/>
                      </a:lnTo>
                      <a:lnTo>
                        <a:pt x="86" y="465"/>
                      </a:lnTo>
                      <a:lnTo>
                        <a:pt x="107" y="444"/>
                      </a:lnTo>
                      <a:close/>
                      <a:moveTo>
                        <a:pt x="108" y="442"/>
                      </a:moveTo>
                      <a:lnTo>
                        <a:pt x="129" y="421"/>
                      </a:lnTo>
                      <a:lnTo>
                        <a:pt x="150" y="442"/>
                      </a:lnTo>
                      <a:lnTo>
                        <a:pt x="129" y="462"/>
                      </a:lnTo>
                      <a:lnTo>
                        <a:pt x="108" y="442"/>
                      </a:lnTo>
                      <a:close/>
                      <a:moveTo>
                        <a:pt x="152" y="444"/>
                      </a:moveTo>
                      <a:lnTo>
                        <a:pt x="173" y="465"/>
                      </a:lnTo>
                      <a:lnTo>
                        <a:pt x="152" y="486"/>
                      </a:lnTo>
                      <a:lnTo>
                        <a:pt x="132" y="465"/>
                      </a:lnTo>
                      <a:lnTo>
                        <a:pt x="152" y="444"/>
                      </a:lnTo>
                      <a:close/>
                      <a:moveTo>
                        <a:pt x="154" y="442"/>
                      </a:moveTo>
                      <a:lnTo>
                        <a:pt x="175" y="421"/>
                      </a:lnTo>
                      <a:lnTo>
                        <a:pt x="195" y="442"/>
                      </a:lnTo>
                      <a:lnTo>
                        <a:pt x="175" y="462"/>
                      </a:lnTo>
                      <a:lnTo>
                        <a:pt x="154" y="442"/>
                      </a:lnTo>
                      <a:close/>
                      <a:moveTo>
                        <a:pt x="198" y="444"/>
                      </a:moveTo>
                      <a:lnTo>
                        <a:pt x="219" y="465"/>
                      </a:lnTo>
                      <a:lnTo>
                        <a:pt x="198" y="486"/>
                      </a:lnTo>
                      <a:lnTo>
                        <a:pt x="177" y="465"/>
                      </a:lnTo>
                      <a:lnTo>
                        <a:pt x="198" y="444"/>
                      </a:lnTo>
                      <a:close/>
                      <a:moveTo>
                        <a:pt x="201" y="442"/>
                      </a:moveTo>
                      <a:lnTo>
                        <a:pt x="220" y="421"/>
                      </a:lnTo>
                      <a:lnTo>
                        <a:pt x="241" y="442"/>
                      </a:lnTo>
                      <a:lnTo>
                        <a:pt x="220" y="462"/>
                      </a:lnTo>
                      <a:lnTo>
                        <a:pt x="201" y="442"/>
                      </a:lnTo>
                      <a:close/>
                      <a:moveTo>
                        <a:pt x="244" y="444"/>
                      </a:moveTo>
                      <a:lnTo>
                        <a:pt x="264" y="465"/>
                      </a:lnTo>
                      <a:lnTo>
                        <a:pt x="244" y="486"/>
                      </a:lnTo>
                      <a:lnTo>
                        <a:pt x="223" y="465"/>
                      </a:lnTo>
                      <a:lnTo>
                        <a:pt x="244" y="444"/>
                      </a:lnTo>
                      <a:close/>
                      <a:moveTo>
                        <a:pt x="245" y="442"/>
                      </a:moveTo>
                      <a:lnTo>
                        <a:pt x="266" y="421"/>
                      </a:lnTo>
                      <a:lnTo>
                        <a:pt x="287" y="442"/>
                      </a:lnTo>
                      <a:lnTo>
                        <a:pt x="266" y="462"/>
                      </a:lnTo>
                      <a:lnTo>
                        <a:pt x="245" y="442"/>
                      </a:lnTo>
                      <a:close/>
                      <a:moveTo>
                        <a:pt x="289" y="444"/>
                      </a:moveTo>
                      <a:lnTo>
                        <a:pt x="310" y="465"/>
                      </a:lnTo>
                      <a:lnTo>
                        <a:pt x="289" y="486"/>
                      </a:lnTo>
                      <a:lnTo>
                        <a:pt x="268" y="465"/>
                      </a:lnTo>
                      <a:lnTo>
                        <a:pt x="289" y="444"/>
                      </a:lnTo>
                      <a:close/>
                      <a:moveTo>
                        <a:pt x="292" y="442"/>
                      </a:moveTo>
                      <a:lnTo>
                        <a:pt x="311" y="421"/>
                      </a:lnTo>
                      <a:lnTo>
                        <a:pt x="332" y="442"/>
                      </a:lnTo>
                      <a:lnTo>
                        <a:pt x="311" y="462"/>
                      </a:lnTo>
                      <a:lnTo>
                        <a:pt x="292" y="442"/>
                      </a:lnTo>
                      <a:close/>
                      <a:moveTo>
                        <a:pt x="335" y="444"/>
                      </a:moveTo>
                      <a:lnTo>
                        <a:pt x="355" y="465"/>
                      </a:lnTo>
                      <a:lnTo>
                        <a:pt x="335" y="486"/>
                      </a:lnTo>
                      <a:lnTo>
                        <a:pt x="314" y="465"/>
                      </a:lnTo>
                      <a:lnTo>
                        <a:pt x="335" y="444"/>
                      </a:lnTo>
                      <a:close/>
                      <a:moveTo>
                        <a:pt x="336" y="442"/>
                      </a:moveTo>
                      <a:lnTo>
                        <a:pt x="357" y="421"/>
                      </a:lnTo>
                      <a:lnTo>
                        <a:pt x="378" y="442"/>
                      </a:lnTo>
                      <a:lnTo>
                        <a:pt x="357" y="462"/>
                      </a:lnTo>
                      <a:lnTo>
                        <a:pt x="336" y="442"/>
                      </a:lnTo>
                      <a:close/>
                      <a:moveTo>
                        <a:pt x="380" y="444"/>
                      </a:moveTo>
                      <a:lnTo>
                        <a:pt x="401" y="465"/>
                      </a:lnTo>
                      <a:lnTo>
                        <a:pt x="380" y="486"/>
                      </a:lnTo>
                      <a:lnTo>
                        <a:pt x="360" y="465"/>
                      </a:lnTo>
                      <a:lnTo>
                        <a:pt x="380" y="444"/>
                      </a:lnTo>
                      <a:close/>
                      <a:moveTo>
                        <a:pt x="383" y="442"/>
                      </a:moveTo>
                      <a:lnTo>
                        <a:pt x="404" y="421"/>
                      </a:lnTo>
                      <a:lnTo>
                        <a:pt x="423" y="442"/>
                      </a:lnTo>
                      <a:lnTo>
                        <a:pt x="404" y="462"/>
                      </a:lnTo>
                      <a:lnTo>
                        <a:pt x="383" y="442"/>
                      </a:lnTo>
                      <a:close/>
                      <a:moveTo>
                        <a:pt x="426" y="439"/>
                      </a:moveTo>
                      <a:lnTo>
                        <a:pt x="405" y="418"/>
                      </a:lnTo>
                      <a:lnTo>
                        <a:pt x="426" y="399"/>
                      </a:lnTo>
                      <a:lnTo>
                        <a:pt x="447" y="418"/>
                      </a:lnTo>
                      <a:lnTo>
                        <a:pt x="426" y="439"/>
                      </a:lnTo>
                      <a:close/>
                      <a:moveTo>
                        <a:pt x="469" y="396"/>
                      </a:moveTo>
                      <a:lnTo>
                        <a:pt x="448" y="417"/>
                      </a:lnTo>
                      <a:lnTo>
                        <a:pt x="429" y="396"/>
                      </a:lnTo>
                      <a:lnTo>
                        <a:pt x="448" y="375"/>
                      </a:lnTo>
                      <a:lnTo>
                        <a:pt x="469" y="396"/>
                      </a:lnTo>
                      <a:close/>
                      <a:moveTo>
                        <a:pt x="469" y="350"/>
                      </a:moveTo>
                      <a:lnTo>
                        <a:pt x="448" y="371"/>
                      </a:lnTo>
                      <a:lnTo>
                        <a:pt x="429" y="350"/>
                      </a:lnTo>
                      <a:lnTo>
                        <a:pt x="448" y="330"/>
                      </a:lnTo>
                      <a:lnTo>
                        <a:pt x="469" y="350"/>
                      </a:lnTo>
                      <a:close/>
                      <a:moveTo>
                        <a:pt x="469" y="305"/>
                      </a:moveTo>
                      <a:lnTo>
                        <a:pt x="448" y="326"/>
                      </a:lnTo>
                      <a:lnTo>
                        <a:pt x="429" y="305"/>
                      </a:lnTo>
                      <a:lnTo>
                        <a:pt x="448" y="284"/>
                      </a:lnTo>
                      <a:lnTo>
                        <a:pt x="469" y="305"/>
                      </a:lnTo>
                      <a:close/>
                      <a:moveTo>
                        <a:pt x="469" y="259"/>
                      </a:moveTo>
                      <a:lnTo>
                        <a:pt x="448" y="280"/>
                      </a:lnTo>
                      <a:lnTo>
                        <a:pt x="429" y="259"/>
                      </a:lnTo>
                      <a:lnTo>
                        <a:pt x="448" y="239"/>
                      </a:lnTo>
                      <a:lnTo>
                        <a:pt x="469" y="259"/>
                      </a:lnTo>
                      <a:close/>
                      <a:moveTo>
                        <a:pt x="469" y="214"/>
                      </a:moveTo>
                      <a:lnTo>
                        <a:pt x="448" y="234"/>
                      </a:lnTo>
                      <a:lnTo>
                        <a:pt x="429" y="214"/>
                      </a:lnTo>
                      <a:lnTo>
                        <a:pt x="448" y="193"/>
                      </a:lnTo>
                      <a:lnTo>
                        <a:pt x="469" y="214"/>
                      </a:lnTo>
                      <a:close/>
                      <a:moveTo>
                        <a:pt x="469" y="168"/>
                      </a:moveTo>
                      <a:lnTo>
                        <a:pt x="448" y="189"/>
                      </a:lnTo>
                      <a:lnTo>
                        <a:pt x="429" y="168"/>
                      </a:lnTo>
                      <a:lnTo>
                        <a:pt x="448" y="147"/>
                      </a:lnTo>
                      <a:lnTo>
                        <a:pt x="469" y="168"/>
                      </a:lnTo>
                      <a:close/>
                      <a:moveTo>
                        <a:pt x="469" y="122"/>
                      </a:moveTo>
                      <a:lnTo>
                        <a:pt x="448" y="143"/>
                      </a:lnTo>
                      <a:lnTo>
                        <a:pt x="429" y="122"/>
                      </a:lnTo>
                      <a:lnTo>
                        <a:pt x="448" y="102"/>
                      </a:lnTo>
                      <a:lnTo>
                        <a:pt x="469" y="122"/>
                      </a:lnTo>
                      <a:close/>
                      <a:moveTo>
                        <a:pt x="469" y="77"/>
                      </a:moveTo>
                      <a:lnTo>
                        <a:pt x="448" y="98"/>
                      </a:lnTo>
                      <a:lnTo>
                        <a:pt x="429" y="77"/>
                      </a:lnTo>
                      <a:lnTo>
                        <a:pt x="448" y="56"/>
                      </a:lnTo>
                      <a:lnTo>
                        <a:pt x="469" y="77"/>
                      </a:lnTo>
                      <a:close/>
                      <a:moveTo>
                        <a:pt x="448" y="11"/>
                      </a:moveTo>
                      <a:lnTo>
                        <a:pt x="469" y="31"/>
                      </a:lnTo>
                      <a:lnTo>
                        <a:pt x="448" y="52"/>
                      </a:lnTo>
                      <a:lnTo>
                        <a:pt x="429" y="31"/>
                      </a:lnTo>
                      <a:lnTo>
                        <a:pt x="448" y="11"/>
                      </a:lnTo>
                      <a:close/>
                      <a:moveTo>
                        <a:pt x="447" y="55"/>
                      </a:moveTo>
                      <a:lnTo>
                        <a:pt x="426" y="74"/>
                      </a:lnTo>
                      <a:lnTo>
                        <a:pt x="405" y="55"/>
                      </a:lnTo>
                      <a:lnTo>
                        <a:pt x="426" y="34"/>
                      </a:lnTo>
                      <a:lnTo>
                        <a:pt x="447" y="55"/>
                      </a:lnTo>
                      <a:close/>
                      <a:moveTo>
                        <a:pt x="404" y="11"/>
                      </a:moveTo>
                      <a:lnTo>
                        <a:pt x="423" y="31"/>
                      </a:lnTo>
                      <a:lnTo>
                        <a:pt x="404" y="52"/>
                      </a:lnTo>
                      <a:lnTo>
                        <a:pt x="383" y="31"/>
                      </a:lnTo>
                      <a:lnTo>
                        <a:pt x="404" y="11"/>
                      </a:lnTo>
                      <a:close/>
                      <a:moveTo>
                        <a:pt x="401" y="55"/>
                      </a:moveTo>
                      <a:lnTo>
                        <a:pt x="380" y="74"/>
                      </a:lnTo>
                      <a:lnTo>
                        <a:pt x="360" y="55"/>
                      </a:lnTo>
                      <a:lnTo>
                        <a:pt x="380" y="34"/>
                      </a:lnTo>
                      <a:lnTo>
                        <a:pt x="401" y="55"/>
                      </a:lnTo>
                      <a:close/>
                      <a:moveTo>
                        <a:pt x="357" y="11"/>
                      </a:moveTo>
                      <a:lnTo>
                        <a:pt x="378" y="31"/>
                      </a:lnTo>
                      <a:lnTo>
                        <a:pt x="357" y="52"/>
                      </a:lnTo>
                      <a:lnTo>
                        <a:pt x="336" y="31"/>
                      </a:lnTo>
                      <a:lnTo>
                        <a:pt x="357" y="11"/>
                      </a:lnTo>
                      <a:close/>
                      <a:moveTo>
                        <a:pt x="355" y="55"/>
                      </a:moveTo>
                      <a:lnTo>
                        <a:pt x="335" y="74"/>
                      </a:lnTo>
                      <a:lnTo>
                        <a:pt x="314" y="55"/>
                      </a:lnTo>
                      <a:lnTo>
                        <a:pt x="335" y="34"/>
                      </a:lnTo>
                      <a:lnTo>
                        <a:pt x="355" y="55"/>
                      </a:lnTo>
                      <a:close/>
                      <a:moveTo>
                        <a:pt x="311" y="11"/>
                      </a:moveTo>
                      <a:lnTo>
                        <a:pt x="332" y="31"/>
                      </a:lnTo>
                      <a:lnTo>
                        <a:pt x="311" y="52"/>
                      </a:lnTo>
                      <a:lnTo>
                        <a:pt x="292" y="31"/>
                      </a:lnTo>
                      <a:lnTo>
                        <a:pt x="311" y="11"/>
                      </a:lnTo>
                      <a:close/>
                      <a:moveTo>
                        <a:pt x="310" y="55"/>
                      </a:moveTo>
                      <a:lnTo>
                        <a:pt x="289" y="74"/>
                      </a:lnTo>
                      <a:lnTo>
                        <a:pt x="268" y="55"/>
                      </a:lnTo>
                      <a:lnTo>
                        <a:pt x="289" y="34"/>
                      </a:lnTo>
                      <a:lnTo>
                        <a:pt x="310" y="55"/>
                      </a:lnTo>
                      <a:close/>
                      <a:moveTo>
                        <a:pt x="266" y="11"/>
                      </a:moveTo>
                      <a:lnTo>
                        <a:pt x="287" y="31"/>
                      </a:lnTo>
                      <a:lnTo>
                        <a:pt x="266" y="52"/>
                      </a:lnTo>
                      <a:lnTo>
                        <a:pt x="245" y="31"/>
                      </a:lnTo>
                      <a:lnTo>
                        <a:pt x="266" y="11"/>
                      </a:lnTo>
                      <a:close/>
                      <a:moveTo>
                        <a:pt x="264" y="55"/>
                      </a:moveTo>
                      <a:lnTo>
                        <a:pt x="244" y="74"/>
                      </a:lnTo>
                      <a:lnTo>
                        <a:pt x="223" y="55"/>
                      </a:lnTo>
                      <a:lnTo>
                        <a:pt x="244" y="34"/>
                      </a:lnTo>
                      <a:lnTo>
                        <a:pt x="264" y="55"/>
                      </a:lnTo>
                      <a:close/>
                      <a:moveTo>
                        <a:pt x="220" y="11"/>
                      </a:moveTo>
                      <a:lnTo>
                        <a:pt x="241" y="31"/>
                      </a:lnTo>
                      <a:lnTo>
                        <a:pt x="220" y="52"/>
                      </a:lnTo>
                      <a:lnTo>
                        <a:pt x="201" y="31"/>
                      </a:lnTo>
                      <a:lnTo>
                        <a:pt x="220" y="11"/>
                      </a:lnTo>
                      <a:close/>
                      <a:moveTo>
                        <a:pt x="219" y="55"/>
                      </a:moveTo>
                      <a:lnTo>
                        <a:pt x="198" y="74"/>
                      </a:lnTo>
                      <a:lnTo>
                        <a:pt x="177" y="55"/>
                      </a:lnTo>
                      <a:lnTo>
                        <a:pt x="198" y="34"/>
                      </a:lnTo>
                      <a:lnTo>
                        <a:pt x="219" y="55"/>
                      </a:lnTo>
                      <a:close/>
                      <a:moveTo>
                        <a:pt x="175" y="11"/>
                      </a:moveTo>
                      <a:lnTo>
                        <a:pt x="195" y="31"/>
                      </a:lnTo>
                      <a:lnTo>
                        <a:pt x="175" y="52"/>
                      </a:lnTo>
                      <a:lnTo>
                        <a:pt x="154" y="31"/>
                      </a:lnTo>
                      <a:lnTo>
                        <a:pt x="175" y="11"/>
                      </a:lnTo>
                      <a:close/>
                      <a:moveTo>
                        <a:pt x="173" y="55"/>
                      </a:moveTo>
                      <a:lnTo>
                        <a:pt x="152" y="74"/>
                      </a:lnTo>
                      <a:lnTo>
                        <a:pt x="132" y="55"/>
                      </a:lnTo>
                      <a:lnTo>
                        <a:pt x="152" y="34"/>
                      </a:lnTo>
                      <a:lnTo>
                        <a:pt x="173" y="55"/>
                      </a:lnTo>
                      <a:close/>
                      <a:moveTo>
                        <a:pt x="129" y="11"/>
                      </a:moveTo>
                      <a:lnTo>
                        <a:pt x="150" y="31"/>
                      </a:lnTo>
                      <a:lnTo>
                        <a:pt x="129" y="52"/>
                      </a:lnTo>
                      <a:lnTo>
                        <a:pt x="108" y="31"/>
                      </a:lnTo>
                      <a:lnTo>
                        <a:pt x="129" y="11"/>
                      </a:lnTo>
                      <a:close/>
                      <a:moveTo>
                        <a:pt x="126" y="55"/>
                      </a:moveTo>
                      <a:lnTo>
                        <a:pt x="107" y="74"/>
                      </a:lnTo>
                      <a:lnTo>
                        <a:pt x="86" y="55"/>
                      </a:lnTo>
                      <a:lnTo>
                        <a:pt x="107" y="34"/>
                      </a:lnTo>
                      <a:lnTo>
                        <a:pt x="126" y="55"/>
                      </a:lnTo>
                      <a:close/>
                      <a:moveTo>
                        <a:pt x="83" y="11"/>
                      </a:moveTo>
                      <a:lnTo>
                        <a:pt x="104" y="31"/>
                      </a:lnTo>
                      <a:lnTo>
                        <a:pt x="83" y="52"/>
                      </a:lnTo>
                      <a:lnTo>
                        <a:pt x="63" y="31"/>
                      </a:lnTo>
                      <a:lnTo>
                        <a:pt x="83" y="11"/>
                      </a:lnTo>
                      <a:close/>
                      <a:moveTo>
                        <a:pt x="82" y="55"/>
                      </a:moveTo>
                      <a:lnTo>
                        <a:pt x="61" y="74"/>
                      </a:lnTo>
                      <a:lnTo>
                        <a:pt x="40" y="55"/>
                      </a:lnTo>
                      <a:lnTo>
                        <a:pt x="61" y="34"/>
                      </a:lnTo>
                      <a:lnTo>
                        <a:pt x="82" y="55"/>
                      </a:lnTo>
                      <a:close/>
                      <a:moveTo>
                        <a:pt x="17" y="31"/>
                      </a:moveTo>
                      <a:lnTo>
                        <a:pt x="38" y="11"/>
                      </a:lnTo>
                      <a:lnTo>
                        <a:pt x="59" y="31"/>
                      </a:lnTo>
                      <a:lnTo>
                        <a:pt x="38" y="52"/>
                      </a:lnTo>
                      <a:lnTo>
                        <a:pt x="17" y="31"/>
                      </a:lnTo>
                      <a:close/>
                      <a:moveTo>
                        <a:pt x="17" y="77"/>
                      </a:moveTo>
                      <a:lnTo>
                        <a:pt x="38" y="56"/>
                      </a:lnTo>
                      <a:lnTo>
                        <a:pt x="59" y="77"/>
                      </a:lnTo>
                      <a:lnTo>
                        <a:pt x="38" y="98"/>
                      </a:lnTo>
                      <a:lnTo>
                        <a:pt x="17" y="77"/>
                      </a:lnTo>
                      <a:close/>
                      <a:moveTo>
                        <a:pt x="17" y="122"/>
                      </a:moveTo>
                      <a:lnTo>
                        <a:pt x="38" y="102"/>
                      </a:lnTo>
                      <a:lnTo>
                        <a:pt x="59" y="122"/>
                      </a:lnTo>
                      <a:lnTo>
                        <a:pt x="38" y="143"/>
                      </a:lnTo>
                      <a:lnTo>
                        <a:pt x="17" y="122"/>
                      </a:lnTo>
                      <a:close/>
                      <a:moveTo>
                        <a:pt x="17" y="168"/>
                      </a:moveTo>
                      <a:lnTo>
                        <a:pt x="38" y="147"/>
                      </a:lnTo>
                      <a:lnTo>
                        <a:pt x="59" y="168"/>
                      </a:lnTo>
                      <a:lnTo>
                        <a:pt x="38" y="189"/>
                      </a:lnTo>
                      <a:lnTo>
                        <a:pt x="17" y="168"/>
                      </a:lnTo>
                      <a:close/>
                      <a:moveTo>
                        <a:pt x="17" y="214"/>
                      </a:moveTo>
                      <a:lnTo>
                        <a:pt x="38" y="193"/>
                      </a:lnTo>
                      <a:lnTo>
                        <a:pt x="59" y="214"/>
                      </a:lnTo>
                      <a:lnTo>
                        <a:pt x="38" y="234"/>
                      </a:lnTo>
                      <a:lnTo>
                        <a:pt x="17" y="214"/>
                      </a:lnTo>
                      <a:close/>
                      <a:moveTo>
                        <a:pt x="17" y="259"/>
                      </a:moveTo>
                      <a:lnTo>
                        <a:pt x="38" y="239"/>
                      </a:lnTo>
                      <a:lnTo>
                        <a:pt x="59" y="259"/>
                      </a:lnTo>
                      <a:lnTo>
                        <a:pt x="38" y="280"/>
                      </a:lnTo>
                      <a:lnTo>
                        <a:pt x="17" y="259"/>
                      </a:lnTo>
                      <a:close/>
                      <a:moveTo>
                        <a:pt x="17" y="305"/>
                      </a:moveTo>
                      <a:lnTo>
                        <a:pt x="38" y="284"/>
                      </a:lnTo>
                      <a:lnTo>
                        <a:pt x="59" y="305"/>
                      </a:lnTo>
                      <a:lnTo>
                        <a:pt x="38" y="326"/>
                      </a:lnTo>
                      <a:lnTo>
                        <a:pt x="17" y="305"/>
                      </a:lnTo>
                      <a:close/>
                      <a:moveTo>
                        <a:pt x="17" y="350"/>
                      </a:moveTo>
                      <a:lnTo>
                        <a:pt x="38" y="330"/>
                      </a:lnTo>
                      <a:lnTo>
                        <a:pt x="59" y="350"/>
                      </a:lnTo>
                      <a:lnTo>
                        <a:pt x="38" y="371"/>
                      </a:lnTo>
                      <a:lnTo>
                        <a:pt x="17" y="350"/>
                      </a:lnTo>
                      <a:close/>
                      <a:moveTo>
                        <a:pt x="17" y="396"/>
                      </a:moveTo>
                      <a:lnTo>
                        <a:pt x="38" y="375"/>
                      </a:lnTo>
                      <a:lnTo>
                        <a:pt x="59" y="396"/>
                      </a:lnTo>
                      <a:lnTo>
                        <a:pt x="38" y="417"/>
                      </a:lnTo>
                      <a:lnTo>
                        <a:pt x="17" y="396"/>
                      </a:lnTo>
                      <a:close/>
                      <a:moveTo>
                        <a:pt x="17" y="442"/>
                      </a:moveTo>
                      <a:lnTo>
                        <a:pt x="38" y="421"/>
                      </a:lnTo>
                      <a:lnTo>
                        <a:pt x="59" y="442"/>
                      </a:lnTo>
                      <a:lnTo>
                        <a:pt x="38" y="462"/>
                      </a:lnTo>
                      <a:lnTo>
                        <a:pt x="17" y="442"/>
                      </a:lnTo>
                      <a:close/>
                      <a:moveTo>
                        <a:pt x="40" y="465"/>
                      </a:moveTo>
                      <a:lnTo>
                        <a:pt x="61" y="444"/>
                      </a:lnTo>
                      <a:lnTo>
                        <a:pt x="82" y="465"/>
                      </a:lnTo>
                      <a:lnTo>
                        <a:pt x="61" y="486"/>
                      </a:lnTo>
                      <a:lnTo>
                        <a:pt x="40" y="465"/>
                      </a:lnTo>
                      <a:close/>
                      <a:moveTo>
                        <a:pt x="61" y="530"/>
                      </a:moveTo>
                      <a:lnTo>
                        <a:pt x="40" y="511"/>
                      </a:lnTo>
                      <a:lnTo>
                        <a:pt x="61" y="490"/>
                      </a:lnTo>
                      <a:lnTo>
                        <a:pt x="82" y="511"/>
                      </a:lnTo>
                      <a:lnTo>
                        <a:pt x="61" y="530"/>
                      </a:lnTo>
                      <a:close/>
                      <a:moveTo>
                        <a:pt x="63" y="487"/>
                      </a:moveTo>
                      <a:lnTo>
                        <a:pt x="83" y="467"/>
                      </a:lnTo>
                      <a:lnTo>
                        <a:pt x="104" y="487"/>
                      </a:lnTo>
                      <a:lnTo>
                        <a:pt x="83" y="508"/>
                      </a:lnTo>
                      <a:lnTo>
                        <a:pt x="63" y="487"/>
                      </a:lnTo>
                      <a:close/>
                      <a:moveTo>
                        <a:pt x="107" y="530"/>
                      </a:moveTo>
                      <a:lnTo>
                        <a:pt x="86" y="511"/>
                      </a:lnTo>
                      <a:lnTo>
                        <a:pt x="107" y="490"/>
                      </a:lnTo>
                      <a:lnTo>
                        <a:pt x="126" y="511"/>
                      </a:lnTo>
                      <a:lnTo>
                        <a:pt x="107" y="530"/>
                      </a:lnTo>
                      <a:close/>
                      <a:moveTo>
                        <a:pt x="108" y="487"/>
                      </a:moveTo>
                      <a:lnTo>
                        <a:pt x="129" y="467"/>
                      </a:lnTo>
                      <a:lnTo>
                        <a:pt x="150" y="487"/>
                      </a:lnTo>
                      <a:lnTo>
                        <a:pt x="129" y="508"/>
                      </a:lnTo>
                      <a:lnTo>
                        <a:pt x="108" y="487"/>
                      </a:lnTo>
                      <a:close/>
                      <a:moveTo>
                        <a:pt x="152" y="530"/>
                      </a:moveTo>
                      <a:lnTo>
                        <a:pt x="132" y="511"/>
                      </a:lnTo>
                      <a:lnTo>
                        <a:pt x="152" y="490"/>
                      </a:lnTo>
                      <a:lnTo>
                        <a:pt x="173" y="511"/>
                      </a:lnTo>
                      <a:lnTo>
                        <a:pt x="152" y="530"/>
                      </a:lnTo>
                      <a:close/>
                      <a:moveTo>
                        <a:pt x="154" y="487"/>
                      </a:moveTo>
                      <a:lnTo>
                        <a:pt x="175" y="467"/>
                      </a:lnTo>
                      <a:lnTo>
                        <a:pt x="195" y="487"/>
                      </a:lnTo>
                      <a:lnTo>
                        <a:pt x="175" y="508"/>
                      </a:lnTo>
                      <a:lnTo>
                        <a:pt x="154" y="487"/>
                      </a:lnTo>
                      <a:close/>
                      <a:moveTo>
                        <a:pt x="198" y="530"/>
                      </a:moveTo>
                      <a:lnTo>
                        <a:pt x="177" y="511"/>
                      </a:lnTo>
                      <a:lnTo>
                        <a:pt x="198" y="490"/>
                      </a:lnTo>
                      <a:lnTo>
                        <a:pt x="219" y="511"/>
                      </a:lnTo>
                      <a:lnTo>
                        <a:pt x="198" y="530"/>
                      </a:lnTo>
                      <a:close/>
                      <a:moveTo>
                        <a:pt x="201" y="487"/>
                      </a:moveTo>
                      <a:lnTo>
                        <a:pt x="220" y="467"/>
                      </a:lnTo>
                      <a:lnTo>
                        <a:pt x="241" y="487"/>
                      </a:lnTo>
                      <a:lnTo>
                        <a:pt x="220" y="508"/>
                      </a:lnTo>
                      <a:lnTo>
                        <a:pt x="201" y="487"/>
                      </a:lnTo>
                      <a:close/>
                      <a:moveTo>
                        <a:pt x="244" y="530"/>
                      </a:moveTo>
                      <a:lnTo>
                        <a:pt x="223" y="511"/>
                      </a:lnTo>
                      <a:lnTo>
                        <a:pt x="244" y="490"/>
                      </a:lnTo>
                      <a:lnTo>
                        <a:pt x="264" y="511"/>
                      </a:lnTo>
                      <a:lnTo>
                        <a:pt x="244" y="530"/>
                      </a:lnTo>
                      <a:close/>
                      <a:moveTo>
                        <a:pt x="245" y="487"/>
                      </a:moveTo>
                      <a:lnTo>
                        <a:pt x="266" y="467"/>
                      </a:lnTo>
                      <a:lnTo>
                        <a:pt x="287" y="487"/>
                      </a:lnTo>
                      <a:lnTo>
                        <a:pt x="266" y="508"/>
                      </a:lnTo>
                      <a:lnTo>
                        <a:pt x="245" y="487"/>
                      </a:lnTo>
                      <a:close/>
                      <a:moveTo>
                        <a:pt x="289" y="530"/>
                      </a:moveTo>
                      <a:lnTo>
                        <a:pt x="268" y="511"/>
                      </a:lnTo>
                      <a:lnTo>
                        <a:pt x="289" y="490"/>
                      </a:lnTo>
                      <a:lnTo>
                        <a:pt x="310" y="511"/>
                      </a:lnTo>
                      <a:lnTo>
                        <a:pt x="289" y="530"/>
                      </a:lnTo>
                      <a:close/>
                      <a:moveTo>
                        <a:pt x="292" y="487"/>
                      </a:moveTo>
                      <a:lnTo>
                        <a:pt x="311" y="467"/>
                      </a:lnTo>
                      <a:lnTo>
                        <a:pt x="332" y="487"/>
                      </a:lnTo>
                      <a:lnTo>
                        <a:pt x="311" y="508"/>
                      </a:lnTo>
                      <a:lnTo>
                        <a:pt x="292" y="487"/>
                      </a:lnTo>
                      <a:close/>
                      <a:moveTo>
                        <a:pt x="335" y="530"/>
                      </a:moveTo>
                      <a:lnTo>
                        <a:pt x="314" y="511"/>
                      </a:lnTo>
                      <a:lnTo>
                        <a:pt x="335" y="490"/>
                      </a:lnTo>
                      <a:lnTo>
                        <a:pt x="355" y="511"/>
                      </a:lnTo>
                      <a:lnTo>
                        <a:pt x="335" y="530"/>
                      </a:lnTo>
                      <a:close/>
                      <a:moveTo>
                        <a:pt x="336" y="487"/>
                      </a:moveTo>
                      <a:lnTo>
                        <a:pt x="357" y="467"/>
                      </a:lnTo>
                      <a:lnTo>
                        <a:pt x="378" y="487"/>
                      </a:lnTo>
                      <a:lnTo>
                        <a:pt x="357" y="508"/>
                      </a:lnTo>
                      <a:lnTo>
                        <a:pt x="336" y="487"/>
                      </a:lnTo>
                      <a:close/>
                      <a:moveTo>
                        <a:pt x="380" y="530"/>
                      </a:moveTo>
                      <a:lnTo>
                        <a:pt x="360" y="511"/>
                      </a:lnTo>
                      <a:lnTo>
                        <a:pt x="380" y="490"/>
                      </a:lnTo>
                      <a:lnTo>
                        <a:pt x="401" y="511"/>
                      </a:lnTo>
                      <a:lnTo>
                        <a:pt x="380" y="530"/>
                      </a:lnTo>
                      <a:close/>
                      <a:moveTo>
                        <a:pt x="383" y="487"/>
                      </a:moveTo>
                      <a:lnTo>
                        <a:pt x="404" y="467"/>
                      </a:lnTo>
                      <a:lnTo>
                        <a:pt x="423" y="487"/>
                      </a:lnTo>
                      <a:lnTo>
                        <a:pt x="404" y="508"/>
                      </a:lnTo>
                      <a:lnTo>
                        <a:pt x="383" y="487"/>
                      </a:lnTo>
                      <a:close/>
                      <a:moveTo>
                        <a:pt x="426" y="530"/>
                      </a:moveTo>
                      <a:lnTo>
                        <a:pt x="405" y="511"/>
                      </a:lnTo>
                      <a:lnTo>
                        <a:pt x="426" y="490"/>
                      </a:lnTo>
                      <a:lnTo>
                        <a:pt x="447" y="511"/>
                      </a:lnTo>
                      <a:lnTo>
                        <a:pt x="426" y="530"/>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8" name="Freeform 14"/>
                <p:cNvSpPr>
                  <a:spLocks/>
                </p:cNvSpPr>
                <p:nvPr/>
              </p:nvSpPr>
              <p:spPr bwMode="auto">
                <a:xfrm>
                  <a:off x="8067675" y="5065713"/>
                  <a:ext cx="4763" cy="4763"/>
                </a:xfrm>
                <a:custGeom>
                  <a:avLst/>
                  <a:gdLst>
                    <a:gd name="T0" fmla="*/ 3 w 3"/>
                    <a:gd name="T1" fmla="*/ 3 h 3"/>
                    <a:gd name="T2" fmla="*/ 3 w 3"/>
                    <a:gd name="T3" fmla="*/ 0 h 3"/>
                    <a:gd name="T4" fmla="*/ 0 w 3"/>
                    <a:gd name="T5" fmla="*/ 0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0"/>
                      </a:lnTo>
                      <a:lnTo>
                        <a:pt x="3" y="3"/>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39" name="Freeform 15"/>
                <p:cNvSpPr>
                  <a:spLocks/>
                </p:cNvSpPr>
                <p:nvPr/>
              </p:nvSpPr>
              <p:spPr bwMode="auto">
                <a:xfrm>
                  <a:off x="7945438" y="5076826"/>
                  <a:ext cx="31750" cy="131763"/>
                </a:xfrm>
                <a:custGeom>
                  <a:avLst/>
                  <a:gdLst>
                    <a:gd name="T0" fmla="*/ 4 w 14"/>
                    <a:gd name="T1" fmla="*/ 54 h 59"/>
                    <a:gd name="T2" fmla="*/ 14 w 14"/>
                    <a:gd name="T3" fmla="*/ 59 h 59"/>
                    <a:gd name="T4" fmla="*/ 14 w 14"/>
                    <a:gd name="T5" fmla="*/ 4 h 59"/>
                    <a:gd name="T6" fmla="*/ 0 w 14"/>
                    <a:gd name="T7" fmla="*/ 0 h 59"/>
                    <a:gd name="T8" fmla="*/ 0 w 14"/>
                    <a:gd name="T9" fmla="*/ 52 h 59"/>
                    <a:gd name="T10" fmla="*/ 4 w 14"/>
                    <a:gd name="T11" fmla="*/ 54 h 59"/>
                  </a:gdLst>
                  <a:ahLst/>
                  <a:cxnLst>
                    <a:cxn ang="0">
                      <a:pos x="T0" y="T1"/>
                    </a:cxn>
                    <a:cxn ang="0">
                      <a:pos x="T2" y="T3"/>
                    </a:cxn>
                    <a:cxn ang="0">
                      <a:pos x="T4" y="T5"/>
                    </a:cxn>
                    <a:cxn ang="0">
                      <a:pos x="T6" y="T7"/>
                    </a:cxn>
                    <a:cxn ang="0">
                      <a:pos x="T8" y="T9"/>
                    </a:cxn>
                    <a:cxn ang="0">
                      <a:pos x="T10" y="T11"/>
                    </a:cxn>
                  </a:cxnLst>
                  <a:rect l="0" t="0" r="r" b="b"/>
                  <a:pathLst>
                    <a:path w="14" h="59">
                      <a:moveTo>
                        <a:pt x="4" y="54"/>
                      </a:moveTo>
                      <a:cubicBezTo>
                        <a:pt x="8" y="55"/>
                        <a:pt x="11" y="57"/>
                        <a:pt x="14" y="59"/>
                      </a:cubicBezTo>
                      <a:cubicBezTo>
                        <a:pt x="14" y="4"/>
                        <a:pt x="14" y="4"/>
                        <a:pt x="14" y="4"/>
                      </a:cubicBezTo>
                      <a:cubicBezTo>
                        <a:pt x="10" y="3"/>
                        <a:pt x="5" y="2"/>
                        <a:pt x="0" y="0"/>
                      </a:cubicBezTo>
                      <a:cubicBezTo>
                        <a:pt x="0" y="52"/>
                        <a:pt x="0" y="52"/>
                        <a:pt x="0" y="52"/>
                      </a:cubicBezTo>
                      <a:cubicBezTo>
                        <a:pt x="1" y="52"/>
                        <a:pt x="2" y="53"/>
                        <a:pt x="4" y="54"/>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0" name="Freeform 16"/>
                <p:cNvSpPr>
                  <a:spLocks/>
                </p:cNvSpPr>
                <p:nvPr/>
              </p:nvSpPr>
              <p:spPr bwMode="auto">
                <a:xfrm>
                  <a:off x="7627938" y="5392738"/>
                  <a:ext cx="50800" cy="144463"/>
                </a:xfrm>
                <a:custGeom>
                  <a:avLst/>
                  <a:gdLst>
                    <a:gd name="T0" fmla="*/ 0 w 23"/>
                    <a:gd name="T1" fmla="*/ 0 h 65"/>
                    <a:gd name="T2" fmla="*/ 0 w 23"/>
                    <a:gd name="T3" fmla="*/ 56 h 65"/>
                    <a:gd name="T4" fmla="*/ 9 w 23"/>
                    <a:gd name="T5" fmla="*/ 61 h 65"/>
                    <a:gd name="T6" fmla="*/ 23 w 23"/>
                    <a:gd name="T7" fmla="*/ 65 h 65"/>
                    <a:gd name="T8" fmla="*/ 23 w 23"/>
                    <a:gd name="T9" fmla="*/ 13 h 65"/>
                    <a:gd name="T10" fmla="*/ 0 w 23"/>
                    <a:gd name="T11" fmla="*/ 0 h 65"/>
                  </a:gdLst>
                  <a:ahLst/>
                  <a:cxnLst>
                    <a:cxn ang="0">
                      <a:pos x="T0" y="T1"/>
                    </a:cxn>
                    <a:cxn ang="0">
                      <a:pos x="T2" y="T3"/>
                    </a:cxn>
                    <a:cxn ang="0">
                      <a:pos x="T4" y="T5"/>
                    </a:cxn>
                    <a:cxn ang="0">
                      <a:pos x="T6" y="T7"/>
                    </a:cxn>
                    <a:cxn ang="0">
                      <a:pos x="T8" y="T9"/>
                    </a:cxn>
                    <a:cxn ang="0">
                      <a:pos x="T10" y="T11"/>
                    </a:cxn>
                  </a:cxnLst>
                  <a:rect l="0" t="0" r="r" b="b"/>
                  <a:pathLst>
                    <a:path w="23" h="65">
                      <a:moveTo>
                        <a:pt x="0" y="0"/>
                      </a:moveTo>
                      <a:cubicBezTo>
                        <a:pt x="0" y="56"/>
                        <a:pt x="0" y="56"/>
                        <a:pt x="0" y="56"/>
                      </a:cubicBezTo>
                      <a:cubicBezTo>
                        <a:pt x="2" y="58"/>
                        <a:pt x="5" y="60"/>
                        <a:pt x="9" y="61"/>
                      </a:cubicBezTo>
                      <a:cubicBezTo>
                        <a:pt x="13" y="62"/>
                        <a:pt x="18" y="64"/>
                        <a:pt x="23" y="65"/>
                      </a:cubicBezTo>
                      <a:cubicBezTo>
                        <a:pt x="23" y="13"/>
                        <a:pt x="23" y="13"/>
                        <a:pt x="23" y="13"/>
                      </a:cubicBezTo>
                      <a:cubicBezTo>
                        <a:pt x="15" y="10"/>
                        <a:pt x="8" y="5"/>
                        <a:pt x="0" y="0"/>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1" name="Freeform 17"/>
                <p:cNvSpPr>
                  <a:spLocks/>
                </p:cNvSpPr>
                <p:nvPr/>
              </p:nvSpPr>
              <p:spPr bwMode="auto">
                <a:xfrm>
                  <a:off x="7621588" y="5103813"/>
                  <a:ext cx="57150" cy="222250"/>
                </a:xfrm>
                <a:custGeom>
                  <a:avLst/>
                  <a:gdLst>
                    <a:gd name="T0" fmla="*/ 17 w 26"/>
                    <a:gd name="T1" fmla="*/ 8 h 100"/>
                    <a:gd name="T2" fmla="*/ 5 w 26"/>
                    <a:gd name="T3" fmla="*/ 27 h 100"/>
                    <a:gd name="T4" fmla="*/ 0 w 26"/>
                    <a:gd name="T5" fmla="*/ 51 h 100"/>
                    <a:gd name="T6" fmla="*/ 3 w 26"/>
                    <a:gd name="T7" fmla="*/ 69 h 100"/>
                    <a:gd name="T8" fmla="*/ 12 w 26"/>
                    <a:gd name="T9" fmla="*/ 86 h 100"/>
                    <a:gd name="T10" fmla="*/ 26 w 26"/>
                    <a:gd name="T11" fmla="*/ 100 h 100"/>
                    <a:gd name="T12" fmla="*/ 26 w 26"/>
                    <a:gd name="T13" fmla="*/ 0 h 100"/>
                    <a:gd name="T14" fmla="*/ 17 w 26"/>
                    <a:gd name="T15" fmla="*/ 8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00">
                      <a:moveTo>
                        <a:pt x="17" y="8"/>
                      </a:moveTo>
                      <a:cubicBezTo>
                        <a:pt x="11" y="14"/>
                        <a:pt x="7" y="20"/>
                        <a:pt x="5" y="27"/>
                      </a:cubicBezTo>
                      <a:cubicBezTo>
                        <a:pt x="2" y="34"/>
                        <a:pt x="0" y="42"/>
                        <a:pt x="0" y="51"/>
                      </a:cubicBezTo>
                      <a:cubicBezTo>
                        <a:pt x="0" y="57"/>
                        <a:pt x="1" y="63"/>
                        <a:pt x="3" y="69"/>
                      </a:cubicBezTo>
                      <a:cubicBezTo>
                        <a:pt x="5" y="75"/>
                        <a:pt x="8" y="81"/>
                        <a:pt x="12" y="86"/>
                      </a:cubicBezTo>
                      <a:cubicBezTo>
                        <a:pt x="15" y="91"/>
                        <a:pt x="20" y="96"/>
                        <a:pt x="26" y="100"/>
                      </a:cubicBezTo>
                      <a:cubicBezTo>
                        <a:pt x="26" y="0"/>
                        <a:pt x="26" y="0"/>
                        <a:pt x="26" y="0"/>
                      </a:cubicBezTo>
                      <a:cubicBezTo>
                        <a:pt x="22" y="3"/>
                        <a:pt x="19" y="5"/>
                        <a:pt x="17" y="8"/>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2" name="Freeform 18"/>
                <p:cNvSpPr>
                  <a:spLocks/>
                </p:cNvSpPr>
                <p:nvPr/>
              </p:nvSpPr>
              <p:spPr bwMode="auto">
                <a:xfrm>
                  <a:off x="7859713" y="5194301"/>
                  <a:ext cx="73025" cy="360363"/>
                </a:xfrm>
                <a:custGeom>
                  <a:avLst/>
                  <a:gdLst>
                    <a:gd name="T0" fmla="*/ 28 w 33"/>
                    <a:gd name="T1" fmla="*/ 14 h 162"/>
                    <a:gd name="T2" fmla="*/ 1 w 33"/>
                    <a:gd name="T3" fmla="*/ 0 h 162"/>
                    <a:gd name="T4" fmla="*/ 0 w 33"/>
                    <a:gd name="T5" fmla="*/ 0 h 162"/>
                    <a:gd name="T6" fmla="*/ 0 w 33"/>
                    <a:gd name="T7" fmla="*/ 162 h 162"/>
                    <a:gd name="T8" fmla="*/ 5 w 33"/>
                    <a:gd name="T9" fmla="*/ 162 h 162"/>
                    <a:gd name="T10" fmla="*/ 5 w 33"/>
                    <a:gd name="T11" fmla="*/ 127 h 162"/>
                    <a:gd name="T12" fmla="*/ 31 w 33"/>
                    <a:gd name="T13" fmla="*/ 116 h 162"/>
                    <a:gd name="T14" fmla="*/ 33 w 33"/>
                    <a:gd name="T15" fmla="*/ 114 h 162"/>
                    <a:gd name="T16" fmla="*/ 33 w 33"/>
                    <a:gd name="T17" fmla="*/ 18 h 162"/>
                    <a:gd name="T18" fmla="*/ 28 w 33"/>
                    <a:gd name="T19"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62">
                      <a:moveTo>
                        <a:pt x="28" y="14"/>
                      </a:moveTo>
                      <a:cubicBezTo>
                        <a:pt x="21" y="9"/>
                        <a:pt x="12" y="5"/>
                        <a:pt x="1" y="0"/>
                      </a:cubicBezTo>
                      <a:cubicBezTo>
                        <a:pt x="1" y="0"/>
                        <a:pt x="1" y="0"/>
                        <a:pt x="0" y="0"/>
                      </a:cubicBezTo>
                      <a:cubicBezTo>
                        <a:pt x="0" y="162"/>
                        <a:pt x="0" y="162"/>
                        <a:pt x="0" y="162"/>
                      </a:cubicBezTo>
                      <a:cubicBezTo>
                        <a:pt x="5" y="162"/>
                        <a:pt x="5" y="162"/>
                        <a:pt x="5" y="162"/>
                      </a:cubicBezTo>
                      <a:cubicBezTo>
                        <a:pt x="5" y="127"/>
                        <a:pt x="5" y="127"/>
                        <a:pt x="5" y="127"/>
                      </a:cubicBezTo>
                      <a:cubicBezTo>
                        <a:pt x="15" y="125"/>
                        <a:pt x="24" y="121"/>
                        <a:pt x="31" y="116"/>
                      </a:cubicBezTo>
                      <a:cubicBezTo>
                        <a:pt x="32" y="115"/>
                        <a:pt x="33" y="115"/>
                        <a:pt x="33" y="114"/>
                      </a:cubicBezTo>
                      <a:cubicBezTo>
                        <a:pt x="33" y="18"/>
                        <a:pt x="33" y="18"/>
                        <a:pt x="33" y="18"/>
                      </a:cubicBezTo>
                      <a:cubicBezTo>
                        <a:pt x="32" y="17"/>
                        <a:pt x="30" y="15"/>
                        <a:pt x="28" y="14"/>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3" name="Freeform 19"/>
                <p:cNvSpPr>
                  <a:spLocks/>
                </p:cNvSpPr>
                <p:nvPr/>
              </p:nvSpPr>
              <p:spPr bwMode="auto">
                <a:xfrm>
                  <a:off x="7859713" y="4948238"/>
                  <a:ext cx="73025" cy="184150"/>
                </a:xfrm>
                <a:custGeom>
                  <a:avLst/>
                  <a:gdLst>
                    <a:gd name="T0" fmla="*/ 9 w 33"/>
                    <a:gd name="T1" fmla="*/ 76 h 83"/>
                    <a:gd name="T2" fmla="*/ 24 w 33"/>
                    <a:gd name="T3" fmla="*/ 80 h 83"/>
                    <a:gd name="T4" fmla="*/ 33 w 33"/>
                    <a:gd name="T5" fmla="*/ 83 h 83"/>
                    <a:gd name="T6" fmla="*/ 33 w 33"/>
                    <a:gd name="T7" fmla="*/ 32 h 83"/>
                    <a:gd name="T8" fmla="*/ 29 w 33"/>
                    <a:gd name="T9" fmla="*/ 31 h 83"/>
                    <a:gd name="T10" fmla="*/ 5 w 33"/>
                    <a:gd name="T11" fmla="*/ 29 h 83"/>
                    <a:gd name="T12" fmla="*/ 5 w 33"/>
                    <a:gd name="T13" fmla="*/ 0 h 83"/>
                    <a:gd name="T14" fmla="*/ 0 w 33"/>
                    <a:gd name="T15" fmla="*/ 0 h 83"/>
                    <a:gd name="T16" fmla="*/ 0 w 33"/>
                    <a:gd name="T17" fmla="*/ 75 h 83"/>
                    <a:gd name="T18" fmla="*/ 9 w 33"/>
                    <a:gd name="T19"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83">
                      <a:moveTo>
                        <a:pt x="9" y="76"/>
                      </a:moveTo>
                      <a:cubicBezTo>
                        <a:pt x="15" y="77"/>
                        <a:pt x="20" y="78"/>
                        <a:pt x="24" y="80"/>
                      </a:cubicBezTo>
                      <a:cubicBezTo>
                        <a:pt x="27" y="81"/>
                        <a:pt x="30" y="82"/>
                        <a:pt x="33" y="83"/>
                      </a:cubicBezTo>
                      <a:cubicBezTo>
                        <a:pt x="33" y="32"/>
                        <a:pt x="33" y="32"/>
                        <a:pt x="33" y="32"/>
                      </a:cubicBezTo>
                      <a:cubicBezTo>
                        <a:pt x="32" y="32"/>
                        <a:pt x="31" y="32"/>
                        <a:pt x="29" y="31"/>
                      </a:cubicBezTo>
                      <a:cubicBezTo>
                        <a:pt x="22" y="30"/>
                        <a:pt x="14" y="29"/>
                        <a:pt x="5" y="29"/>
                      </a:cubicBezTo>
                      <a:cubicBezTo>
                        <a:pt x="5" y="0"/>
                        <a:pt x="5" y="0"/>
                        <a:pt x="5" y="0"/>
                      </a:cubicBezTo>
                      <a:cubicBezTo>
                        <a:pt x="0" y="0"/>
                        <a:pt x="0" y="0"/>
                        <a:pt x="0" y="0"/>
                      </a:cubicBezTo>
                      <a:cubicBezTo>
                        <a:pt x="0" y="75"/>
                        <a:pt x="0" y="75"/>
                        <a:pt x="0" y="75"/>
                      </a:cubicBezTo>
                      <a:cubicBezTo>
                        <a:pt x="3" y="75"/>
                        <a:pt x="6" y="76"/>
                        <a:pt x="9" y="76"/>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4" name="Freeform 20"/>
                <p:cNvSpPr>
                  <a:spLocks/>
                </p:cNvSpPr>
                <p:nvPr/>
              </p:nvSpPr>
              <p:spPr bwMode="auto">
                <a:xfrm>
                  <a:off x="7775575" y="5008563"/>
                  <a:ext cx="73025" cy="606425"/>
                </a:xfrm>
                <a:custGeom>
                  <a:avLst/>
                  <a:gdLst>
                    <a:gd name="T0" fmla="*/ 19 w 33"/>
                    <a:gd name="T1" fmla="*/ 104 h 273"/>
                    <a:gd name="T2" fmla="*/ 11 w 33"/>
                    <a:gd name="T3" fmla="*/ 98 h 273"/>
                    <a:gd name="T4" fmla="*/ 8 w 33"/>
                    <a:gd name="T5" fmla="*/ 93 h 273"/>
                    <a:gd name="T6" fmla="*/ 8 w 33"/>
                    <a:gd name="T7" fmla="*/ 88 h 273"/>
                    <a:gd name="T8" fmla="*/ 9 w 33"/>
                    <a:gd name="T9" fmla="*/ 83 h 273"/>
                    <a:gd name="T10" fmla="*/ 12 w 33"/>
                    <a:gd name="T11" fmla="*/ 78 h 273"/>
                    <a:gd name="T12" fmla="*/ 18 w 33"/>
                    <a:gd name="T13" fmla="*/ 75 h 273"/>
                    <a:gd name="T14" fmla="*/ 26 w 33"/>
                    <a:gd name="T15" fmla="*/ 74 h 273"/>
                    <a:gd name="T16" fmla="*/ 33 w 33"/>
                    <a:gd name="T17" fmla="*/ 74 h 273"/>
                    <a:gd name="T18" fmla="*/ 33 w 33"/>
                    <a:gd name="T19" fmla="*/ 0 h 273"/>
                    <a:gd name="T20" fmla="*/ 2 w 33"/>
                    <a:gd name="T21" fmla="*/ 0 h 273"/>
                    <a:gd name="T22" fmla="*/ 2 w 33"/>
                    <a:gd name="T23" fmla="*/ 30 h 273"/>
                    <a:gd name="T24" fmla="*/ 0 w 33"/>
                    <a:gd name="T25" fmla="*/ 30 h 273"/>
                    <a:gd name="T26" fmla="*/ 0 w 33"/>
                    <a:gd name="T27" fmla="*/ 160 h 273"/>
                    <a:gd name="T28" fmla="*/ 8 w 33"/>
                    <a:gd name="T29" fmla="*/ 164 h 273"/>
                    <a:gd name="T30" fmla="*/ 18 w 33"/>
                    <a:gd name="T31" fmla="*/ 170 h 273"/>
                    <a:gd name="T32" fmla="*/ 22 w 33"/>
                    <a:gd name="T33" fmla="*/ 175 h 273"/>
                    <a:gd name="T34" fmla="*/ 23 w 33"/>
                    <a:gd name="T35" fmla="*/ 181 h 273"/>
                    <a:gd name="T36" fmla="*/ 22 w 33"/>
                    <a:gd name="T37" fmla="*/ 186 h 273"/>
                    <a:gd name="T38" fmla="*/ 19 w 33"/>
                    <a:gd name="T39" fmla="*/ 191 h 273"/>
                    <a:gd name="T40" fmla="*/ 14 w 33"/>
                    <a:gd name="T41" fmla="*/ 194 h 273"/>
                    <a:gd name="T42" fmla="*/ 6 w 33"/>
                    <a:gd name="T43" fmla="*/ 196 h 273"/>
                    <a:gd name="T44" fmla="*/ 0 w 33"/>
                    <a:gd name="T45" fmla="*/ 196 h 273"/>
                    <a:gd name="T46" fmla="*/ 0 w 33"/>
                    <a:gd name="T47" fmla="*/ 242 h 273"/>
                    <a:gd name="T48" fmla="*/ 2 w 33"/>
                    <a:gd name="T49" fmla="*/ 242 h 273"/>
                    <a:gd name="T50" fmla="*/ 2 w 33"/>
                    <a:gd name="T51" fmla="*/ 273 h 273"/>
                    <a:gd name="T52" fmla="*/ 33 w 33"/>
                    <a:gd name="T53" fmla="*/ 273 h 273"/>
                    <a:gd name="T54" fmla="*/ 33 w 33"/>
                    <a:gd name="T55" fmla="*/ 111 h 273"/>
                    <a:gd name="T56" fmla="*/ 19 w 33"/>
                    <a:gd name="T57" fmla="*/ 10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73">
                      <a:moveTo>
                        <a:pt x="19" y="104"/>
                      </a:moveTo>
                      <a:cubicBezTo>
                        <a:pt x="16" y="102"/>
                        <a:pt x="13" y="100"/>
                        <a:pt x="11" y="98"/>
                      </a:cubicBezTo>
                      <a:cubicBezTo>
                        <a:pt x="10" y="96"/>
                        <a:pt x="9" y="94"/>
                        <a:pt x="8" y="93"/>
                      </a:cubicBezTo>
                      <a:cubicBezTo>
                        <a:pt x="8" y="91"/>
                        <a:pt x="8" y="89"/>
                        <a:pt x="8" y="88"/>
                      </a:cubicBezTo>
                      <a:cubicBezTo>
                        <a:pt x="8" y="86"/>
                        <a:pt x="8" y="84"/>
                        <a:pt x="9" y="83"/>
                      </a:cubicBezTo>
                      <a:cubicBezTo>
                        <a:pt x="10" y="81"/>
                        <a:pt x="11" y="80"/>
                        <a:pt x="12" y="78"/>
                      </a:cubicBezTo>
                      <a:cubicBezTo>
                        <a:pt x="14" y="77"/>
                        <a:pt x="16" y="76"/>
                        <a:pt x="18" y="75"/>
                      </a:cubicBezTo>
                      <a:cubicBezTo>
                        <a:pt x="20" y="74"/>
                        <a:pt x="23" y="74"/>
                        <a:pt x="26" y="74"/>
                      </a:cubicBezTo>
                      <a:cubicBezTo>
                        <a:pt x="28" y="74"/>
                        <a:pt x="31" y="74"/>
                        <a:pt x="33" y="74"/>
                      </a:cubicBezTo>
                      <a:cubicBezTo>
                        <a:pt x="33" y="0"/>
                        <a:pt x="33" y="0"/>
                        <a:pt x="33" y="0"/>
                      </a:cubicBezTo>
                      <a:cubicBezTo>
                        <a:pt x="2" y="0"/>
                        <a:pt x="2" y="0"/>
                        <a:pt x="2" y="0"/>
                      </a:cubicBezTo>
                      <a:cubicBezTo>
                        <a:pt x="2" y="30"/>
                        <a:pt x="2" y="30"/>
                        <a:pt x="2" y="30"/>
                      </a:cubicBezTo>
                      <a:cubicBezTo>
                        <a:pt x="1" y="30"/>
                        <a:pt x="1" y="30"/>
                        <a:pt x="0" y="30"/>
                      </a:cubicBezTo>
                      <a:cubicBezTo>
                        <a:pt x="0" y="160"/>
                        <a:pt x="0" y="160"/>
                        <a:pt x="0" y="160"/>
                      </a:cubicBezTo>
                      <a:cubicBezTo>
                        <a:pt x="3" y="161"/>
                        <a:pt x="6" y="162"/>
                        <a:pt x="8" y="164"/>
                      </a:cubicBezTo>
                      <a:cubicBezTo>
                        <a:pt x="13" y="166"/>
                        <a:pt x="16" y="168"/>
                        <a:pt x="18" y="170"/>
                      </a:cubicBezTo>
                      <a:cubicBezTo>
                        <a:pt x="20" y="172"/>
                        <a:pt x="22" y="174"/>
                        <a:pt x="22" y="175"/>
                      </a:cubicBezTo>
                      <a:cubicBezTo>
                        <a:pt x="23" y="177"/>
                        <a:pt x="23" y="179"/>
                        <a:pt x="23" y="181"/>
                      </a:cubicBezTo>
                      <a:cubicBezTo>
                        <a:pt x="23" y="183"/>
                        <a:pt x="23" y="185"/>
                        <a:pt x="22" y="186"/>
                      </a:cubicBezTo>
                      <a:cubicBezTo>
                        <a:pt x="21" y="188"/>
                        <a:pt x="20" y="190"/>
                        <a:pt x="19" y="191"/>
                      </a:cubicBezTo>
                      <a:cubicBezTo>
                        <a:pt x="18" y="192"/>
                        <a:pt x="16" y="194"/>
                        <a:pt x="14" y="194"/>
                      </a:cubicBezTo>
                      <a:cubicBezTo>
                        <a:pt x="12" y="195"/>
                        <a:pt x="9" y="196"/>
                        <a:pt x="6" y="196"/>
                      </a:cubicBezTo>
                      <a:cubicBezTo>
                        <a:pt x="4" y="196"/>
                        <a:pt x="2" y="196"/>
                        <a:pt x="0" y="196"/>
                      </a:cubicBezTo>
                      <a:cubicBezTo>
                        <a:pt x="0" y="242"/>
                        <a:pt x="0" y="242"/>
                        <a:pt x="0" y="242"/>
                      </a:cubicBezTo>
                      <a:cubicBezTo>
                        <a:pt x="1" y="242"/>
                        <a:pt x="1" y="242"/>
                        <a:pt x="2" y="242"/>
                      </a:cubicBezTo>
                      <a:cubicBezTo>
                        <a:pt x="2" y="273"/>
                        <a:pt x="2" y="273"/>
                        <a:pt x="2" y="273"/>
                      </a:cubicBezTo>
                      <a:cubicBezTo>
                        <a:pt x="33" y="273"/>
                        <a:pt x="33" y="273"/>
                        <a:pt x="33" y="273"/>
                      </a:cubicBezTo>
                      <a:cubicBezTo>
                        <a:pt x="33" y="111"/>
                        <a:pt x="33" y="111"/>
                        <a:pt x="33" y="111"/>
                      </a:cubicBezTo>
                      <a:cubicBezTo>
                        <a:pt x="27" y="108"/>
                        <a:pt x="23" y="106"/>
                        <a:pt x="19" y="104"/>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5" name="Freeform 21"/>
                <p:cNvSpPr>
                  <a:spLocks/>
                </p:cNvSpPr>
                <p:nvPr/>
              </p:nvSpPr>
              <p:spPr bwMode="auto">
                <a:xfrm>
                  <a:off x="7945438" y="5292726"/>
                  <a:ext cx="55563" cy="214313"/>
                </a:xfrm>
                <a:custGeom>
                  <a:avLst/>
                  <a:gdLst>
                    <a:gd name="T0" fmla="*/ 12 w 25"/>
                    <a:gd name="T1" fmla="*/ 12 h 97"/>
                    <a:gd name="T2" fmla="*/ 0 w 25"/>
                    <a:gd name="T3" fmla="*/ 0 h 97"/>
                    <a:gd name="T4" fmla="*/ 0 w 25"/>
                    <a:gd name="T5" fmla="*/ 97 h 97"/>
                    <a:gd name="T6" fmla="*/ 14 w 25"/>
                    <a:gd name="T7" fmla="*/ 83 h 97"/>
                    <a:gd name="T8" fmla="*/ 22 w 25"/>
                    <a:gd name="T9" fmla="*/ 65 h 97"/>
                    <a:gd name="T10" fmla="*/ 25 w 25"/>
                    <a:gd name="T11" fmla="*/ 48 h 97"/>
                    <a:gd name="T12" fmla="*/ 22 w 25"/>
                    <a:gd name="T13" fmla="*/ 29 h 97"/>
                    <a:gd name="T14" fmla="*/ 12 w 25"/>
                    <a:gd name="T15" fmla="*/ 12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7">
                      <a:moveTo>
                        <a:pt x="12" y="12"/>
                      </a:moveTo>
                      <a:cubicBezTo>
                        <a:pt x="9" y="8"/>
                        <a:pt x="5" y="4"/>
                        <a:pt x="0" y="0"/>
                      </a:cubicBezTo>
                      <a:cubicBezTo>
                        <a:pt x="0" y="97"/>
                        <a:pt x="0" y="97"/>
                        <a:pt x="0" y="97"/>
                      </a:cubicBezTo>
                      <a:cubicBezTo>
                        <a:pt x="5" y="92"/>
                        <a:pt x="10" y="88"/>
                        <a:pt x="14" y="83"/>
                      </a:cubicBezTo>
                      <a:cubicBezTo>
                        <a:pt x="18" y="77"/>
                        <a:pt x="21" y="71"/>
                        <a:pt x="22" y="65"/>
                      </a:cubicBezTo>
                      <a:cubicBezTo>
                        <a:pt x="24" y="59"/>
                        <a:pt x="25" y="53"/>
                        <a:pt x="25" y="48"/>
                      </a:cubicBezTo>
                      <a:cubicBezTo>
                        <a:pt x="25" y="42"/>
                        <a:pt x="24" y="35"/>
                        <a:pt x="22" y="29"/>
                      </a:cubicBezTo>
                      <a:cubicBezTo>
                        <a:pt x="20" y="23"/>
                        <a:pt x="17" y="18"/>
                        <a:pt x="12" y="12"/>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6" name="Freeform 22"/>
                <p:cNvSpPr>
                  <a:spLocks/>
                </p:cNvSpPr>
                <p:nvPr/>
              </p:nvSpPr>
              <p:spPr bwMode="auto">
                <a:xfrm>
                  <a:off x="7689850" y="5362576"/>
                  <a:ext cx="74613" cy="122238"/>
                </a:xfrm>
                <a:custGeom>
                  <a:avLst/>
                  <a:gdLst>
                    <a:gd name="T0" fmla="*/ 7 w 33"/>
                    <a:gd name="T1" fmla="*/ 3 h 55"/>
                    <a:gd name="T2" fmla="*/ 0 w 33"/>
                    <a:gd name="T3" fmla="*/ 0 h 55"/>
                    <a:gd name="T4" fmla="*/ 0 w 33"/>
                    <a:gd name="T5" fmla="*/ 51 h 55"/>
                    <a:gd name="T6" fmla="*/ 1 w 33"/>
                    <a:gd name="T7" fmla="*/ 51 h 55"/>
                    <a:gd name="T8" fmla="*/ 18 w 33"/>
                    <a:gd name="T9" fmla="*/ 54 h 55"/>
                    <a:gd name="T10" fmla="*/ 33 w 33"/>
                    <a:gd name="T11" fmla="*/ 55 h 55"/>
                    <a:gd name="T12" fmla="*/ 33 w 33"/>
                    <a:gd name="T13" fmla="*/ 9 h 55"/>
                    <a:gd name="T14" fmla="*/ 7 w 33"/>
                    <a:gd name="T15" fmla="*/ 3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5">
                      <a:moveTo>
                        <a:pt x="7" y="3"/>
                      </a:moveTo>
                      <a:cubicBezTo>
                        <a:pt x="5" y="2"/>
                        <a:pt x="2" y="1"/>
                        <a:pt x="0" y="0"/>
                      </a:cubicBezTo>
                      <a:cubicBezTo>
                        <a:pt x="0" y="51"/>
                        <a:pt x="0" y="51"/>
                        <a:pt x="0" y="51"/>
                      </a:cubicBezTo>
                      <a:cubicBezTo>
                        <a:pt x="0" y="51"/>
                        <a:pt x="1" y="51"/>
                        <a:pt x="1" y="51"/>
                      </a:cubicBezTo>
                      <a:cubicBezTo>
                        <a:pt x="6" y="53"/>
                        <a:pt x="12" y="54"/>
                        <a:pt x="18" y="54"/>
                      </a:cubicBezTo>
                      <a:cubicBezTo>
                        <a:pt x="23" y="55"/>
                        <a:pt x="28" y="55"/>
                        <a:pt x="33" y="55"/>
                      </a:cubicBezTo>
                      <a:cubicBezTo>
                        <a:pt x="33" y="9"/>
                        <a:pt x="33" y="9"/>
                        <a:pt x="33" y="9"/>
                      </a:cubicBezTo>
                      <a:cubicBezTo>
                        <a:pt x="24" y="8"/>
                        <a:pt x="16" y="6"/>
                        <a:pt x="7" y="3"/>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7" name="Freeform 23"/>
                <p:cNvSpPr>
                  <a:spLocks/>
                </p:cNvSpPr>
                <p:nvPr/>
              </p:nvSpPr>
              <p:spPr bwMode="auto">
                <a:xfrm>
                  <a:off x="7689850" y="5016501"/>
                  <a:ext cx="74613" cy="287338"/>
                </a:xfrm>
                <a:custGeom>
                  <a:avLst/>
                  <a:gdLst>
                    <a:gd name="T0" fmla="*/ 24 w 33"/>
                    <a:gd name="T1" fmla="*/ 126 h 129"/>
                    <a:gd name="T2" fmla="*/ 33 w 33"/>
                    <a:gd name="T3" fmla="*/ 129 h 129"/>
                    <a:gd name="T4" fmla="*/ 33 w 33"/>
                    <a:gd name="T5" fmla="*/ 0 h 129"/>
                    <a:gd name="T6" fmla="*/ 10 w 33"/>
                    <a:gd name="T7" fmla="*/ 7 h 129"/>
                    <a:gd name="T8" fmla="*/ 0 w 33"/>
                    <a:gd name="T9" fmla="*/ 13 h 129"/>
                    <a:gd name="T10" fmla="*/ 0 w 33"/>
                    <a:gd name="T11" fmla="*/ 113 h 129"/>
                    <a:gd name="T12" fmla="*/ 1 w 33"/>
                    <a:gd name="T13" fmla="*/ 113 h 129"/>
                    <a:gd name="T14" fmla="*/ 24 w 33"/>
                    <a:gd name="T15" fmla="*/ 126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29">
                      <a:moveTo>
                        <a:pt x="24" y="126"/>
                      </a:moveTo>
                      <a:cubicBezTo>
                        <a:pt x="27" y="127"/>
                        <a:pt x="30" y="128"/>
                        <a:pt x="33" y="129"/>
                      </a:cubicBezTo>
                      <a:cubicBezTo>
                        <a:pt x="33" y="0"/>
                        <a:pt x="33" y="0"/>
                        <a:pt x="33" y="0"/>
                      </a:cubicBezTo>
                      <a:cubicBezTo>
                        <a:pt x="24" y="1"/>
                        <a:pt x="17" y="4"/>
                        <a:pt x="10" y="7"/>
                      </a:cubicBezTo>
                      <a:cubicBezTo>
                        <a:pt x="6" y="9"/>
                        <a:pt x="3" y="11"/>
                        <a:pt x="0" y="13"/>
                      </a:cubicBezTo>
                      <a:cubicBezTo>
                        <a:pt x="0" y="113"/>
                        <a:pt x="0" y="113"/>
                        <a:pt x="0" y="113"/>
                      </a:cubicBezTo>
                      <a:cubicBezTo>
                        <a:pt x="0" y="113"/>
                        <a:pt x="1" y="113"/>
                        <a:pt x="1" y="113"/>
                      </a:cubicBezTo>
                      <a:cubicBezTo>
                        <a:pt x="7" y="118"/>
                        <a:pt x="15" y="122"/>
                        <a:pt x="24" y="126"/>
                      </a:cubicBez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8" name="Freeform 24"/>
                <p:cNvSpPr>
                  <a:spLocks/>
                </p:cNvSpPr>
                <p:nvPr/>
              </p:nvSpPr>
              <p:spPr bwMode="auto">
                <a:xfrm>
                  <a:off x="7259638" y="4800601"/>
                  <a:ext cx="857250" cy="53975"/>
                </a:xfrm>
                <a:custGeom>
                  <a:avLst/>
                  <a:gdLst>
                    <a:gd name="T0" fmla="*/ 362 w 386"/>
                    <a:gd name="T1" fmla="*/ 0 h 24"/>
                    <a:gd name="T2" fmla="*/ 359 w 386"/>
                    <a:gd name="T3" fmla="*/ 0 h 24"/>
                    <a:gd name="T4" fmla="*/ 26 w 386"/>
                    <a:gd name="T5" fmla="*/ 0 h 24"/>
                    <a:gd name="T6" fmla="*/ 24 w 386"/>
                    <a:gd name="T7" fmla="*/ 0 h 24"/>
                    <a:gd name="T8" fmla="*/ 0 w 386"/>
                    <a:gd name="T9" fmla="*/ 24 h 24"/>
                    <a:gd name="T10" fmla="*/ 24 w 386"/>
                    <a:gd name="T11" fmla="*/ 24 h 24"/>
                    <a:gd name="T12" fmla="*/ 48 w 386"/>
                    <a:gd name="T13" fmla="*/ 24 h 24"/>
                    <a:gd name="T14" fmla="*/ 338 w 386"/>
                    <a:gd name="T15" fmla="*/ 24 h 24"/>
                    <a:gd name="T16" fmla="*/ 362 w 386"/>
                    <a:gd name="T17" fmla="*/ 24 h 24"/>
                    <a:gd name="T18" fmla="*/ 386 w 386"/>
                    <a:gd name="T19" fmla="*/ 24 h 24"/>
                    <a:gd name="T20" fmla="*/ 362 w 38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 h="24">
                      <a:moveTo>
                        <a:pt x="362" y="0"/>
                      </a:moveTo>
                      <a:cubicBezTo>
                        <a:pt x="361" y="0"/>
                        <a:pt x="360" y="0"/>
                        <a:pt x="359" y="0"/>
                      </a:cubicBezTo>
                      <a:cubicBezTo>
                        <a:pt x="26" y="0"/>
                        <a:pt x="26" y="0"/>
                        <a:pt x="26" y="0"/>
                      </a:cubicBezTo>
                      <a:cubicBezTo>
                        <a:pt x="26" y="0"/>
                        <a:pt x="25" y="0"/>
                        <a:pt x="24" y="0"/>
                      </a:cubicBezTo>
                      <a:cubicBezTo>
                        <a:pt x="10" y="0"/>
                        <a:pt x="0" y="11"/>
                        <a:pt x="0" y="24"/>
                      </a:cubicBezTo>
                      <a:cubicBezTo>
                        <a:pt x="24" y="24"/>
                        <a:pt x="24" y="24"/>
                        <a:pt x="24" y="24"/>
                      </a:cubicBezTo>
                      <a:cubicBezTo>
                        <a:pt x="48" y="24"/>
                        <a:pt x="48" y="24"/>
                        <a:pt x="48" y="24"/>
                      </a:cubicBezTo>
                      <a:cubicBezTo>
                        <a:pt x="338" y="24"/>
                        <a:pt x="338" y="24"/>
                        <a:pt x="338" y="24"/>
                      </a:cubicBezTo>
                      <a:cubicBezTo>
                        <a:pt x="362" y="24"/>
                        <a:pt x="362" y="24"/>
                        <a:pt x="362" y="24"/>
                      </a:cubicBezTo>
                      <a:cubicBezTo>
                        <a:pt x="386" y="24"/>
                        <a:pt x="386" y="24"/>
                        <a:pt x="386" y="24"/>
                      </a:cubicBezTo>
                      <a:cubicBezTo>
                        <a:pt x="386" y="11"/>
                        <a:pt x="375" y="0"/>
                        <a:pt x="362" y="0"/>
                      </a:cubicBezTo>
                      <a:close/>
                    </a:path>
                  </a:pathLst>
                </a:custGeom>
                <a:solidFill>
                  <a:srgbClr val="823B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49" name="Rectangle 25"/>
                <p:cNvSpPr>
                  <a:spLocks noChangeArrowheads="1"/>
                </p:cNvSpPr>
                <p:nvPr/>
              </p:nvSpPr>
              <p:spPr bwMode="auto">
                <a:xfrm>
                  <a:off x="7286625" y="5037138"/>
                  <a:ext cx="803275" cy="26988"/>
                </a:xfrm>
                <a:prstGeom prst="rect">
                  <a:avLst/>
                </a:prstGeom>
                <a:solidFill>
                  <a:srgbClr val="823B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50" name="Rectangle 26"/>
                <p:cNvSpPr>
                  <a:spLocks noChangeArrowheads="1"/>
                </p:cNvSpPr>
                <p:nvPr/>
              </p:nvSpPr>
              <p:spPr bwMode="auto">
                <a:xfrm>
                  <a:off x="7259638" y="4854576"/>
                  <a:ext cx="857250" cy="184150"/>
                </a:xfrm>
                <a:prstGeom prst="rect">
                  <a:avLst/>
                </a:prstGeom>
                <a:solidFill>
                  <a:srgbClr val="4423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551" name="Freeform 27"/>
                <p:cNvSpPr>
                  <a:spLocks/>
                </p:cNvSpPr>
                <p:nvPr/>
              </p:nvSpPr>
              <p:spPr bwMode="auto">
                <a:xfrm>
                  <a:off x="7345363" y="5767388"/>
                  <a:ext cx="676275" cy="147638"/>
                </a:xfrm>
                <a:custGeom>
                  <a:avLst/>
                  <a:gdLst>
                    <a:gd name="T0" fmla="*/ 0 w 426"/>
                    <a:gd name="T1" fmla="*/ 53 h 93"/>
                    <a:gd name="T2" fmla="*/ 41 w 426"/>
                    <a:gd name="T3" fmla="*/ 14 h 93"/>
                    <a:gd name="T4" fmla="*/ 70 w 426"/>
                    <a:gd name="T5" fmla="*/ 44 h 93"/>
                    <a:gd name="T6" fmla="*/ 97 w 426"/>
                    <a:gd name="T7" fmla="*/ 44 h 93"/>
                    <a:gd name="T8" fmla="*/ 140 w 426"/>
                    <a:gd name="T9" fmla="*/ 0 h 93"/>
                    <a:gd name="T10" fmla="*/ 174 w 426"/>
                    <a:gd name="T11" fmla="*/ 0 h 93"/>
                    <a:gd name="T12" fmla="*/ 216 w 426"/>
                    <a:gd name="T13" fmla="*/ 0 h 93"/>
                    <a:gd name="T14" fmla="*/ 254 w 426"/>
                    <a:gd name="T15" fmla="*/ 38 h 93"/>
                    <a:gd name="T16" fmla="*/ 280 w 426"/>
                    <a:gd name="T17" fmla="*/ 11 h 93"/>
                    <a:gd name="T18" fmla="*/ 335 w 426"/>
                    <a:gd name="T19" fmla="*/ 11 h 93"/>
                    <a:gd name="T20" fmla="*/ 399 w 426"/>
                    <a:gd name="T21" fmla="*/ 11 h 93"/>
                    <a:gd name="T22" fmla="*/ 426 w 426"/>
                    <a:gd name="T23" fmla="*/ 38 h 93"/>
                    <a:gd name="T24" fmla="*/ 426 w 426"/>
                    <a:gd name="T25" fmla="*/ 93 h 93"/>
                    <a:gd name="T26" fmla="*/ 0 w 426"/>
                    <a:gd name="T27" fmla="*/ 93 h 93"/>
                    <a:gd name="T28" fmla="*/ 0 w 426"/>
                    <a:gd name="T29" fmla="*/ 5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6" h="93">
                      <a:moveTo>
                        <a:pt x="0" y="53"/>
                      </a:moveTo>
                      <a:lnTo>
                        <a:pt x="41" y="14"/>
                      </a:lnTo>
                      <a:lnTo>
                        <a:pt x="70" y="44"/>
                      </a:lnTo>
                      <a:lnTo>
                        <a:pt x="97" y="44"/>
                      </a:lnTo>
                      <a:lnTo>
                        <a:pt x="140" y="0"/>
                      </a:lnTo>
                      <a:lnTo>
                        <a:pt x="174" y="0"/>
                      </a:lnTo>
                      <a:lnTo>
                        <a:pt x="216" y="0"/>
                      </a:lnTo>
                      <a:lnTo>
                        <a:pt x="254" y="38"/>
                      </a:lnTo>
                      <a:lnTo>
                        <a:pt x="280" y="11"/>
                      </a:lnTo>
                      <a:lnTo>
                        <a:pt x="335" y="11"/>
                      </a:lnTo>
                      <a:lnTo>
                        <a:pt x="399" y="11"/>
                      </a:lnTo>
                      <a:lnTo>
                        <a:pt x="426" y="38"/>
                      </a:lnTo>
                      <a:lnTo>
                        <a:pt x="426" y="93"/>
                      </a:lnTo>
                      <a:lnTo>
                        <a:pt x="0" y="93"/>
                      </a:lnTo>
                      <a:lnTo>
                        <a:pt x="0" y="53"/>
                      </a:ln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grpSp>
        </p:grpSp>
        <p:grpSp>
          <p:nvGrpSpPr>
            <p:cNvPr id="61" name="Group 60"/>
            <p:cNvGrpSpPr/>
            <p:nvPr/>
          </p:nvGrpSpPr>
          <p:grpSpPr>
            <a:xfrm>
              <a:off x="10485437" y="4564062"/>
              <a:ext cx="1649413" cy="668338"/>
              <a:chOff x="10561637" y="4564062"/>
              <a:chExt cx="1649413" cy="668338"/>
            </a:xfrm>
          </p:grpSpPr>
          <p:sp>
            <p:nvSpPr>
              <p:cNvPr id="586" name="Freeform 3614"/>
              <p:cNvSpPr>
                <a:spLocks/>
              </p:cNvSpPr>
              <p:nvPr/>
            </p:nvSpPr>
            <p:spPr bwMode="auto">
              <a:xfrm flipH="1">
                <a:off x="10561637" y="4564062"/>
                <a:ext cx="1649413" cy="668338"/>
              </a:xfrm>
              <a:custGeom>
                <a:avLst/>
                <a:gdLst>
                  <a:gd name="T0" fmla="*/ 431 w 602"/>
                  <a:gd name="T1" fmla="*/ 421 h 421"/>
                  <a:gd name="T2" fmla="*/ 517 w 602"/>
                  <a:gd name="T3" fmla="*/ 317 h 421"/>
                  <a:gd name="T4" fmla="*/ 602 w 602"/>
                  <a:gd name="T5" fmla="*/ 211 h 421"/>
                  <a:gd name="T6" fmla="*/ 517 w 602"/>
                  <a:gd name="T7" fmla="*/ 106 h 421"/>
                  <a:gd name="T8" fmla="*/ 431 w 602"/>
                  <a:gd name="T9" fmla="*/ 0 h 421"/>
                  <a:gd name="T10" fmla="*/ 431 w 602"/>
                  <a:gd name="T11" fmla="*/ 0 h 421"/>
                  <a:gd name="T12" fmla="*/ 0 w 602"/>
                  <a:gd name="T13" fmla="*/ 0 h 421"/>
                  <a:gd name="T14" fmla="*/ 0 w 602"/>
                  <a:gd name="T15" fmla="*/ 421 h 421"/>
                  <a:gd name="T16" fmla="*/ 431 w 602"/>
                  <a:gd name="T17" fmla="*/ 421 h 421"/>
                  <a:gd name="T18" fmla="*/ 431 w 602"/>
                  <a:gd name="T19"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2" h="421">
                    <a:moveTo>
                      <a:pt x="431" y="421"/>
                    </a:moveTo>
                    <a:lnTo>
                      <a:pt x="517" y="317"/>
                    </a:lnTo>
                    <a:lnTo>
                      <a:pt x="602" y="211"/>
                    </a:lnTo>
                    <a:lnTo>
                      <a:pt x="517" y="106"/>
                    </a:lnTo>
                    <a:lnTo>
                      <a:pt x="431" y="0"/>
                    </a:lnTo>
                    <a:lnTo>
                      <a:pt x="431" y="0"/>
                    </a:lnTo>
                    <a:lnTo>
                      <a:pt x="0" y="0"/>
                    </a:lnTo>
                    <a:lnTo>
                      <a:pt x="0" y="421"/>
                    </a:lnTo>
                    <a:lnTo>
                      <a:pt x="431" y="421"/>
                    </a:lnTo>
                    <a:lnTo>
                      <a:pt x="431" y="421"/>
                    </a:lnTo>
                    <a:close/>
                  </a:path>
                </a:pathLst>
              </a:custGeom>
              <a:solidFill>
                <a:srgbClr val="FF0000"/>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587" name="Rectangle 3620"/>
              <p:cNvSpPr>
                <a:spLocks noChangeArrowheads="1"/>
              </p:cNvSpPr>
              <p:nvPr/>
            </p:nvSpPr>
            <p:spPr bwMode="auto">
              <a:xfrm>
                <a:off x="10991850" y="4621232"/>
                <a:ext cx="105921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896386"/>
                <a:r>
                  <a:rPr lang="en-US" altLang="en-US" sz="882" spc="-10" dirty="0">
                    <a:solidFill>
                      <a:srgbClr val="FFFFFF"/>
                    </a:solidFill>
                    <a:latin typeface="Segoe UI" panose="020B0502040204020203" pitchFamily="34" charset="0"/>
                  </a:rPr>
                  <a:t>It takes on average </a:t>
                </a:r>
                <a:r>
                  <a:rPr lang="en-US" altLang="en-US" sz="882" b="1" spc="49" dirty="0">
                    <a:solidFill>
                      <a:srgbClr val="FFFFFF"/>
                    </a:solidFill>
                    <a:latin typeface="Segoe UI" panose="020B0502040204020203" pitchFamily="34" charset="0"/>
                  </a:rPr>
                  <a:t>200 minutes</a:t>
                </a:r>
                <a:r>
                  <a:rPr lang="en-US" altLang="en-US" sz="882" spc="-10" dirty="0">
                    <a:solidFill>
                      <a:srgbClr val="FFFFFF"/>
                    </a:solidFill>
                    <a:latin typeface="Segoe UI" panose="020B0502040204020203" pitchFamily="34" charset="0"/>
                  </a:rPr>
                  <a:t> to diagnose and repair a production issue</a:t>
                </a:r>
              </a:p>
            </p:txBody>
          </p:sp>
        </p:grpSp>
      </p:grpSp>
      <p:grpSp>
        <p:nvGrpSpPr>
          <p:cNvPr id="31" name="Group 30"/>
          <p:cNvGrpSpPr/>
          <p:nvPr/>
        </p:nvGrpSpPr>
        <p:grpSpPr>
          <a:xfrm>
            <a:off x="9374940" y="5894169"/>
            <a:ext cx="2428298" cy="760350"/>
            <a:chOff x="9562927" y="6011862"/>
            <a:chExt cx="2476990" cy="775597"/>
          </a:xfrm>
        </p:grpSpPr>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62927" y="6332051"/>
              <a:ext cx="516962" cy="454926"/>
            </a:xfrm>
            <a:prstGeom prst="rect">
              <a:avLst/>
            </a:prstGeom>
          </p:spPr>
        </p:pic>
        <p:grpSp>
          <p:nvGrpSpPr>
            <p:cNvPr id="670" name="Group 669"/>
            <p:cNvGrpSpPr/>
            <p:nvPr/>
          </p:nvGrpSpPr>
          <p:grpSpPr>
            <a:xfrm>
              <a:off x="10180637" y="6011862"/>
              <a:ext cx="1859280" cy="775597"/>
              <a:chOff x="10339187" y="5938601"/>
              <a:chExt cx="1859280" cy="775597"/>
            </a:xfrm>
          </p:grpSpPr>
          <p:sp>
            <p:nvSpPr>
              <p:cNvPr id="671" name="Rectangle 3696"/>
              <p:cNvSpPr>
                <a:spLocks noChangeArrowheads="1"/>
              </p:cNvSpPr>
              <p:nvPr/>
            </p:nvSpPr>
            <p:spPr bwMode="auto">
              <a:xfrm>
                <a:off x="10339187" y="5938601"/>
                <a:ext cx="1717441" cy="775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lnSpc>
                    <a:spcPct val="140000"/>
                  </a:lnSpc>
                </a:pPr>
                <a:r>
                  <a:rPr lang="en-US" altLang="en-US" sz="882" dirty="0">
                    <a:solidFill>
                      <a:srgbClr val="002050"/>
                    </a:solidFill>
                    <a:latin typeface="Segoe UI" panose="020B0502040204020203" pitchFamily="34" charset="0"/>
                  </a:rPr>
                  <a:t>A bug caught in production ends up costing</a:t>
                </a:r>
              </a:p>
              <a:p>
                <a:pPr defTabSz="896386">
                  <a:lnSpc>
                    <a:spcPct val="20000"/>
                  </a:lnSpc>
                </a:pPr>
                <a:endParaRPr lang="en-US" altLang="en-US" sz="882" dirty="0">
                  <a:solidFill>
                    <a:srgbClr val="002050"/>
                  </a:solidFill>
                  <a:latin typeface="Segoe UI" panose="020B0502040204020203" pitchFamily="34" charset="0"/>
                </a:endParaRPr>
              </a:p>
              <a:p>
                <a:pPr defTabSz="896386">
                  <a:lnSpc>
                    <a:spcPct val="130000"/>
                  </a:lnSpc>
                </a:pPr>
                <a:r>
                  <a:rPr lang="en-US" altLang="en-US" sz="882" dirty="0">
                    <a:solidFill>
                      <a:srgbClr val="002050"/>
                    </a:solidFill>
                    <a:latin typeface="Segoe UI" panose="020B0502040204020203" pitchFamily="34" charset="0"/>
                  </a:rPr>
                  <a:t>than if the same bug was </a:t>
                </a:r>
                <a:r>
                  <a:rPr lang="en-US" altLang="en-US" sz="882" spc="-20" dirty="0">
                    <a:solidFill>
                      <a:srgbClr val="002050"/>
                    </a:solidFill>
                    <a:latin typeface="Segoe UI" panose="020B0502040204020203" pitchFamily="34" charset="0"/>
                  </a:rPr>
                  <a:t>found earlier in the development </a:t>
                </a:r>
                <a:r>
                  <a:rPr lang="en-US" altLang="en-US" sz="882" dirty="0">
                    <a:solidFill>
                      <a:srgbClr val="002050"/>
                    </a:solidFill>
                    <a:latin typeface="Segoe UI" panose="020B0502040204020203" pitchFamily="34" charset="0"/>
                  </a:rPr>
                  <a:t>cycle</a:t>
                </a:r>
              </a:p>
            </p:txBody>
          </p:sp>
          <p:sp>
            <p:nvSpPr>
              <p:cNvPr id="672" name="Rectangle 671"/>
              <p:cNvSpPr/>
              <p:nvPr/>
            </p:nvSpPr>
            <p:spPr>
              <a:xfrm>
                <a:off x="10816018" y="6031366"/>
                <a:ext cx="1382449" cy="400110"/>
              </a:xfrm>
              <a:prstGeom prst="rect">
                <a:avLst/>
              </a:prstGeom>
            </p:spPr>
            <p:txBody>
              <a:bodyPr wrap="square" anchor="b">
                <a:spAutoFit/>
              </a:bodyPr>
              <a:lstStyle/>
              <a:p>
                <a:r>
                  <a:rPr lang="en-US" altLang="en-US" sz="1961" spc="10" dirty="0">
                    <a:solidFill>
                      <a:srgbClr val="FF0000"/>
                    </a:solidFill>
                  </a:rPr>
                  <a:t>100x more</a:t>
                </a:r>
                <a:endParaRPr lang="en-US" sz="1961" spc="10" dirty="0">
                  <a:solidFill>
                    <a:srgbClr val="FF0000"/>
                  </a:solidFill>
                </a:endParaRPr>
              </a:p>
            </p:txBody>
          </p:sp>
        </p:grpSp>
      </p:grpSp>
      <p:grpSp>
        <p:nvGrpSpPr>
          <p:cNvPr id="58" name="Group 57"/>
          <p:cNvGrpSpPr/>
          <p:nvPr/>
        </p:nvGrpSpPr>
        <p:grpSpPr>
          <a:xfrm>
            <a:off x="3749111" y="4319200"/>
            <a:ext cx="1927132" cy="922843"/>
            <a:chOff x="3824287" y="4405312"/>
            <a:chExt cx="1965775" cy="941348"/>
          </a:xfrm>
        </p:grpSpPr>
        <p:sp>
          <p:nvSpPr>
            <p:cNvPr id="422" name="Rectangle 3290"/>
            <p:cNvSpPr>
              <a:spLocks noChangeArrowheads="1"/>
            </p:cNvSpPr>
            <p:nvPr/>
          </p:nvSpPr>
          <p:spPr bwMode="auto">
            <a:xfrm>
              <a:off x="4922837" y="4792662"/>
              <a:ext cx="86722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b="1" dirty="0">
                  <a:solidFill>
                    <a:srgbClr val="002050"/>
                  </a:solidFill>
                  <a:latin typeface="Segoe UI" panose="020B0502040204020203" pitchFamily="34" charset="0"/>
                </a:rPr>
                <a:t>IT decision</a:t>
              </a:r>
              <a:br>
                <a:rPr lang="en-US" altLang="en-US" sz="882" b="1" dirty="0">
                  <a:solidFill>
                    <a:srgbClr val="002050"/>
                  </a:solidFill>
                  <a:latin typeface="Segoe UI" panose="020B0502040204020203" pitchFamily="34" charset="0"/>
                </a:rPr>
              </a:br>
              <a:r>
                <a:rPr lang="en-US" altLang="en-US" sz="882" b="1" dirty="0">
                  <a:solidFill>
                    <a:srgbClr val="002050"/>
                  </a:solidFill>
                  <a:latin typeface="Segoe UI" panose="020B0502040204020203" pitchFamily="34" charset="0"/>
                </a:rPr>
                <a:t>makers</a:t>
              </a:r>
              <a:r>
                <a:rPr lang="en-US" altLang="en-US" sz="882" dirty="0">
                  <a:solidFill>
                    <a:srgbClr val="002050"/>
                  </a:solidFill>
                  <a:latin typeface="Segoe UI" panose="020B0502040204020203" pitchFamily="34" charset="0"/>
                </a:rPr>
                <a:t> is still</a:t>
              </a:r>
              <a:br>
                <a:rPr lang="en-US" altLang="en-US" sz="882" dirty="0">
                  <a:solidFill>
                    <a:srgbClr val="002050"/>
                  </a:solidFill>
                  <a:latin typeface="Segoe UI" panose="020B0502040204020203" pitchFamily="34" charset="0"/>
                </a:rPr>
              </a:br>
              <a:r>
                <a:rPr lang="en-US" altLang="en-US" sz="882" dirty="0">
                  <a:solidFill>
                    <a:srgbClr val="002050"/>
                  </a:solidFill>
                  <a:latin typeface="Segoe UI" panose="020B0502040204020203" pitchFamily="34" charset="0"/>
                </a:rPr>
                <a:t>unfamiliar with</a:t>
              </a:r>
              <a:br>
                <a:rPr lang="en-US" altLang="en-US" sz="882" dirty="0">
                  <a:solidFill>
                    <a:srgbClr val="002050"/>
                  </a:solidFill>
                  <a:latin typeface="Segoe UI" panose="020B0502040204020203" pitchFamily="34" charset="0"/>
                </a:rPr>
              </a:br>
              <a:r>
                <a:rPr lang="en-US" altLang="en-US" sz="882" dirty="0">
                  <a:solidFill>
                    <a:srgbClr val="002050"/>
                  </a:solidFill>
                  <a:latin typeface="Segoe UI" panose="020B0502040204020203" pitchFamily="34" charset="0"/>
                </a:rPr>
                <a:t>the term DevOps</a:t>
              </a:r>
              <a:endParaRPr lang="en-US" altLang="en-US" sz="1765" dirty="0">
                <a:solidFill>
                  <a:srgbClr val="505050"/>
                </a:solidFill>
                <a:latin typeface="Segoe UI" panose="020B0502040204020203" pitchFamily="34" charset="0"/>
              </a:endParaRPr>
            </a:p>
          </p:txBody>
        </p:sp>
        <p:grpSp>
          <p:nvGrpSpPr>
            <p:cNvPr id="53" name="Group 52"/>
            <p:cNvGrpSpPr/>
            <p:nvPr/>
          </p:nvGrpSpPr>
          <p:grpSpPr>
            <a:xfrm>
              <a:off x="3824287" y="4405312"/>
              <a:ext cx="1022350" cy="692150"/>
              <a:chOff x="3824287" y="4405312"/>
              <a:chExt cx="1022350" cy="692150"/>
            </a:xfrm>
          </p:grpSpPr>
          <p:sp>
            <p:nvSpPr>
              <p:cNvPr id="423" name="Freeform 3296"/>
              <p:cNvSpPr>
                <a:spLocks/>
              </p:cNvSpPr>
              <p:nvPr/>
            </p:nvSpPr>
            <p:spPr bwMode="auto">
              <a:xfrm>
                <a:off x="3824287" y="4405312"/>
                <a:ext cx="719138" cy="457200"/>
              </a:xfrm>
              <a:custGeom>
                <a:avLst/>
                <a:gdLst>
                  <a:gd name="T0" fmla="*/ 288 w 348"/>
                  <a:gd name="T1" fmla="*/ 221 h 221"/>
                  <a:gd name="T2" fmla="*/ 61 w 348"/>
                  <a:gd name="T3" fmla="*/ 221 h 221"/>
                  <a:gd name="T4" fmla="*/ 0 w 348"/>
                  <a:gd name="T5" fmla="*/ 161 h 221"/>
                  <a:gd name="T6" fmla="*/ 0 w 348"/>
                  <a:gd name="T7" fmla="*/ 111 h 221"/>
                  <a:gd name="T8" fmla="*/ 61 w 348"/>
                  <a:gd name="T9" fmla="*/ 51 h 221"/>
                  <a:gd name="T10" fmla="*/ 93 w 348"/>
                  <a:gd name="T11" fmla="*/ 51 h 221"/>
                  <a:gd name="T12" fmla="*/ 93 w 348"/>
                  <a:gd name="T13" fmla="*/ 0 h 221"/>
                  <a:gd name="T14" fmla="*/ 137 w 348"/>
                  <a:gd name="T15" fmla="*/ 51 h 221"/>
                  <a:gd name="T16" fmla="*/ 288 w 348"/>
                  <a:gd name="T17" fmla="*/ 51 h 221"/>
                  <a:gd name="T18" fmla="*/ 348 w 348"/>
                  <a:gd name="T19" fmla="*/ 111 h 221"/>
                  <a:gd name="T20" fmla="*/ 348 w 348"/>
                  <a:gd name="T21" fmla="*/ 161 h 221"/>
                  <a:gd name="T22" fmla="*/ 288 w 348"/>
                  <a:gd name="T23"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221">
                    <a:moveTo>
                      <a:pt x="288" y="221"/>
                    </a:moveTo>
                    <a:cubicBezTo>
                      <a:pt x="61" y="221"/>
                      <a:pt x="61" y="221"/>
                      <a:pt x="61" y="221"/>
                    </a:cubicBezTo>
                    <a:cubicBezTo>
                      <a:pt x="28" y="221"/>
                      <a:pt x="0" y="195"/>
                      <a:pt x="0" y="161"/>
                    </a:cubicBezTo>
                    <a:cubicBezTo>
                      <a:pt x="0" y="111"/>
                      <a:pt x="0" y="111"/>
                      <a:pt x="0" y="111"/>
                    </a:cubicBezTo>
                    <a:cubicBezTo>
                      <a:pt x="0" y="77"/>
                      <a:pt x="28" y="51"/>
                      <a:pt x="61" y="51"/>
                    </a:cubicBezTo>
                    <a:cubicBezTo>
                      <a:pt x="93" y="51"/>
                      <a:pt x="93" y="51"/>
                      <a:pt x="93" y="51"/>
                    </a:cubicBezTo>
                    <a:cubicBezTo>
                      <a:pt x="93" y="0"/>
                      <a:pt x="93" y="0"/>
                      <a:pt x="93" y="0"/>
                    </a:cubicBezTo>
                    <a:cubicBezTo>
                      <a:pt x="137" y="51"/>
                      <a:pt x="137" y="51"/>
                      <a:pt x="137" y="51"/>
                    </a:cubicBezTo>
                    <a:cubicBezTo>
                      <a:pt x="288" y="51"/>
                      <a:pt x="288" y="51"/>
                      <a:pt x="288" y="51"/>
                    </a:cubicBezTo>
                    <a:cubicBezTo>
                      <a:pt x="321" y="51"/>
                      <a:pt x="348" y="77"/>
                      <a:pt x="348" y="111"/>
                    </a:cubicBezTo>
                    <a:cubicBezTo>
                      <a:pt x="348" y="161"/>
                      <a:pt x="348" y="161"/>
                      <a:pt x="348" y="161"/>
                    </a:cubicBezTo>
                    <a:cubicBezTo>
                      <a:pt x="348" y="195"/>
                      <a:pt x="321" y="221"/>
                      <a:pt x="288" y="221"/>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24" name="Freeform 3297"/>
              <p:cNvSpPr>
                <a:spLocks/>
              </p:cNvSpPr>
              <p:nvPr/>
            </p:nvSpPr>
            <p:spPr bwMode="auto">
              <a:xfrm>
                <a:off x="4344987" y="4440237"/>
                <a:ext cx="501650" cy="657225"/>
              </a:xfrm>
              <a:custGeom>
                <a:avLst/>
                <a:gdLst>
                  <a:gd name="T0" fmla="*/ 243 w 243"/>
                  <a:gd name="T1" fmla="*/ 121 h 318"/>
                  <a:gd name="T2" fmla="*/ 122 w 243"/>
                  <a:gd name="T3" fmla="*/ 0 h 318"/>
                  <a:gd name="T4" fmla="*/ 0 w 243"/>
                  <a:gd name="T5" fmla="*/ 121 h 318"/>
                  <a:gd name="T6" fmla="*/ 122 w 243"/>
                  <a:gd name="T7" fmla="*/ 241 h 318"/>
                  <a:gd name="T8" fmla="*/ 168 w 243"/>
                  <a:gd name="T9" fmla="*/ 232 h 318"/>
                  <a:gd name="T10" fmla="*/ 243 w 243"/>
                  <a:gd name="T11" fmla="*/ 318 h 318"/>
                  <a:gd name="T12" fmla="*/ 243 w 243"/>
                  <a:gd name="T13" fmla="*/ 121 h 318"/>
                  <a:gd name="T14" fmla="*/ 243 w 243"/>
                  <a:gd name="T15" fmla="*/ 121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18">
                    <a:moveTo>
                      <a:pt x="243" y="121"/>
                    </a:moveTo>
                    <a:cubicBezTo>
                      <a:pt x="243" y="54"/>
                      <a:pt x="188" y="0"/>
                      <a:pt x="122" y="0"/>
                    </a:cubicBezTo>
                    <a:cubicBezTo>
                      <a:pt x="54" y="0"/>
                      <a:pt x="0" y="54"/>
                      <a:pt x="0" y="121"/>
                    </a:cubicBezTo>
                    <a:cubicBezTo>
                      <a:pt x="0" y="187"/>
                      <a:pt x="54" y="241"/>
                      <a:pt x="122" y="241"/>
                    </a:cubicBezTo>
                    <a:cubicBezTo>
                      <a:pt x="138" y="241"/>
                      <a:pt x="153" y="238"/>
                      <a:pt x="168" y="232"/>
                    </a:cubicBezTo>
                    <a:cubicBezTo>
                      <a:pt x="243" y="318"/>
                      <a:pt x="243" y="318"/>
                      <a:pt x="243" y="318"/>
                    </a:cubicBezTo>
                    <a:cubicBezTo>
                      <a:pt x="243" y="121"/>
                      <a:pt x="243" y="121"/>
                      <a:pt x="243" y="121"/>
                    </a:cubicBezTo>
                    <a:cubicBezTo>
                      <a:pt x="243" y="121"/>
                      <a:pt x="243" y="121"/>
                      <a:pt x="243" y="121"/>
                    </a:cubicBezTo>
                    <a:close/>
                  </a:path>
                </a:pathLst>
              </a:custGeom>
              <a:solidFill>
                <a:srgbClr val="00BCF2"/>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27" name="Rectangle 3300"/>
              <p:cNvSpPr>
                <a:spLocks noChangeArrowheads="1"/>
              </p:cNvSpPr>
              <p:nvPr/>
            </p:nvSpPr>
            <p:spPr bwMode="auto">
              <a:xfrm>
                <a:off x="4488092" y="4511955"/>
                <a:ext cx="1490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2157" dirty="0">
                    <a:solidFill>
                      <a:srgbClr val="FFFFFF"/>
                    </a:solidFill>
                    <a:latin typeface="Segoe UI Semilight" panose="020B0402040204020203" pitchFamily="34" charset="0"/>
                  </a:rPr>
                  <a:t>6</a:t>
                </a:r>
                <a:endParaRPr lang="en-US" altLang="en-US" sz="1765" dirty="0">
                  <a:solidFill>
                    <a:srgbClr val="505050"/>
                  </a:solidFill>
                  <a:latin typeface="Segoe UI" panose="020B0502040204020203" pitchFamily="34" charset="0"/>
                </a:endParaRPr>
              </a:p>
            </p:txBody>
          </p:sp>
          <p:sp>
            <p:nvSpPr>
              <p:cNvPr id="330" name="Rectangle 3299"/>
              <p:cNvSpPr>
                <a:spLocks noChangeArrowheads="1"/>
              </p:cNvSpPr>
              <p:nvPr/>
            </p:nvSpPr>
            <p:spPr bwMode="auto">
              <a:xfrm>
                <a:off x="3845239" y="4511955"/>
                <a:ext cx="4632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2157" dirty="0">
                    <a:solidFill>
                      <a:srgbClr val="FFFFFF"/>
                    </a:solidFill>
                    <a:latin typeface="Segoe UI Light" panose="020B0502040204020203" pitchFamily="34" charset="0"/>
                  </a:rPr>
                  <a:t> 1 in</a:t>
                </a:r>
                <a:endParaRPr lang="en-US" altLang="en-US" sz="1765" dirty="0">
                  <a:solidFill>
                    <a:srgbClr val="505050"/>
                  </a:solidFill>
                  <a:latin typeface="Segoe UI" panose="020B0502040204020203" pitchFamily="34" charset="0"/>
                </a:endParaRPr>
              </a:p>
            </p:txBody>
          </p:sp>
        </p:grpSp>
      </p:grpSp>
      <p:pic>
        <p:nvPicPr>
          <p:cNvPr id="579" name="Picture 578"/>
          <p:cNvPicPr>
            <a:picLocks noChangeAspect="1"/>
          </p:cNvPicPr>
          <p:nvPr/>
        </p:nvPicPr>
        <p:blipFill>
          <a:blip r:embed="rId5"/>
          <a:stretch>
            <a:fillRect/>
          </a:stretch>
        </p:blipFill>
        <p:spPr>
          <a:xfrm>
            <a:off x="7537131" y="1785555"/>
            <a:ext cx="1092513" cy="592637"/>
          </a:xfrm>
          <a:prstGeom prst="rect">
            <a:avLst/>
          </a:prstGeom>
        </p:spPr>
      </p:pic>
      <p:grpSp>
        <p:nvGrpSpPr>
          <p:cNvPr id="59" name="Group 58"/>
          <p:cNvGrpSpPr/>
          <p:nvPr/>
        </p:nvGrpSpPr>
        <p:grpSpPr>
          <a:xfrm>
            <a:off x="6843021" y="1038534"/>
            <a:ext cx="2610681" cy="596778"/>
            <a:chOff x="6600092" y="1058862"/>
            <a:chExt cx="2663031" cy="608745"/>
          </a:xfrm>
        </p:grpSpPr>
        <p:grpSp>
          <p:nvGrpSpPr>
            <p:cNvPr id="7" name="Group 6"/>
            <p:cNvGrpSpPr/>
            <p:nvPr/>
          </p:nvGrpSpPr>
          <p:grpSpPr>
            <a:xfrm>
              <a:off x="6600092" y="1058862"/>
              <a:ext cx="608745" cy="608745"/>
              <a:chOff x="7777955" y="466725"/>
              <a:chExt cx="608745" cy="608745"/>
            </a:xfrm>
          </p:grpSpPr>
          <p:sp>
            <p:nvSpPr>
              <p:cNvPr id="2" name="Oval 1"/>
              <p:cNvSpPr/>
              <p:nvPr/>
            </p:nvSpPr>
            <p:spPr bwMode="auto">
              <a:xfrm>
                <a:off x="7777955" y="466725"/>
                <a:ext cx="608745" cy="608745"/>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dirty="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7840660" y="586431"/>
                <a:ext cx="483334" cy="369332"/>
                <a:chOff x="7858948" y="601662"/>
                <a:chExt cx="483334" cy="369332"/>
              </a:xfrm>
            </p:grpSpPr>
            <p:sp>
              <p:nvSpPr>
                <p:cNvPr id="321" name="Rectangle 3458"/>
                <p:cNvSpPr>
                  <a:spLocks noChangeArrowheads="1"/>
                </p:cNvSpPr>
                <p:nvPr/>
              </p:nvSpPr>
              <p:spPr bwMode="auto">
                <a:xfrm>
                  <a:off x="7858948" y="601662"/>
                  <a:ext cx="3222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2353" dirty="0">
                      <a:solidFill>
                        <a:srgbClr val="FFFFFF"/>
                      </a:solidFill>
                      <a:latin typeface="Segoe UI Light" panose="020B0502040204020203" pitchFamily="34" charset="0"/>
                    </a:rPr>
                    <a:t>40</a:t>
                  </a:r>
                  <a:endParaRPr lang="en-US" altLang="en-US" sz="2353" dirty="0">
                    <a:solidFill>
                      <a:srgbClr val="FFFFFF"/>
                    </a:solidFill>
                    <a:latin typeface="Segoe UI" panose="020B0502040204020203" pitchFamily="34" charset="0"/>
                  </a:endParaRPr>
                </a:p>
              </p:txBody>
            </p:sp>
            <p:sp>
              <p:nvSpPr>
                <p:cNvPr id="322" name="Rectangle 3459"/>
                <p:cNvSpPr>
                  <a:spLocks noChangeArrowheads="1"/>
                </p:cNvSpPr>
                <p:nvPr/>
              </p:nvSpPr>
              <p:spPr bwMode="auto">
                <a:xfrm>
                  <a:off x="8181982" y="609917"/>
                  <a:ext cx="1603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1568" dirty="0">
                      <a:solidFill>
                        <a:srgbClr val="FFFFFF"/>
                      </a:solidFill>
                      <a:latin typeface="Segoe UI Light" panose="020B0502040204020203" pitchFamily="34" charset="0"/>
                    </a:rPr>
                    <a:t>%</a:t>
                  </a:r>
                  <a:endParaRPr lang="en-US" altLang="en-US" sz="1568" dirty="0">
                    <a:solidFill>
                      <a:srgbClr val="FFFFFF"/>
                    </a:solidFill>
                    <a:latin typeface="Segoe UI" panose="020B0502040204020203" pitchFamily="34" charset="0"/>
                  </a:endParaRPr>
                </a:p>
              </p:txBody>
            </p:sp>
          </p:grpSp>
        </p:grpSp>
        <p:sp>
          <p:nvSpPr>
            <p:cNvPr id="323" name="Rectangle 3460"/>
            <p:cNvSpPr>
              <a:spLocks noChangeArrowheads="1"/>
            </p:cNvSpPr>
            <p:nvPr/>
          </p:nvSpPr>
          <p:spPr bwMode="auto">
            <a:xfrm>
              <a:off x="7285037" y="1135062"/>
              <a:ext cx="1978086" cy="49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lnSpc>
                  <a:spcPct val="120000"/>
                </a:lnSpc>
              </a:pPr>
              <a:r>
                <a:rPr lang="en-US" altLang="en-US" sz="882" dirty="0">
                  <a:solidFill>
                    <a:srgbClr val="002050"/>
                  </a:solidFill>
                  <a:latin typeface="Segoe UI" panose="020B0502040204020203" pitchFamily="34" charset="0"/>
                </a:rPr>
                <a:t>… of implementations end up </a:t>
              </a:r>
              <a:r>
                <a:rPr lang="en-US" altLang="en-US" sz="882" b="1" dirty="0">
                  <a:solidFill>
                    <a:srgbClr val="002050"/>
                  </a:solidFill>
                  <a:latin typeface="Segoe UI" panose="020B0502040204020203" pitchFamily="34" charset="0"/>
                </a:rPr>
                <a:t>getting reworked</a:t>
              </a:r>
              <a:r>
                <a:rPr lang="en-US" altLang="en-US" sz="882" dirty="0">
                  <a:solidFill>
                    <a:srgbClr val="002050"/>
                  </a:solidFill>
                  <a:latin typeface="Segoe UI" panose="020B0502040204020203" pitchFamily="34" charset="0"/>
                </a:rPr>
                <a:t> because they don’t meet the users’ original requirements</a:t>
              </a:r>
            </a:p>
          </p:txBody>
        </p:sp>
      </p:grpSp>
      <p:grpSp>
        <p:nvGrpSpPr>
          <p:cNvPr id="60" name="Group 59"/>
          <p:cNvGrpSpPr/>
          <p:nvPr/>
        </p:nvGrpSpPr>
        <p:grpSpPr>
          <a:xfrm>
            <a:off x="4228449" y="1636151"/>
            <a:ext cx="2855798" cy="596778"/>
            <a:chOff x="4084637" y="1423316"/>
            <a:chExt cx="2913063" cy="608745"/>
          </a:xfrm>
        </p:grpSpPr>
        <p:sp>
          <p:nvSpPr>
            <p:cNvPr id="590" name="Rectangle 3696"/>
            <p:cNvSpPr>
              <a:spLocks noChangeArrowheads="1"/>
            </p:cNvSpPr>
            <p:nvPr/>
          </p:nvSpPr>
          <p:spPr bwMode="auto">
            <a:xfrm>
              <a:off x="4768850" y="1478388"/>
              <a:ext cx="2228850" cy="493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lnSpc>
                  <a:spcPct val="120000"/>
                </a:lnSpc>
              </a:pPr>
              <a:r>
                <a:rPr lang="en-US" altLang="en-US" sz="882" dirty="0">
                  <a:solidFill>
                    <a:srgbClr val="002050"/>
                  </a:solidFill>
                  <a:latin typeface="Segoe UI" panose="020B0502040204020203" pitchFamily="34" charset="0"/>
                </a:rPr>
                <a:t>… of development budgets for software, IT staff and external professional services will be consumed by </a:t>
              </a:r>
              <a:r>
                <a:rPr lang="en-US" altLang="en-US" sz="882" b="1" dirty="0">
                  <a:solidFill>
                    <a:srgbClr val="002050"/>
                  </a:solidFill>
                  <a:latin typeface="Segoe UI" panose="020B0502040204020203" pitchFamily="34" charset="0"/>
                </a:rPr>
                <a:t>poor requirements</a:t>
              </a:r>
            </a:p>
          </p:txBody>
        </p:sp>
        <p:grpSp>
          <p:nvGrpSpPr>
            <p:cNvPr id="688" name="Group 687"/>
            <p:cNvGrpSpPr/>
            <p:nvPr/>
          </p:nvGrpSpPr>
          <p:grpSpPr>
            <a:xfrm>
              <a:off x="4084637" y="1423316"/>
              <a:ext cx="608745" cy="608745"/>
              <a:chOff x="7777955" y="466725"/>
              <a:chExt cx="608745" cy="608745"/>
            </a:xfrm>
          </p:grpSpPr>
          <p:sp>
            <p:nvSpPr>
              <p:cNvPr id="689" name="Oval 688"/>
              <p:cNvSpPr/>
              <p:nvPr/>
            </p:nvSpPr>
            <p:spPr bwMode="auto">
              <a:xfrm>
                <a:off x="7777955" y="466725"/>
                <a:ext cx="608745" cy="608745"/>
              </a:xfrm>
              <a:prstGeom prst="ellipse">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b" anchorCtr="0"/>
              <a:lstStyle/>
              <a:p>
                <a:pPr algn="ctr" defTabSz="914038"/>
                <a:endParaRPr lang="en-US" sz="784" dirty="0">
                  <a:gradFill>
                    <a:gsLst>
                      <a:gs pos="0">
                        <a:srgbClr val="FFFFFF"/>
                      </a:gs>
                      <a:gs pos="100000">
                        <a:srgbClr val="FFFFFF"/>
                      </a:gs>
                    </a:gsLst>
                    <a:lin ang="5400000" scaled="0"/>
                  </a:gradFill>
                  <a:ea typeface="Segoe UI" pitchFamily="34" charset="0"/>
                  <a:cs typeface="Segoe UI" pitchFamily="34" charset="0"/>
                </a:endParaRPr>
              </a:p>
            </p:txBody>
          </p:sp>
          <p:grpSp>
            <p:nvGrpSpPr>
              <p:cNvPr id="690" name="Group 689"/>
              <p:cNvGrpSpPr/>
              <p:nvPr/>
            </p:nvGrpSpPr>
            <p:grpSpPr>
              <a:xfrm>
                <a:off x="7885590" y="586431"/>
                <a:ext cx="438404" cy="369332"/>
                <a:chOff x="7903878" y="601662"/>
                <a:chExt cx="438404" cy="369332"/>
              </a:xfrm>
            </p:grpSpPr>
            <p:sp>
              <p:nvSpPr>
                <p:cNvPr id="691" name="Rectangle 3458"/>
                <p:cNvSpPr>
                  <a:spLocks noChangeArrowheads="1"/>
                </p:cNvSpPr>
                <p:nvPr/>
              </p:nvSpPr>
              <p:spPr bwMode="auto">
                <a:xfrm>
                  <a:off x="7903878" y="601662"/>
                  <a:ext cx="2725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2353" dirty="0">
                      <a:solidFill>
                        <a:srgbClr val="FFFFFF"/>
                      </a:solidFill>
                      <a:latin typeface="Segoe UI Light" panose="020B0502040204020203" pitchFamily="34" charset="0"/>
                    </a:rPr>
                    <a:t>41</a:t>
                  </a:r>
                  <a:endParaRPr lang="en-US" altLang="en-US" sz="2353" dirty="0">
                    <a:solidFill>
                      <a:srgbClr val="FFFFFF"/>
                    </a:solidFill>
                    <a:latin typeface="Segoe UI" panose="020B0502040204020203" pitchFamily="34" charset="0"/>
                  </a:endParaRPr>
                </a:p>
              </p:txBody>
            </p:sp>
            <p:sp>
              <p:nvSpPr>
                <p:cNvPr id="692" name="Rectangle 3459"/>
                <p:cNvSpPr>
                  <a:spLocks noChangeArrowheads="1"/>
                </p:cNvSpPr>
                <p:nvPr/>
              </p:nvSpPr>
              <p:spPr bwMode="auto">
                <a:xfrm>
                  <a:off x="8181982" y="609917"/>
                  <a:ext cx="1603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1568" dirty="0">
                      <a:solidFill>
                        <a:srgbClr val="FFFFFF"/>
                      </a:solidFill>
                      <a:latin typeface="Segoe UI Light" panose="020B0502040204020203" pitchFamily="34" charset="0"/>
                    </a:rPr>
                    <a:t>%</a:t>
                  </a:r>
                  <a:endParaRPr lang="en-US" altLang="en-US" sz="1568" dirty="0">
                    <a:solidFill>
                      <a:srgbClr val="FFFFFF"/>
                    </a:solidFill>
                    <a:latin typeface="Segoe UI" panose="020B0502040204020203" pitchFamily="34" charset="0"/>
                  </a:endParaRPr>
                </a:p>
              </p:txBody>
            </p:sp>
          </p:grpSp>
        </p:grpSp>
      </p:grpSp>
      <p:sp>
        <p:nvSpPr>
          <p:cNvPr id="3" name="Title 2"/>
          <p:cNvSpPr>
            <a:spLocks noGrp="1"/>
          </p:cNvSpPr>
          <p:nvPr>
            <p:ph type="title"/>
          </p:nvPr>
        </p:nvSpPr>
        <p:spPr>
          <a:xfrm>
            <a:off x="892504" y="103641"/>
            <a:ext cx="10515600" cy="857577"/>
          </a:xfrm>
        </p:spPr>
        <p:txBody>
          <a:bodyPr/>
          <a:lstStyle/>
          <a:p>
            <a:r>
              <a:rPr lang="en-US" dirty="0">
                <a:gradFill>
                  <a:gsLst>
                    <a:gs pos="0">
                      <a:schemeClr val="tx2"/>
                    </a:gs>
                    <a:gs pos="100000">
                      <a:schemeClr val="tx2"/>
                    </a:gs>
                  </a:gsLst>
                  <a:lin ang="5400000" scaled="1"/>
                </a:gradFill>
              </a:rPr>
              <a:t>The consequences of inefficiency</a:t>
            </a:r>
          </a:p>
        </p:txBody>
      </p:sp>
      <p:sp>
        <p:nvSpPr>
          <p:cNvPr id="128" name="Freeform 3342"/>
          <p:cNvSpPr>
            <a:spLocks/>
          </p:cNvSpPr>
          <p:nvPr/>
        </p:nvSpPr>
        <p:spPr bwMode="auto">
          <a:xfrm>
            <a:off x="5624444" y="2734894"/>
            <a:ext cx="3113" cy="1556"/>
          </a:xfrm>
          <a:custGeom>
            <a:avLst/>
            <a:gdLst>
              <a:gd name="T0" fmla="*/ 0 w 2"/>
              <a:gd name="T1" fmla="*/ 0 h 1"/>
              <a:gd name="T2" fmla="*/ 2 w 2"/>
              <a:gd name="T3" fmla="*/ 0 h 1"/>
              <a:gd name="T4" fmla="*/ 2 w 2"/>
              <a:gd name="T5" fmla="*/ 1 h 1"/>
              <a:gd name="T6" fmla="*/ 0 w 2"/>
              <a:gd name="T7" fmla="*/ 1 h 1"/>
              <a:gd name="T8" fmla="*/ 0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2" y="0"/>
                </a:lnTo>
                <a:lnTo>
                  <a:pt x="2" y="1"/>
                </a:lnTo>
                <a:lnTo>
                  <a:pt x="0" y="1"/>
                </a:lnTo>
                <a:lnTo>
                  <a:pt x="0" y="0"/>
                </a:lnTo>
                <a:lnTo>
                  <a:pt x="0" y="0"/>
                </a:ln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nvGrpSpPr>
          <p:cNvPr id="28" name="Group 27"/>
          <p:cNvGrpSpPr/>
          <p:nvPr/>
        </p:nvGrpSpPr>
        <p:grpSpPr>
          <a:xfrm>
            <a:off x="8763489" y="716382"/>
            <a:ext cx="3308677" cy="1218577"/>
            <a:chOff x="8939214" y="730250"/>
            <a:chExt cx="3375023" cy="1243012"/>
          </a:xfrm>
        </p:grpSpPr>
        <p:grpSp>
          <p:nvGrpSpPr>
            <p:cNvPr id="14" name="Group 13"/>
            <p:cNvGrpSpPr/>
            <p:nvPr/>
          </p:nvGrpSpPr>
          <p:grpSpPr>
            <a:xfrm>
              <a:off x="9928226" y="730250"/>
              <a:ext cx="2386011" cy="1243012"/>
              <a:chOff x="9928226" y="730250"/>
              <a:chExt cx="2386011" cy="1243012"/>
            </a:xfrm>
          </p:grpSpPr>
          <p:sp>
            <p:nvSpPr>
              <p:cNvPr id="159" name="Freeform 3374"/>
              <p:cNvSpPr>
                <a:spLocks/>
              </p:cNvSpPr>
              <p:nvPr/>
            </p:nvSpPr>
            <p:spPr bwMode="auto">
              <a:xfrm>
                <a:off x="10482264" y="1819275"/>
                <a:ext cx="65088" cy="33337"/>
              </a:xfrm>
              <a:custGeom>
                <a:avLst/>
                <a:gdLst>
                  <a:gd name="T0" fmla="*/ 16 w 32"/>
                  <a:gd name="T1" fmla="*/ 0 h 16"/>
                  <a:gd name="T2" fmla="*/ 0 w 32"/>
                  <a:gd name="T3" fmla="*/ 16 h 16"/>
                  <a:gd name="T4" fmla="*/ 32 w 32"/>
                  <a:gd name="T5" fmla="*/ 16 h 16"/>
                  <a:gd name="T6" fmla="*/ 16 w 32"/>
                  <a:gd name="T7" fmla="*/ 0 h 16"/>
                </a:gdLst>
                <a:ahLst/>
                <a:cxnLst>
                  <a:cxn ang="0">
                    <a:pos x="T0" y="T1"/>
                  </a:cxn>
                  <a:cxn ang="0">
                    <a:pos x="T2" y="T3"/>
                  </a:cxn>
                  <a:cxn ang="0">
                    <a:pos x="T4" y="T5"/>
                  </a:cxn>
                  <a:cxn ang="0">
                    <a:pos x="T6" y="T7"/>
                  </a:cxn>
                </a:cxnLst>
                <a:rect l="0" t="0" r="r" b="b"/>
                <a:pathLst>
                  <a:path w="32" h="16">
                    <a:moveTo>
                      <a:pt x="16" y="0"/>
                    </a:moveTo>
                    <a:cubicBezTo>
                      <a:pt x="6" y="0"/>
                      <a:pt x="0" y="8"/>
                      <a:pt x="0" y="16"/>
                    </a:cubicBezTo>
                    <a:cubicBezTo>
                      <a:pt x="32" y="16"/>
                      <a:pt x="32" y="16"/>
                      <a:pt x="32" y="16"/>
                    </a:cubicBezTo>
                    <a:cubicBezTo>
                      <a:pt x="32" y="8"/>
                      <a:pt x="24" y="0"/>
                      <a:pt x="16" y="0"/>
                    </a:cubicBezTo>
                    <a:close/>
                  </a:path>
                </a:pathLst>
              </a:custGeom>
              <a:solidFill>
                <a:srgbClr val="B400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60" name="Freeform 3375"/>
              <p:cNvSpPr>
                <a:spLocks/>
              </p:cNvSpPr>
              <p:nvPr/>
            </p:nvSpPr>
            <p:spPr bwMode="auto">
              <a:xfrm>
                <a:off x="10596564" y="1819275"/>
                <a:ext cx="66675" cy="33337"/>
              </a:xfrm>
              <a:custGeom>
                <a:avLst/>
                <a:gdLst>
                  <a:gd name="T0" fmla="*/ 16 w 32"/>
                  <a:gd name="T1" fmla="*/ 0 h 16"/>
                  <a:gd name="T2" fmla="*/ 32 w 32"/>
                  <a:gd name="T3" fmla="*/ 16 h 16"/>
                  <a:gd name="T4" fmla="*/ 0 w 32"/>
                  <a:gd name="T5" fmla="*/ 16 h 16"/>
                  <a:gd name="T6" fmla="*/ 16 w 32"/>
                  <a:gd name="T7" fmla="*/ 0 h 16"/>
                </a:gdLst>
                <a:ahLst/>
                <a:cxnLst>
                  <a:cxn ang="0">
                    <a:pos x="T0" y="T1"/>
                  </a:cxn>
                  <a:cxn ang="0">
                    <a:pos x="T2" y="T3"/>
                  </a:cxn>
                  <a:cxn ang="0">
                    <a:pos x="T4" y="T5"/>
                  </a:cxn>
                  <a:cxn ang="0">
                    <a:pos x="T6" y="T7"/>
                  </a:cxn>
                </a:cxnLst>
                <a:rect l="0" t="0" r="r" b="b"/>
                <a:pathLst>
                  <a:path w="32" h="16">
                    <a:moveTo>
                      <a:pt x="16" y="0"/>
                    </a:moveTo>
                    <a:cubicBezTo>
                      <a:pt x="26" y="0"/>
                      <a:pt x="32" y="8"/>
                      <a:pt x="32" y="16"/>
                    </a:cubicBezTo>
                    <a:cubicBezTo>
                      <a:pt x="0" y="16"/>
                      <a:pt x="0" y="16"/>
                      <a:pt x="0" y="16"/>
                    </a:cubicBezTo>
                    <a:cubicBezTo>
                      <a:pt x="0" y="8"/>
                      <a:pt x="8" y="0"/>
                      <a:pt x="16" y="0"/>
                    </a:cubicBezTo>
                    <a:close/>
                  </a:path>
                </a:pathLst>
              </a:custGeom>
              <a:solidFill>
                <a:srgbClr val="B400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61" name="Freeform 3376"/>
              <p:cNvSpPr>
                <a:spLocks/>
              </p:cNvSpPr>
              <p:nvPr/>
            </p:nvSpPr>
            <p:spPr bwMode="auto">
              <a:xfrm>
                <a:off x="10334626" y="893762"/>
                <a:ext cx="465138" cy="1050925"/>
              </a:xfrm>
              <a:custGeom>
                <a:avLst/>
                <a:gdLst>
                  <a:gd name="T0" fmla="*/ 177 w 225"/>
                  <a:gd name="T1" fmla="*/ 92 h 508"/>
                  <a:gd name="T2" fmla="*/ 177 w 225"/>
                  <a:gd name="T3" fmla="*/ 92 h 508"/>
                  <a:gd name="T4" fmla="*/ 177 w 225"/>
                  <a:gd name="T5" fmla="*/ 92 h 508"/>
                  <a:gd name="T6" fmla="*/ 128 w 225"/>
                  <a:gd name="T7" fmla="*/ 88 h 508"/>
                  <a:gd name="T8" fmla="*/ 128 w 225"/>
                  <a:gd name="T9" fmla="*/ 80 h 508"/>
                  <a:gd name="T10" fmla="*/ 139 w 225"/>
                  <a:gd name="T11" fmla="*/ 68 h 508"/>
                  <a:gd name="T12" fmla="*/ 139 w 225"/>
                  <a:gd name="T13" fmla="*/ 57 h 508"/>
                  <a:gd name="T14" fmla="*/ 143 w 225"/>
                  <a:gd name="T15" fmla="*/ 52 h 508"/>
                  <a:gd name="T16" fmla="*/ 143 w 225"/>
                  <a:gd name="T17" fmla="*/ 43 h 508"/>
                  <a:gd name="T18" fmla="*/ 141 w 225"/>
                  <a:gd name="T19" fmla="*/ 38 h 508"/>
                  <a:gd name="T20" fmla="*/ 146 w 225"/>
                  <a:gd name="T21" fmla="*/ 25 h 508"/>
                  <a:gd name="T22" fmla="*/ 127 w 225"/>
                  <a:gd name="T23" fmla="*/ 7 h 508"/>
                  <a:gd name="T24" fmla="*/ 127 w 225"/>
                  <a:gd name="T25" fmla="*/ 7 h 508"/>
                  <a:gd name="T26" fmla="*/ 107 w 225"/>
                  <a:gd name="T27" fmla="*/ 0 h 508"/>
                  <a:gd name="T28" fmla="*/ 79 w 225"/>
                  <a:gd name="T29" fmla="*/ 23 h 508"/>
                  <a:gd name="T30" fmla="*/ 84 w 225"/>
                  <a:gd name="T31" fmla="*/ 38 h 508"/>
                  <a:gd name="T32" fmla="*/ 81 w 225"/>
                  <a:gd name="T33" fmla="*/ 43 h 508"/>
                  <a:gd name="T34" fmla="*/ 81 w 225"/>
                  <a:gd name="T35" fmla="*/ 52 h 508"/>
                  <a:gd name="T36" fmla="*/ 85 w 225"/>
                  <a:gd name="T37" fmla="*/ 57 h 508"/>
                  <a:gd name="T38" fmla="*/ 85 w 225"/>
                  <a:gd name="T39" fmla="*/ 68 h 508"/>
                  <a:gd name="T40" fmla="*/ 97 w 225"/>
                  <a:gd name="T41" fmla="*/ 80 h 508"/>
                  <a:gd name="T42" fmla="*/ 97 w 225"/>
                  <a:gd name="T43" fmla="*/ 88 h 508"/>
                  <a:gd name="T44" fmla="*/ 48 w 225"/>
                  <a:gd name="T45" fmla="*/ 92 h 508"/>
                  <a:gd name="T46" fmla="*/ 48 w 225"/>
                  <a:gd name="T47" fmla="*/ 93 h 508"/>
                  <a:gd name="T48" fmla="*/ 0 w 225"/>
                  <a:gd name="T49" fmla="*/ 267 h 508"/>
                  <a:gd name="T50" fmla="*/ 4 w 225"/>
                  <a:gd name="T51" fmla="*/ 267 h 508"/>
                  <a:gd name="T52" fmla="*/ 4 w 225"/>
                  <a:gd name="T53" fmla="*/ 279 h 508"/>
                  <a:gd name="T54" fmla="*/ 14 w 225"/>
                  <a:gd name="T55" fmla="*/ 289 h 508"/>
                  <a:gd name="T56" fmla="*/ 25 w 225"/>
                  <a:gd name="T57" fmla="*/ 279 h 508"/>
                  <a:gd name="T58" fmla="*/ 25 w 225"/>
                  <a:gd name="T59" fmla="*/ 267 h 508"/>
                  <a:gd name="T60" fmla="*/ 28 w 225"/>
                  <a:gd name="T61" fmla="*/ 267 h 508"/>
                  <a:gd name="T62" fmla="*/ 48 w 225"/>
                  <a:gd name="T63" fmla="*/ 170 h 508"/>
                  <a:gd name="T64" fmla="*/ 48 w 225"/>
                  <a:gd name="T65" fmla="*/ 308 h 508"/>
                  <a:gd name="T66" fmla="*/ 65 w 225"/>
                  <a:gd name="T67" fmla="*/ 308 h 508"/>
                  <a:gd name="T68" fmla="*/ 71 w 225"/>
                  <a:gd name="T69" fmla="*/ 493 h 508"/>
                  <a:gd name="T70" fmla="*/ 77 w 225"/>
                  <a:gd name="T71" fmla="*/ 493 h 508"/>
                  <a:gd name="T72" fmla="*/ 69 w 225"/>
                  <a:gd name="T73" fmla="*/ 508 h 508"/>
                  <a:gd name="T74" fmla="*/ 108 w 225"/>
                  <a:gd name="T75" fmla="*/ 508 h 508"/>
                  <a:gd name="T76" fmla="*/ 99 w 225"/>
                  <a:gd name="T77" fmla="*/ 493 h 508"/>
                  <a:gd name="T78" fmla="*/ 105 w 225"/>
                  <a:gd name="T79" fmla="*/ 493 h 508"/>
                  <a:gd name="T80" fmla="*/ 112 w 225"/>
                  <a:gd name="T81" fmla="*/ 308 h 508"/>
                  <a:gd name="T82" fmla="*/ 113 w 225"/>
                  <a:gd name="T83" fmla="*/ 308 h 508"/>
                  <a:gd name="T84" fmla="*/ 120 w 225"/>
                  <a:gd name="T85" fmla="*/ 493 h 508"/>
                  <a:gd name="T86" fmla="*/ 126 w 225"/>
                  <a:gd name="T87" fmla="*/ 493 h 508"/>
                  <a:gd name="T88" fmla="*/ 117 w 225"/>
                  <a:gd name="T89" fmla="*/ 508 h 508"/>
                  <a:gd name="T90" fmla="*/ 156 w 225"/>
                  <a:gd name="T91" fmla="*/ 508 h 508"/>
                  <a:gd name="T92" fmla="*/ 148 w 225"/>
                  <a:gd name="T93" fmla="*/ 493 h 508"/>
                  <a:gd name="T94" fmla="*/ 154 w 225"/>
                  <a:gd name="T95" fmla="*/ 493 h 508"/>
                  <a:gd name="T96" fmla="*/ 160 w 225"/>
                  <a:gd name="T97" fmla="*/ 308 h 508"/>
                  <a:gd name="T98" fmla="*/ 177 w 225"/>
                  <a:gd name="T99" fmla="*/ 308 h 508"/>
                  <a:gd name="T100" fmla="*/ 177 w 225"/>
                  <a:gd name="T101" fmla="*/ 167 h 508"/>
                  <a:gd name="T102" fmla="*/ 198 w 225"/>
                  <a:gd name="T103" fmla="*/ 267 h 508"/>
                  <a:gd name="T104" fmla="*/ 201 w 225"/>
                  <a:gd name="T105" fmla="*/ 267 h 508"/>
                  <a:gd name="T106" fmla="*/ 201 w 225"/>
                  <a:gd name="T107" fmla="*/ 279 h 508"/>
                  <a:gd name="T108" fmla="*/ 211 w 225"/>
                  <a:gd name="T109" fmla="*/ 289 h 508"/>
                  <a:gd name="T110" fmla="*/ 222 w 225"/>
                  <a:gd name="T111" fmla="*/ 279 h 508"/>
                  <a:gd name="T112" fmla="*/ 222 w 225"/>
                  <a:gd name="T113" fmla="*/ 267 h 508"/>
                  <a:gd name="T114" fmla="*/ 225 w 225"/>
                  <a:gd name="T115" fmla="*/ 267 h 508"/>
                  <a:gd name="T116" fmla="*/ 177 w 225"/>
                  <a:gd name="T117" fmla="*/ 9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08">
                    <a:moveTo>
                      <a:pt x="177" y="92"/>
                    </a:moveTo>
                    <a:cubicBezTo>
                      <a:pt x="177" y="92"/>
                      <a:pt x="177" y="92"/>
                      <a:pt x="177" y="92"/>
                    </a:cubicBezTo>
                    <a:cubicBezTo>
                      <a:pt x="177" y="92"/>
                      <a:pt x="177" y="92"/>
                      <a:pt x="177" y="92"/>
                    </a:cubicBezTo>
                    <a:cubicBezTo>
                      <a:pt x="128" y="88"/>
                      <a:pt x="128" y="88"/>
                      <a:pt x="128" y="88"/>
                    </a:cubicBezTo>
                    <a:cubicBezTo>
                      <a:pt x="128" y="80"/>
                      <a:pt x="128" y="80"/>
                      <a:pt x="128" y="80"/>
                    </a:cubicBezTo>
                    <a:cubicBezTo>
                      <a:pt x="134" y="79"/>
                      <a:pt x="139" y="74"/>
                      <a:pt x="139" y="68"/>
                    </a:cubicBezTo>
                    <a:cubicBezTo>
                      <a:pt x="139" y="57"/>
                      <a:pt x="139" y="57"/>
                      <a:pt x="139" y="57"/>
                    </a:cubicBezTo>
                    <a:cubicBezTo>
                      <a:pt x="141" y="57"/>
                      <a:pt x="143" y="55"/>
                      <a:pt x="143" y="52"/>
                    </a:cubicBezTo>
                    <a:cubicBezTo>
                      <a:pt x="143" y="43"/>
                      <a:pt x="143" y="43"/>
                      <a:pt x="143" y="43"/>
                    </a:cubicBezTo>
                    <a:cubicBezTo>
                      <a:pt x="143" y="41"/>
                      <a:pt x="142" y="39"/>
                      <a:pt x="141" y="38"/>
                    </a:cubicBezTo>
                    <a:cubicBezTo>
                      <a:pt x="144" y="36"/>
                      <a:pt x="146" y="31"/>
                      <a:pt x="146" y="25"/>
                    </a:cubicBezTo>
                    <a:cubicBezTo>
                      <a:pt x="146" y="15"/>
                      <a:pt x="138" y="7"/>
                      <a:pt x="127" y="7"/>
                    </a:cubicBezTo>
                    <a:cubicBezTo>
                      <a:pt x="127" y="7"/>
                      <a:pt x="127" y="7"/>
                      <a:pt x="127" y="7"/>
                    </a:cubicBezTo>
                    <a:cubicBezTo>
                      <a:pt x="122" y="3"/>
                      <a:pt x="115" y="0"/>
                      <a:pt x="107" y="0"/>
                    </a:cubicBezTo>
                    <a:cubicBezTo>
                      <a:pt x="91" y="0"/>
                      <a:pt x="79" y="10"/>
                      <a:pt x="79" y="23"/>
                    </a:cubicBezTo>
                    <a:cubicBezTo>
                      <a:pt x="79" y="29"/>
                      <a:pt x="81" y="35"/>
                      <a:pt x="84" y="38"/>
                    </a:cubicBezTo>
                    <a:cubicBezTo>
                      <a:pt x="83" y="38"/>
                      <a:pt x="81" y="40"/>
                      <a:pt x="81" y="43"/>
                    </a:cubicBezTo>
                    <a:cubicBezTo>
                      <a:pt x="81" y="52"/>
                      <a:pt x="81" y="52"/>
                      <a:pt x="81" y="52"/>
                    </a:cubicBezTo>
                    <a:cubicBezTo>
                      <a:pt x="81" y="55"/>
                      <a:pt x="83" y="57"/>
                      <a:pt x="85" y="57"/>
                    </a:cubicBezTo>
                    <a:cubicBezTo>
                      <a:pt x="85" y="68"/>
                      <a:pt x="85" y="68"/>
                      <a:pt x="85" y="68"/>
                    </a:cubicBezTo>
                    <a:cubicBezTo>
                      <a:pt x="85" y="75"/>
                      <a:pt x="90" y="80"/>
                      <a:pt x="97" y="80"/>
                    </a:cubicBezTo>
                    <a:cubicBezTo>
                      <a:pt x="97" y="88"/>
                      <a:pt x="97" y="88"/>
                      <a:pt x="97" y="88"/>
                    </a:cubicBezTo>
                    <a:cubicBezTo>
                      <a:pt x="48" y="92"/>
                      <a:pt x="48" y="92"/>
                      <a:pt x="48" y="92"/>
                    </a:cubicBezTo>
                    <a:cubicBezTo>
                      <a:pt x="48" y="93"/>
                      <a:pt x="48" y="93"/>
                      <a:pt x="48" y="93"/>
                    </a:cubicBezTo>
                    <a:cubicBezTo>
                      <a:pt x="22" y="149"/>
                      <a:pt x="6" y="205"/>
                      <a:pt x="0" y="267"/>
                    </a:cubicBezTo>
                    <a:cubicBezTo>
                      <a:pt x="4" y="267"/>
                      <a:pt x="4" y="267"/>
                      <a:pt x="4" y="267"/>
                    </a:cubicBezTo>
                    <a:cubicBezTo>
                      <a:pt x="4" y="279"/>
                      <a:pt x="4" y="279"/>
                      <a:pt x="4" y="279"/>
                    </a:cubicBezTo>
                    <a:cubicBezTo>
                      <a:pt x="4" y="285"/>
                      <a:pt x="9" y="289"/>
                      <a:pt x="14" y="289"/>
                    </a:cubicBezTo>
                    <a:cubicBezTo>
                      <a:pt x="20" y="289"/>
                      <a:pt x="25" y="285"/>
                      <a:pt x="25" y="279"/>
                    </a:cubicBezTo>
                    <a:cubicBezTo>
                      <a:pt x="25" y="267"/>
                      <a:pt x="25" y="267"/>
                      <a:pt x="25" y="267"/>
                    </a:cubicBezTo>
                    <a:cubicBezTo>
                      <a:pt x="28" y="267"/>
                      <a:pt x="28" y="267"/>
                      <a:pt x="28" y="267"/>
                    </a:cubicBezTo>
                    <a:cubicBezTo>
                      <a:pt x="31" y="233"/>
                      <a:pt x="39" y="202"/>
                      <a:pt x="48" y="170"/>
                    </a:cubicBezTo>
                    <a:cubicBezTo>
                      <a:pt x="48" y="308"/>
                      <a:pt x="48" y="308"/>
                      <a:pt x="48" y="308"/>
                    </a:cubicBezTo>
                    <a:cubicBezTo>
                      <a:pt x="65" y="308"/>
                      <a:pt x="65" y="308"/>
                      <a:pt x="65" y="308"/>
                    </a:cubicBezTo>
                    <a:cubicBezTo>
                      <a:pt x="71" y="493"/>
                      <a:pt x="71" y="493"/>
                      <a:pt x="71" y="493"/>
                    </a:cubicBezTo>
                    <a:cubicBezTo>
                      <a:pt x="77" y="493"/>
                      <a:pt x="77" y="493"/>
                      <a:pt x="77" y="493"/>
                    </a:cubicBezTo>
                    <a:cubicBezTo>
                      <a:pt x="71" y="495"/>
                      <a:pt x="69" y="502"/>
                      <a:pt x="69" y="508"/>
                    </a:cubicBezTo>
                    <a:cubicBezTo>
                      <a:pt x="108" y="508"/>
                      <a:pt x="108" y="508"/>
                      <a:pt x="108" y="508"/>
                    </a:cubicBezTo>
                    <a:cubicBezTo>
                      <a:pt x="108" y="502"/>
                      <a:pt x="105" y="495"/>
                      <a:pt x="99" y="493"/>
                    </a:cubicBezTo>
                    <a:cubicBezTo>
                      <a:pt x="105" y="493"/>
                      <a:pt x="105" y="493"/>
                      <a:pt x="105" y="493"/>
                    </a:cubicBezTo>
                    <a:cubicBezTo>
                      <a:pt x="112" y="308"/>
                      <a:pt x="112" y="308"/>
                      <a:pt x="112" y="308"/>
                    </a:cubicBezTo>
                    <a:cubicBezTo>
                      <a:pt x="113" y="308"/>
                      <a:pt x="113" y="308"/>
                      <a:pt x="113" y="308"/>
                    </a:cubicBezTo>
                    <a:cubicBezTo>
                      <a:pt x="120" y="493"/>
                      <a:pt x="120" y="493"/>
                      <a:pt x="120" y="493"/>
                    </a:cubicBezTo>
                    <a:cubicBezTo>
                      <a:pt x="126" y="493"/>
                      <a:pt x="126" y="493"/>
                      <a:pt x="126" y="493"/>
                    </a:cubicBezTo>
                    <a:cubicBezTo>
                      <a:pt x="120" y="495"/>
                      <a:pt x="117" y="502"/>
                      <a:pt x="117" y="508"/>
                    </a:cubicBezTo>
                    <a:cubicBezTo>
                      <a:pt x="156" y="508"/>
                      <a:pt x="156" y="508"/>
                      <a:pt x="156" y="508"/>
                    </a:cubicBezTo>
                    <a:cubicBezTo>
                      <a:pt x="156" y="502"/>
                      <a:pt x="154" y="495"/>
                      <a:pt x="148" y="493"/>
                    </a:cubicBezTo>
                    <a:cubicBezTo>
                      <a:pt x="154" y="493"/>
                      <a:pt x="154" y="493"/>
                      <a:pt x="154" y="493"/>
                    </a:cubicBezTo>
                    <a:cubicBezTo>
                      <a:pt x="160" y="308"/>
                      <a:pt x="160" y="308"/>
                      <a:pt x="160" y="308"/>
                    </a:cubicBezTo>
                    <a:cubicBezTo>
                      <a:pt x="177" y="308"/>
                      <a:pt x="177" y="308"/>
                      <a:pt x="177" y="308"/>
                    </a:cubicBezTo>
                    <a:cubicBezTo>
                      <a:pt x="177" y="167"/>
                      <a:pt x="177" y="167"/>
                      <a:pt x="177" y="167"/>
                    </a:cubicBezTo>
                    <a:cubicBezTo>
                      <a:pt x="187" y="200"/>
                      <a:pt x="195" y="232"/>
                      <a:pt x="198" y="267"/>
                    </a:cubicBezTo>
                    <a:cubicBezTo>
                      <a:pt x="201" y="267"/>
                      <a:pt x="201" y="267"/>
                      <a:pt x="201" y="267"/>
                    </a:cubicBezTo>
                    <a:cubicBezTo>
                      <a:pt x="201" y="279"/>
                      <a:pt x="201" y="279"/>
                      <a:pt x="201" y="279"/>
                    </a:cubicBezTo>
                    <a:cubicBezTo>
                      <a:pt x="201" y="285"/>
                      <a:pt x="206" y="289"/>
                      <a:pt x="211" y="289"/>
                    </a:cubicBezTo>
                    <a:cubicBezTo>
                      <a:pt x="217" y="289"/>
                      <a:pt x="222" y="285"/>
                      <a:pt x="222" y="279"/>
                    </a:cubicBezTo>
                    <a:cubicBezTo>
                      <a:pt x="222" y="267"/>
                      <a:pt x="222" y="267"/>
                      <a:pt x="222" y="267"/>
                    </a:cubicBezTo>
                    <a:cubicBezTo>
                      <a:pt x="225" y="267"/>
                      <a:pt x="225" y="267"/>
                      <a:pt x="225" y="267"/>
                    </a:cubicBezTo>
                    <a:cubicBezTo>
                      <a:pt x="220" y="205"/>
                      <a:pt x="203" y="148"/>
                      <a:pt x="177" y="92"/>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62" name="Freeform 3377"/>
              <p:cNvSpPr>
                <a:spLocks/>
              </p:cNvSpPr>
              <p:nvPr/>
            </p:nvSpPr>
            <p:spPr bwMode="auto">
              <a:xfrm>
                <a:off x="10199689" y="949325"/>
                <a:ext cx="333375" cy="995362"/>
              </a:xfrm>
              <a:custGeom>
                <a:avLst/>
                <a:gdLst>
                  <a:gd name="T0" fmla="*/ 133 w 161"/>
                  <a:gd name="T1" fmla="*/ 97 h 481"/>
                  <a:gd name="T2" fmla="*/ 95 w 161"/>
                  <a:gd name="T3" fmla="*/ 93 h 481"/>
                  <a:gd name="T4" fmla="*/ 93 w 161"/>
                  <a:gd name="T5" fmla="*/ 89 h 481"/>
                  <a:gd name="T6" fmla="*/ 121 w 161"/>
                  <a:gd name="T7" fmla="*/ 76 h 481"/>
                  <a:gd name="T8" fmla="*/ 109 w 161"/>
                  <a:gd name="T9" fmla="*/ 71 h 481"/>
                  <a:gd name="T10" fmla="*/ 114 w 161"/>
                  <a:gd name="T11" fmla="*/ 56 h 481"/>
                  <a:gd name="T12" fmla="*/ 114 w 161"/>
                  <a:gd name="T13" fmla="*/ 55 h 481"/>
                  <a:gd name="T14" fmla="*/ 99 w 161"/>
                  <a:gd name="T15" fmla="*/ 14 h 481"/>
                  <a:gd name="T16" fmla="*/ 47 w 161"/>
                  <a:gd name="T17" fmla="*/ 36 h 481"/>
                  <a:gd name="T18" fmla="*/ 51 w 161"/>
                  <a:gd name="T19" fmla="*/ 55 h 481"/>
                  <a:gd name="T20" fmla="*/ 48 w 161"/>
                  <a:gd name="T21" fmla="*/ 71 h 481"/>
                  <a:gd name="T22" fmla="*/ 56 w 161"/>
                  <a:gd name="T23" fmla="*/ 89 h 481"/>
                  <a:gd name="T24" fmla="*/ 70 w 161"/>
                  <a:gd name="T25" fmla="*/ 93 h 481"/>
                  <a:gd name="T26" fmla="*/ 29 w 161"/>
                  <a:gd name="T27" fmla="*/ 97 h 481"/>
                  <a:gd name="T28" fmla="*/ 29 w 161"/>
                  <a:gd name="T29" fmla="*/ 97 h 481"/>
                  <a:gd name="T30" fmla="*/ 3 w 161"/>
                  <a:gd name="T31" fmla="*/ 221 h 481"/>
                  <a:gd name="T32" fmla="*/ 10 w 161"/>
                  <a:gd name="T33" fmla="*/ 237 h 481"/>
                  <a:gd name="T34" fmla="*/ 18 w 161"/>
                  <a:gd name="T35" fmla="*/ 221 h 481"/>
                  <a:gd name="T36" fmla="*/ 32 w 161"/>
                  <a:gd name="T37" fmla="*/ 149 h 481"/>
                  <a:gd name="T38" fmla="*/ 38 w 161"/>
                  <a:gd name="T39" fmla="*/ 364 h 481"/>
                  <a:gd name="T40" fmla="*/ 55 w 161"/>
                  <a:gd name="T41" fmla="*/ 474 h 481"/>
                  <a:gd name="T42" fmla="*/ 55 w 161"/>
                  <a:gd name="T43" fmla="*/ 481 h 481"/>
                  <a:gd name="T44" fmla="*/ 80 w 161"/>
                  <a:gd name="T45" fmla="*/ 481 h 481"/>
                  <a:gd name="T46" fmla="*/ 80 w 161"/>
                  <a:gd name="T47" fmla="*/ 364 h 481"/>
                  <a:gd name="T48" fmla="*/ 89 w 161"/>
                  <a:gd name="T49" fmla="*/ 474 h 481"/>
                  <a:gd name="T50" fmla="*/ 89 w 161"/>
                  <a:gd name="T51" fmla="*/ 481 h 481"/>
                  <a:gd name="T52" fmla="*/ 112 w 161"/>
                  <a:gd name="T53" fmla="*/ 481 h 481"/>
                  <a:gd name="T54" fmla="*/ 112 w 161"/>
                  <a:gd name="T55" fmla="*/ 364 h 481"/>
                  <a:gd name="T56" fmla="*/ 124 w 161"/>
                  <a:gd name="T57" fmla="*/ 253 h 481"/>
                  <a:gd name="T58" fmla="*/ 141 w 161"/>
                  <a:gd name="T59" fmla="*/ 221 h 481"/>
                  <a:gd name="T60" fmla="*/ 144 w 161"/>
                  <a:gd name="T61" fmla="*/ 230 h 481"/>
                  <a:gd name="T62" fmla="*/ 159 w 161"/>
                  <a:gd name="T63" fmla="*/ 230 h 481"/>
                  <a:gd name="T64" fmla="*/ 161 w 161"/>
                  <a:gd name="T65" fmla="*/ 2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481">
                    <a:moveTo>
                      <a:pt x="133" y="97"/>
                    </a:moveTo>
                    <a:cubicBezTo>
                      <a:pt x="133" y="97"/>
                      <a:pt x="133" y="97"/>
                      <a:pt x="133" y="97"/>
                    </a:cubicBezTo>
                    <a:cubicBezTo>
                      <a:pt x="95" y="93"/>
                      <a:pt x="95" y="93"/>
                      <a:pt x="95" y="93"/>
                    </a:cubicBezTo>
                    <a:cubicBezTo>
                      <a:pt x="95" y="93"/>
                      <a:pt x="95" y="93"/>
                      <a:pt x="95" y="93"/>
                    </a:cubicBezTo>
                    <a:cubicBezTo>
                      <a:pt x="92" y="93"/>
                      <a:pt x="92" y="93"/>
                      <a:pt x="92" y="93"/>
                    </a:cubicBezTo>
                    <a:cubicBezTo>
                      <a:pt x="93" y="89"/>
                      <a:pt x="93" y="89"/>
                      <a:pt x="93" y="89"/>
                    </a:cubicBezTo>
                    <a:cubicBezTo>
                      <a:pt x="97" y="89"/>
                      <a:pt x="101" y="89"/>
                      <a:pt x="108" y="89"/>
                    </a:cubicBezTo>
                    <a:cubicBezTo>
                      <a:pt x="119" y="87"/>
                      <a:pt x="121" y="80"/>
                      <a:pt x="121" y="76"/>
                    </a:cubicBezTo>
                    <a:cubicBezTo>
                      <a:pt x="121" y="72"/>
                      <a:pt x="118" y="65"/>
                      <a:pt x="117" y="71"/>
                    </a:cubicBezTo>
                    <a:cubicBezTo>
                      <a:pt x="115" y="76"/>
                      <a:pt x="110" y="75"/>
                      <a:pt x="109" y="71"/>
                    </a:cubicBezTo>
                    <a:cubicBezTo>
                      <a:pt x="108" y="69"/>
                      <a:pt x="110" y="63"/>
                      <a:pt x="112" y="60"/>
                    </a:cubicBezTo>
                    <a:cubicBezTo>
                      <a:pt x="112" y="58"/>
                      <a:pt x="113" y="57"/>
                      <a:pt x="114" y="56"/>
                    </a:cubicBezTo>
                    <a:cubicBezTo>
                      <a:pt x="114" y="55"/>
                      <a:pt x="114" y="55"/>
                      <a:pt x="114" y="55"/>
                    </a:cubicBezTo>
                    <a:cubicBezTo>
                      <a:pt x="114" y="55"/>
                      <a:pt x="114" y="55"/>
                      <a:pt x="114" y="55"/>
                    </a:cubicBezTo>
                    <a:cubicBezTo>
                      <a:pt x="115" y="51"/>
                      <a:pt x="116" y="47"/>
                      <a:pt x="116" y="42"/>
                    </a:cubicBezTo>
                    <a:cubicBezTo>
                      <a:pt x="116" y="29"/>
                      <a:pt x="109" y="18"/>
                      <a:pt x="99" y="14"/>
                    </a:cubicBezTo>
                    <a:cubicBezTo>
                      <a:pt x="94" y="6"/>
                      <a:pt x="85" y="0"/>
                      <a:pt x="76" y="0"/>
                    </a:cubicBezTo>
                    <a:cubicBezTo>
                      <a:pt x="60" y="0"/>
                      <a:pt x="47" y="16"/>
                      <a:pt x="47" y="36"/>
                    </a:cubicBezTo>
                    <a:cubicBezTo>
                      <a:pt x="47" y="44"/>
                      <a:pt x="48" y="49"/>
                      <a:pt x="51" y="55"/>
                    </a:cubicBezTo>
                    <a:cubicBezTo>
                      <a:pt x="51" y="55"/>
                      <a:pt x="51" y="55"/>
                      <a:pt x="51" y="55"/>
                    </a:cubicBezTo>
                    <a:cubicBezTo>
                      <a:pt x="51" y="55"/>
                      <a:pt x="57" y="67"/>
                      <a:pt x="55" y="71"/>
                    </a:cubicBezTo>
                    <a:cubicBezTo>
                      <a:pt x="54" y="75"/>
                      <a:pt x="50" y="76"/>
                      <a:pt x="48" y="71"/>
                    </a:cubicBezTo>
                    <a:cubicBezTo>
                      <a:pt x="46" y="65"/>
                      <a:pt x="43" y="72"/>
                      <a:pt x="44" y="76"/>
                    </a:cubicBezTo>
                    <a:cubicBezTo>
                      <a:pt x="44" y="80"/>
                      <a:pt x="46" y="87"/>
                      <a:pt x="56" y="89"/>
                    </a:cubicBezTo>
                    <a:cubicBezTo>
                      <a:pt x="62" y="89"/>
                      <a:pt x="66" y="89"/>
                      <a:pt x="70" y="89"/>
                    </a:cubicBezTo>
                    <a:cubicBezTo>
                      <a:pt x="70" y="93"/>
                      <a:pt x="70" y="93"/>
                      <a:pt x="70" y="93"/>
                    </a:cubicBezTo>
                    <a:cubicBezTo>
                      <a:pt x="66" y="93"/>
                      <a:pt x="66" y="93"/>
                      <a:pt x="66" y="93"/>
                    </a:cubicBezTo>
                    <a:cubicBezTo>
                      <a:pt x="29" y="97"/>
                      <a:pt x="29" y="97"/>
                      <a:pt x="29" y="97"/>
                    </a:cubicBezTo>
                    <a:cubicBezTo>
                      <a:pt x="29" y="97"/>
                      <a:pt x="29" y="97"/>
                      <a:pt x="29" y="97"/>
                    </a:cubicBezTo>
                    <a:cubicBezTo>
                      <a:pt x="29" y="97"/>
                      <a:pt x="29" y="97"/>
                      <a:pt x="29" y="97"/>
                    </a:cubicBezTo>
                    <a:cubicBezTo>
                      <a:pt x="10" y="138"/>
                      <a:pt x="4" y="177"/>
                      <a:pt x="0" y="221"/>
                    </a:cubicBezTo>
                    <a:cubicBezTo>
                      <a:pt x="3" y="221"/>
                      <a:pt x="3" y="221"/>
                      <a:pt x="3" y="221"/>
                    </a:cubicBezTo>
                    <a:cubicBezTo>
                      <a:pt x="3" y="230"/>
                      <a:pt x="3" y="230"/>
                      <a:pt x="3" y="230"/>
                    </a:cubicBezTo>
                    <a:cubicBezTo>
                      <a:pt x="3" y="234"/>
                      <a:pt x="6" y="237"/>
                      <a:pt x="10" y="237"/>
                    </a:cubicBezTo>
                    <a:cubicBezTo>
                      <a:pt x="14" y="237"/>
                      <a:pt x="18" y="234"/>
                      <a:pt x="18" y="230"/>
                    </a:cubicBezTo>
                    <a:cubicBezTo>
                      <a:pt x="18" y="221"/>
                      <a:pt x="18" y="221"/>
                      <a:pt x="18" y="221"/>
                    </a:cubicBezTo>
                    <a:cubicBezTo>
                      <a:pt x="20" y="221"/>
                      <a:pt x="20" y="221"/>
                      <a:pt x="20" y="221"/>
                    </a:cubicBezTo>
                    <a:cubicBezTo>
                      <a:pt x="23" y="196"/>
                      <a:pt x="26" y="173"/>
                      <a:pt x="32" y="149"/>
                    </a:cubicBezTo>
                    <a:cubicBezTo>
                      <a:pt x="38" y="253"/>
                      <a:pt x="38" y="253"/>
                      <a:pt x="38" y="253"/>
                    </a:cubicBezTo>
                    <a:cubicBezTo>
                      <a:pt x="38" y="364"/>
                      <a:pt x="38" y="364"/>
                      <a:pt x="38" y="364"/>
                    </a:cubicBezTo>
                    <a:cubicBezTo>
                      <a:pt x="52" y="364"/>
                      <a:pt x="52" y="364"/>
                      <a:pt x="52" y="364"/>
                    </a:cubicBezTo>
                    <a:cubicBezTo>
                      <a:pt x="55" y="474"/>
                      <a:pt x="55" y="474"/>
                      <a:pt x="55" y="474"/>
                    </a:cubicBezTo>
                    <a:cubicBezTo>
                      <a:pt x="53" y="476"/>
                      <a:pt x="52" y="479"/>
                      <a:pt x="52" y="481"/>
                    </a:cubicBezTo>
                    <a:cubicBezTo>
                      <a:pt x="55" y="481"/>
                      <a:pt x="55" y="481"/>
                      <a:pt x="55" y="481"/>
                    </a:cubicBezTo>
                    <a:cubicBezTo>
                      <a:pt x="77" y="481"/>
                      <a:pt x="77" y="481"/>
                      <a:pt x="77" y="481"/>
                    </a:cubicBezTo>
                    <a:cubicBezTo>
                      <a:pt x="80" y="481"/>
                      <a:pt x="80" y="481"/>
                      <a:pt x="80" y="481"/>
                    </a:cubicBezTo>
                    <a:cubicBezTo>
                      <a:pt x="80" y="479"/>
                      <a:pt x="79" y="476"/>
                      <a:pt x="77" y="474"/>
                    </a:cubicBezTo>
                    <a:cubicBezTo>
                      <a:pt x="80" y="364"/>
                      <a:pt x="80" y="364"/>
                      <a:pt x="80" y="364"/>
                    </a:cubicBezTo>
                    <a:cubicBezTo>
                      <a:pt x="86" y="364"/>
                      <a:pt x="86" y="364"/>
                      <a:pt x="86" y="364"/>
                    </a:cubicBezTo>
                    <a:cubicBezTo>
                      <a:pt x="89" y="474"/>
                      <a:pt x="89" y="474"/>
                      <a:pt x="89" y="474"/>
                    </a:cubicBezTo>
                    <a:cubicBezTo>
                      <a:pt x="87" y="476"/>
                      <a:pt x="86" y="479"/>
                      <a:pt x="86" y="481"/>
                    </a:cubicBezTo>
                    <a:cubicBezTo>
                      <a:pt x="89" y="481"/>
                      <a:pt x="89" y="481"/>
                      <a:pt x="89" y="481"/>
                    </a:cubicBezTo>
                    <a:cubicBezTo>
                      <a:pt x="109" y="481"/>
                      <a:pt x="109" y="481"/>
                      <a:pt x="109" y="481"/>
                    </a:cubicBezTo>
                    <a:cubicBezTo>
                      <a:pt x="112" y="481"/>
                      <a:pt x="112" y="481"/>
                      <a:pt x="112" y="481"/>
                    </a:cubicBezTo>
                    <a:cubicBezTo>
                      <a:pt x="112" y="479"/>
                      <a:pt x="111" y="476"/>
                      <a:pt x="109" y="474"/>
                    </a:cubicBezTo>
                    <a:cubicBezTo>
                      <a:pt x="112" y="364"/>
                      <a:pt x="112" y="364"/>
                      <a:pt x="112" y="364"/>
                    </a:cubicBezTo>
                    <a:cubicBezTo>
                      <a:pt x="124" y="364"/>
                      <a:pt x="124" y="364"/>
                      <a:pt x="124" y="364"/>
                    </a:cubicBezTo>
                    <a:cubicBezTo>
                      <a:pt x="124" y="253"/>
                      <a:pt x="124" y="253"/>
                      <a:pt x="124" y="253"/>
                    </a:cubicBezTo>
                    <a:cubicBezTo>
                      <a:pt x="130" y="149"/>
                      <a:pt x="130" y="149"/>
                      <a:pt x="130" y="149"/>
                    </a:cubicBezTo>
                    <a:cubicBezTo>
                      <a:pt x="136" y="173"/>
                      <a:pt x="138" y="196"/>
                      <a:pt x="141" y="221"/>
                    </a:cubicBezTo>
                    <a:cubicBezTo>
                      <a:pt x="144" y="221"/>
                      <a:pt x="144" y="221"/>
                      <a:pt x="144" y="221"/>
                    </a:cubicBezTo>
                    <a:cubicBezTo>
                      <a:pt x="144" y="230"/>
                      <a:pt x="144" y="230"/>
                      <a:pt x="144" y="230"/>
                    </a:cubicBezTo>
                    <a:cubicBezTo>
                      <a:pt x="144" y="234"/>
                      <a:pt x="147" y="237"/>
                      <a:pt x="151" y="237"/>
                    </a:cubicBezTo>
                    <a:cubicBezTo>
                      <a:pt x="155" y="237"/>
                      <a:pt x="159" y="234"/>
                      <a:pt x="159" y="230"/>
                    </a:cubicBezTo>
                    <a:cubicBezTo>
                      <a:pt x="159" y="221"/>
                      <a:pt x="159" y="221"/>
                      <a:pt x="159" y="221"/>
                    </a:cubicBezTo>
                    <a:cubicBezTo>
                      <a:pt x="161" y="221"/>
                      <a:pt x="161" y="221"/>
                      <a:pt x="161" y="221"/>
                    </a:cubicBezTo>
                    <a:cubicBezTo>
                      <a:pt x="157" y="177"/>
                      <a:pt x="151" y="138"/>
                      <a:pt x="133" y="97"/>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63" name="Freeform 3378"/>
              <p:cNvSpPr>
                <a:spLocks/>
              </p:cNvSpPr>
              <p:nvPr/>
            </p:nvSpPr>
            <p:spPr bwMode="auto">
              <a:xfrm>
                <a:off x="10710864" y="933450"/>
                <a:ext cx="463550" cy="1011237"/>
              </a:xfrm>
              <a:custGeom>
                <a:avLst/>
                <a:gdLst>
                  <a:gd name="T0" fmla="*/ 176 w 224"/>
                  <a:gd name="T1" fmla="*/ 92 h 489"/>
                  <a:gd name="T2" fmla="*/ 176 w 224"/>
                  <a:gd name="T3" fmla="*/ 92 h 489"/>
                  <a:gd name="T4" fmla="*/ 176 w 224"/>
                  <a:gd name="T5" fmla="*/ 92 h 489"/>
                  <a:gd name="T6" fmla="*/ 128 w 224"/>
                  <a:gd name="T7" fmla="*/ 88 h 489"/>
                  <a:gd name="T8" fmla="*/ 128 w 224"/>
                  <a:gd name="T9" fmla="*/ 88 h 489"/>
                  <a:gd name="T10" fmla="*/ 128 w 224"/>
                  <a:gd name="T11" fmla="*/ 88 h 489"/>
                  <a:gd name="T12" fmla="*/ 128 w 224"/>
                  <a:gd name="T13" fmla="*/ 88 h 489"/>
                  <a:gd name="T14" fmla="*/ 128 w 224"/>
                  <a:gd name="T15" fmla="*/ 81 h 489"/>
                  <a:gd name="T16" fmla="*/ 138 w 224"/>
                  <a:gd name="T17" fmla="*/ 67 h 489"/>
                  <a:gd name="T18" fmla="*/ 138 w 224"/>
                  <a:gd name="T19" fmla="*/ 57 h 489"/>
                  <a:gd name="T20" fmla="*/ 142 w 224"/>
                  <a:gd name="T21" fmla="*/ 53 h 489"/>
                  <a:gd name="T22" fmla="*/ 142 w 224"/>
                  <a:gd name="T23" fmla="*/ 42 h 489"/>
                  <a:gd name="T24" fmla="*/ 140 w 224"/>
                  <a:gd name="T25" fmla="*/ 39 h 489"/>
                  <a:gd name="T26" fmla="*/ 145 w 224"/>
                  <a:gd name="T27" fmla="*/ 25 h 489"/>
                  <a:gd name="T28" fmla="*/ 128 w 224"/>
                  <a:gd name="T29" fmla="*/ 7 h 489"/>
                  <a:gd name="T30" fmla="*/ 127 w 224"/>
                  <a:gd name="T31" fmla="*/ 7 h 489"/>
                  <a:gd name="T32" fmla="*/ 107 w 224"/>
                  <a:gd name="T33" fmla="*/ 0 h 489"/>
                  <a:gd name="T34" fmla="*/ 78 w 224"/>
                  <a:gd name="T35" fmla="*/ 24 h 489"/>
                  <a:gd name="T36" fmla="*/ 84 w 224"/>
                  <a:gd name="T37" fmla="*/ 38 h 489"/>
                  <a:gd name="T38" fmla="*/ 80 w 224"/>
                  <a:gd name="T39" fmla="*/ 42 h 489"/>
                  <a:gd name="T40" fmla="*/ 80 w 224"/>
                  <a:gd name="T41" fmla="*/ 53 h 489"/>
                  <a:gd name="T42" fmla="*/ 85 w 224"/>
                  <a:gd name="T43" fmla="*/ 57 h 489"/>
                  <a:gd name="T44" fmla="*/ 85 w 224"/>
                  <a:gd name="T45" fmla="*/ 67 h 489"/>
                  <a:gd name="T46" fmla="*/ 96 w 224"/>
                  <a:gd name="T47" fmla="*/ 81 h 489"/>
                  <a:gd name="T48" fmla="*/ 96 w 224"/>
                  <a:gd name="T49" fmla="*/ 88 h 489"/>
                  <a:gd name="T50" fmla="*/ 48 w 224"/>
                  <a:gd name="T51" fmla="*/ 92 h 489"/>
                  <a:gd name="T52" fmla="*/ 48 w 224"/>
                  <a:gd name="T53" fmla="*/ 94 h 489"/>
                  <a:gd name="T54" fmla="*/ 0 w 224"/>
                  <a:gd name="T55" fmla="*/ 267 h 489"/>
                  <a:gd name="T56" fmla="*/ 4 w 224"/>
                  <a:gd name="T57" fmla="*/ 267 h 489"/>
                  <a:gd name="T58" fmla="*/ 4 w 224"/>
                  <a:gd name="T59" fmla="*/ 279 h 489"/>
                  <a:gd name="T60" fmla="*/ 14 w 224"/>
                  <a:gd name="T61" fmla="*/ 290 h 489"/>
                  <a:gd name="T62" fmla="*/ 24 w 224"/>
                  <a:gd name="T63" fmla="*/ 279 h 489"/>
                  <a:gd name="T64" fmla="*/ 24 w 224"/>
                  <a:gd name="T65" fmla="*/ 267 h 489"/>
                  <a:gd name="T66" fmla="*/ 28 w 224"/>
                  <a:gd name="T67" fmla="*/ 267 h 489"/>
                  <a:gd name="T68" fmla="*/ 48 w 224"/>
                  <a:gd name="T69" fmla="*/ 170 h 489"/>
                  <a:gd name="T70" fmla="*/ 48 w 224"/>
                  <a:gd name="T71" fmla="*/ 308 h 489"/>
                  <a:gd name="T72" fmla="*/ 64 w 224"/>
                  <a:gd name="T73" fmla="*/ 308 h 489"/>
                  <a:gd name="T74" fmla="*/ 71 w 224"/>
                  <a:gd name="T75" fmla="*/ 474 h 489"/>
                  <a:gd name="T76" fmla="*/ 76 w 224"/>
                  <a:gd name="T77" fmla="*/ 474 h 489"/>
                  <a:gd name="T78" fmla="*/ 68 w 224"/>
                  <a:gd name="T79" fmla="*/ 489 h 489"/>
                  <a:gd name="T80" fmla="*/ 107 w 224"/>
                  <a:gd name="T81" fmla="*/ 489 h 489"/>
                  <a:gd name="T82" fmla="*/ 99 w 224"/>
                  <a:gd name="T83" fmla="*/ 474 h 489"/>
                  <a:gd name="T84" fmla="*/ 104 w 224"/>
                  <a:gd name="T85" fmla="*/ 474 h 489"/>
                  <a:gd name="T86" fmla="*/ 111 w 224"/>
                  <a:gd name="T87" fmla="*/ 308 h 489"/>
                  <a:gd name="T88" fmla="*/ 113 w 224"/>
                  <a:gd name="T89" fmla="*/ 308 h 489"/>
                  <a:gd name="T90" fmla="*/ 119 w 224"/>
                  <a:gd name="T91" fmla="*/ 474 h 489"/>
                  <a:gd name="T92" fmla="*/ 125 w 224"/>
                  <a:gd name="T93" fmla="*/ 474 h 489"/>
                  <a:gd name="T94" fmla="*/ 116 w 224"/>
                  <a:gd name="T95" fmla="*/ 489 h 489"/>
                  <a:gd name="T96" fmla="*/ 156 w 224"/>
                  <a:gd name="T97" fmla="*/ 489 h 489"/>
                  <a:gd name="T98" fmla="*/ 147 w 224"/>
                  <a:gd name="T99" fmla="*/ 474 h 489"/>
                  <a:gd name="T100" fmla="*/ 153 w 224"/>
                  <a:gd name="T101" fmla="*/ 474 h 489"/>
                  <a:gd name="T102" fmla="*/ 159 w 224"/>
                  <a:gd name="T103" fmla="*/ 308 h 489"/>
                  <a:gd name="T104" fmla="*/ 176 w 224"/>
                  <a:gd name="T105" fmla="*/ 308 h 489"/>
                  <a:gd name="T106" fmla="*/ 176 w 224"/>
                  <a:gd name="T107" fmla="*/ 167 h 489"/>
                  <a:gd name="T108" fmla="*/ 197 w 224"/>
                  <a:gd name="T109" fmla="*/ 267 h 489"/>
                  <a:gd name="T110" fmla="*/ 201 w 224"/>
                  <a:gd name="T111" fmla="*/ 267 h 489"/>
                  <a:gd name="T112" fmla="*/ 201 w 224"/>
                  <a:gd name="T113" fmla="*/ 279 h 489"/>
                  <a:gd name="T114" fmla="*/ 210 w 224"/>
                  <a:gd name="T115" fmla="*/ 290 h 489"/>
                  <a:gd name="T116" fmla="*/ 221 w 224"/>
                  <a:gd name="T117" fmla="*/ 279 h 489"/>
                  <a:gd name="T118" fmla="*/ 221 w 224"/>
                  <a:gd name="T119" fmla="*/ 267 h 489"/>
                  <a:gd name="T120" fmla="*/ 224 w 224"/>
                  <a:gd name="T121" fmla="*/ 267 h 489"/>
                  <a:gd name="T122" fmla="*/ 176 w 224"/>
                  <a:gd name="T123" fmla="*/ 9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4" h="489">
                    <a:moveTo>
                      <a:pt x="176" y="92"/>
                    </a:moveTo>
                    <a:cubicBezTo>
                      <a:pt x="176" y="92"/>
                      <a:pt x="176" y="92"/>
                      <a:pt x="176" y="92"/>
                    </a:cubicBezTo>
                    <a:cubicBezTo>
                      <a:pt x="176" y="92"/>
                      <a:pt x="176" y="92"/>
                      <a:pt x="176" y="92"/>
                    </a:cubicBezTo>
                    <a:cubicBezTo>
                      <a:pt x="128" y="88"/>
                      <a:pt x="128" y="88"/>
                      <a:pt x="128" y="88"/>
                    </a:cubicBezTo>
                    <a:cubicBezTo>
                      <a:pt x="128" y="88"/>
                      <a:pt x="128" y="88"/>
                      <a:pt x="128" y="88"/>
                    </a:cubicBezTo>
                    <a:cubicBezTo>
                      <a:pt x="128" y="88"/>
                      <a:pt x="128" y="88"/>
                      <a:pt x="128" y="88"/>
                    </a:cubicBezTo>
                    <a:cubicBezTo>
                      <a:pt x="128" y="88"/>
                      <a:pt x="128" y="88"/>
                      <a:pt x="128" y="88"/>
                    </a:cubicBezTo>
                    <a:cubicBezTo>
                      <a:pt x="128" y="81"/>
                      <a:pt x="128" y="81"/>
                      <a:pt x="128" y="81"/>
                    </a:cubicBezTo>
                    <a:cubicBezTo>
                      <a:pt x="134" y="80"/>
                      <a:pt x="138" y="74"/>
                      <a:pt x="138" y="67"/>
                    </a:cubicBezTo>
                    <a:cubicBezTo>
                      <a:pt x="138" y="57"/>
                      <a:pt x="138" y="57"/>
                      <a:pt x="138" y="57"/>
                    </a:cubicBezTo>
                    <a:cubicBezTo>
                      <a:pt x="141" y="57"/>
                      <a:pt x="142" y="54"/>
                      <a:pt x="142" y="53"/>
                    </a:cubicBezTo>
                    <a:cubicBezTo>
                      <a:pt x="142" y="42"/>
                      <a:pt x="142" y="42"/>
                      <a:pt x="142" y="42"/>
                    </a:cubicBezTo>
                    <a:cubicBezTo>
                      <a:pt x="142" y="40"/>
                      <a:pt x="142" y="39"/>
                      <a:pt x="140" y="39"/>
                    </a:cubicBezTo>
                    <a:cubicBezTo>
                      <a:pt x="143" y="35"/>
                      <a:pt x="145" y="30"/>
                      <a:pt x="145" y="25"/>
                    </a:cubicBezTo>
                    <a:cubicBezTo>
                      <a:pt x="145" y="15"/>
                      <a:pt x="138" y="7"/>
                      <a:pt x="128" y="7"/>
                    </a:cubicBezTo>
                    <a:cubicBezTo>
                      <a:pt x="127" y="7"/>
                      <a:pt x="127" y="7"/>
                      <a:pt x="127" y="7"/>
                    </a:cubicBezTo>
                    <a:cubicBezTo>
                      <a:pt x="122" y="2"/>
                      <a:pt x="115" y="0"/>
                      <a:pt x="107" y="0"/>
                    </a:cubicBezTo>
                    <a:cubicBezTo>
                      <a:pt x="91" y="0"/>
                      <a:pt x="78" y="11"/>
                      <a:pt x="78" y="24"/>
                    </a:cubicBezTo>
                    <a:cubicBezTo>
                      <a:pt x="78" y="29"/>
                      <a:pt x="80" y="34"/>
                      <a:pt x="84" y="38"/>
                    </a:cubicBezTo>
                    <a:cubicBezTo>
                      <a:pt x="82" y="39"/>
                      <a:pt x="80" y="40"/>
                      <a:pt x="80" y="42"/>
                    </a:cubicBezTo>
                    <a:cubicBezTo>
                      <a:pt x="80" y="53"/>
                      <a:pt x="80" y="53"/>
                      <a:pt x="80" y="53"/>
                    </a:cubicBezTo>
                    <a:cubicBezTo>
                      <a:pt x="80" y="54"/>
                      <a:pt x="82" y="57"/>
                      <a:pt x="85" y="57"/>
                    </a:cubicBezTo>
                    <a:cubicBezTo>
                      <a:pt x="85" y="67"/>
                      <a:pt x="85" y="67"/>
                      <a:pt x="85" y="67"/>
                    </a:cubicBezTo>
                    <a:cubicBezTo>
                      <a:pt x="85" y="74"/>
                      <a:pt x="89" y="80"/>
                      <a:pt x="96" y="81"/>
                    </a:cubicBezTo>
                    <a:cubicBezTo>
                      <a:pt x="96" y="88"/>
                      <a:pt x="96" y="88"/>
                      <a:pt x="96" y="88"/>
                    </a:cubicBezTo>
                    <a:cubicBezTo>
                      <a:pt x="48" y="92"/>
                      <a:pt x="48" y="92"/>
                      <a:pt x="48" y="92"/>
                    </a:cubicBezTo>
                    <a:cubicBezTo>
                      <a:pt x="48" y="94"/>
                      <a:pt x="48" y="94"/>
                      <a:pt x="48" y="94"/>
                    </a:cubicBezTo>
                    <a:cubicBezTo>
                      <a:pt x="22" y="150"/>
                      <a:pt x="6" y="206"/>
                      <a:pt x="0" y="267"/>
                    </a:cubicBezTo>
                    <a:cubicBezTo>
                      <a:pt x="4" y="267"/>
                      <a:pt x="4" y="267"/>
                      <a:pt x="4" y="267"/>
                    </a:cubicBezTo>
                    <a:cubicBezTo>
                      <a:pt x="4" y="279"/>
                      <a:pt x="4" y="279"/>
                      <a:pt x="4" y="279"/>
                    </a:cubicBezTo>
                    <a:cubicBezTo>
                      <a:pt x="4" y="285"/>
                      <a:pt x="8" y="290"/>
                      <a:pt x="14" y="290"/>
                    </a:cubicBezTo>
                    <a:cubicBezTo>
                      <a:pt x="20" y="290"/>
                      <a:pt x="24" y="285"/>
                      <a:pt x="24" y="279"/>
                    </a:cubicBezTo>
                    <a:cubicBezTo>
                      <a:pt x="24" y="267"/>
                      <a:pt x="24" y="267"/>
                      <a:pt x="24" y="267"/>
                    </a:cubicBezTo>
                    <a:cubicBezTo>
                      <a:pt x="28" y="267"/>
                      <a:pt x="28" y="267"/>
                      <a:pt x="28" y="267"/>
                    </a:cubicBezTo>
                    <a:cubicBezTo>
                      <a:pt x="32" y="234"/>
                      <a:pt x="38" y="201"/>
                      <a:pt x="48" y="170"/>
                    </a:cubicBezTo>
                    <a:cubicBezTo>
                      <a:pt x="48" y="308"/>
                      <a:pt x="48" y="308"/>
                      <a:pt x="48" y="308"/>
                    </a:cubicBezTo>
                    <a:cubicBezTo>
                      <a:pt x="64" y="308"/>
                      <a:pt x="64" y="308"/>
                      <a:pt x="64" y="308"/>
                    </a:cubicBezTo>
                    <a:cubicBezTo>
                      <a:pt x="71" y="474"/>
                      <a:pt x="71" y="474"/>
                      <a:pt x="71" y="474"/>
                    </a:cubicBezTo>
                    <a:cubicBezTo>
                      <a:pt x="76" y="474"/>
                      <a:pt x="76" y="474"/>
                      <a:pt x="76" y="474"/>
                    </a:cubicBezTo>
                    <a:cubicBezTo>
                      <a:pt x="72" y="476"/>
                      <a:pt x="68" y="483"/>
                      <a:pt x="68" y="489"/>
                    </a:cubicBezTo>
                    <a:cubicBezTo>
                      <a:pt x="107" y="489"/>
                      <a:pt x="107" y="489"/>
                      <a:pt x="107" y="489"/>
                    </a:cubicBezTo>
                    <a:cubicBezTo>
                      <a:pt x="107" y="483"/>
                      <a:pt x="104" y="476"/>
                      <a:pt x="99" y="474"/>
                    </a:cubicBezTo>
                    <a:cubicBezTo>
                      <a:pt x="104" y="474"/>
                      <a:pt x="104" y="474"/>
                      <a:pt x="104" y="474"/>
                    </a:cubicBezTo>
                    <a:cubicBezTo>
                      <a:pt x="111" y="308"/>
                      <a:pt x="111" y="308"/>
                      <a:pt x="111" y="308"/>
                    </a:cubicBezTo>
                    <a:cubicBezTo>
                      <a:pt x="113" y="308"/>
                      <a:pt x="113" y="308"/>
                      <a:pt x="113" y="308"/>
                    </a:cubicBezTo>
                    <a:cubicBezTo>
                      <a:pt x="119" y="474"/>
                      <a:pt x="119" y="474"/>
                      <a:pt x="119" y="474"/>
                    </a:cubicBezTo>
                    <a:cubicBezTo>
                      <a:pt x="125" y="474"/>
                      <a:pt x="125" y="474"/>
                      <a:pt x="125" y="474"/>
                    </a:cubicBezTo>
                    <a:cubicBezTo>
                      <a:pt x="120" y="476"/>
                      <a:pt x="116" y="483"/>
                      <a:pt x="116" y="489"/>
                    </a:cubicBezTo>
                    <a:cubicBezTo>
                      <a:pt x="156" y="489"/>
                      <a:pt x="156" y="489"/>
                      <a:pt x="156" y="489"/>
                    </a:cubicBezTo>
                    <a:cubicBezTo>
                      <a:pt x="156" y="483"/>
                      <a:pt x="153" y="476"/>
                      <a:pt x="147" y="474"/>
                    </a:cubicBezTo>
                    <a:cubicBezTo>
                      <a:pt x="153" y="474"/>
                      <a:pt x="153" y="474"/>
                      <a:pt x="153" y="474"/>
                    </a:cubicBezTo>
                    <a:cubicBezTo>
                      <a:pt x="159" y="308"/>
                      <a:pt x="159" y="308"/>
                      <a:pt x="159" y="308"/>
                    </a:cubicBezTo>
                    <a:cubicBezTo>
                      <a:pt x="176" y="308"/>
                      <a:pt x="176" y="308"/>
                      <a:pt x="176" y="308"/>
                    </a:cubicBezTo>
                    <a:cubicBezTo>
                      <a:pt x="176" y="167"/>
                      <a:pt x="176" y="167"/>
                      <a:pt x="176" y="167"/>
                    </a:cubicBezTo>
                    <a:cubicBezTo>
                      <a:pt x="186" y="199"/>
                      <a:pt x="194" y="233"/>
                      <a:pt x="197" y="267"/>
                    </a:cubicBezTo>
                    <a:cubicBezTo>
                      <a:pt x="201" y="267"/>
                      <a:pt x="201" y="267"/>
                      <a:pt x="201" y="267"/>
                    </a:cubicBezTo>
                    <a:cubicBezTo>
                      <a:pt x="201" y="279"/>
                      <a:pt x="201" y="279"/>
                      <a:pt x="201" y="279"/>
                    </a:cubicBezTo>
                    <a:cubicBezTo>
                      <a:pt x="201" y="285"/>
                      <a:pt x="205" y="290"/>
                      <a:pt x="210" y="290"/>
                    </a:cubicBezTo>
                    <a:cubicBezTo>
                      <a:pt x="216" y="290"/>
                      <a:pt x="221" y="285"/>
                      <a:pt x="221" y="279"/>
                    </a:cubicBezTo>
                    <a:cubicBezTo>
                      <a:pt x="221" y="267"/>
                      <a:pt x="221" y="267"/>
                      <a:pt x="221" y="267"/>
                    </a:cubicBezTo>
                    <a:cubicBezTo>
                      <a:pt x="224" y="267"/>
                      <a:pt x="224" y="267"/>
                      <a:pt x="224" y="267"/>
                    </a:cubicBezTo>
                    <a:cubicBezTo>
                      <a:pt x="219" y="205"/>
                      <a:pt x="203" y="149"/>
                      <a:pt x="176" y="92"/>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64" name="Freeform 3379"/>
              <p:cNvSpPr>
                <a:spLocks/>
              </p:cNvSpPr>
              <p:nvPr/>
            </p:nvSpPr>
            <p:spPr bwMode="auto">
              <a:xfrm>
                <a:off x="10129839" y="730250"/>
                <a:ext cx="153988" cy="130175"/>
              </a:xfrm>
              <a:custGeom>
                <a:avLst/>
                <a:gdLst>
                  <a:gd name="T0" fmla="*/ 7 w 74"/>
                  <a:gd name="T1" fmla="*/ 57 h 63"/>
                  <a:gd name="T2" fmla="*/ 7 w 74"/>
                  <a:gd name="T3" fmla="*/ 54 h 63"/>
                  <a:gd name="T4" fmla="*/ 7 w 74"/>
                  <a:gd name="T5" fmla="*/ 54 h 63"/>
                  <a:gd name="T6" fmla="*/ 7 w 74"/>
                  <a:gd name="T7" fmla="*/ 52 h 63"/>
                  <a:gd name="T8" fmla="*/ 7 w 74"/>
                  <a:gd name="T9" fmla="*/ 51 h 63"/>
                  <a:gd name="T10" fmla="*/ 7 w 74"/>
                  <a:gd name="T11" fmla="*/ 49 h 63"/>
                  <a:gd name="T12" fmla="*/ 7 w 74"/>
                  <a:gd name="T13" fmla="*/ 49 h 63"/>
                  <a:gd name="T14" fmla="*/ 8 w 74"/>
                  <a:gd name="T15" fmla="*/ 47 h 63"/>
                  <a:gd name="T16" fmla="*/ 8 w 74"/>
                  <a:gd name="T17" fmla="*/ 47 h 63"/>
                  <a:gd name="T18" fmla="*/ 9 w 74"/>
                  <a:gd name="T19" fmla="*/ 45 h 63"/>
                  <a:gd name="T20" fmla="*/ 9 w 74"/>
                  <a:gd name="T21" fmla="*/ 45 h 63"/>
                  <a:gd name="T22" fmla="*/ 11 w 74"/>
                  <a:gd name="T23" fmla="*/ 41 h 63"/>
                  <a:gd name="T24" fmla="*/ 31 w 74"/>
                  <a:gd name="T25" fmla="*/ 44 h 63"/>
                  <a:gd name="T26" fmla="*/ 48 w 74"/>
                  <a:gd name="T27" fmla="*/ 41 h 63"/>
                  <a:gd name="T28" fmla="*/ 59 w 74"/>
                  <a:gd name="T29" fmla="*/ 44 h 63"/>
                  <a:gd name="T30" fmla="*/ 63 w 74"/>
                  <a:gd name="T31" fmla="*/ 43 h 63"/>
                  <a:gd name="T32" fmla="*/ 63 w 74"/>
                  <a:gd name="T33" fmla="*/ 43 h 63"/>
                  <a:gd name="T34" fmla="*/ 63 w 74"/>
                  <a:gd name="T35" fmla="*/ 43 h 63"/>
                  <a:gd name="T36" fmla="*/ 64 w 74"/>
                  <a:gd name="T37" fmla="*/ 44 h 63"/>
                  <a:gd name="T38" fmla="*/ 64 w 74"/>
                  <a:gd name="T39" fmla="*/ 45 h 63"/>
                  <a:gd name="T40" fmla="*/ 65 w 74"/>
                  <a:gd name="T41" fmla="*/ 46 h 63"/>
                  <a:gd name="T42" fmla="*/ 65 w 74"/>
                  <a:gd name="T43" fmla="*/ 46 h 63"/>
                  <a:gd name="T44" fmla="*/ 65 w 74"/>
                  <a:gd name="T45" fmla="*/ 49 h 63"/>
                  <a:gd name="T46" fmla="*/ 66 w 74"/>
                  <a:gd name="T47" fmla="*/ 49 h 63"/>
                  <a:gd name="T48" fmla="*/ 66 w 74"/>
                  <a:gd name="T49" fmla="*/ 50 h 63"/>
                  <a:gd name="T50" fmla="*/ 66 w 74"/>
                  <a:gd name="T51" fmla="*/ 51 h 63"/>
                  <a:gd name="T52" fmla="*/ 66 w 74"/>
                  <a:gd name="T53" fmla="*/ 52 h 63"/>
                  <a:gd name="T54" fmla="*/ 66 w 74"/>
                  <a:gd name="T55" fmla="*/ 54 h 63"/>
                  <a:gd name="T56" fmla="*/ 66 w 74"/>
                  <a:gd name="T57" fmla="*/ 54 h 63"/>
                  <a:gd name="T58" fmla="*/ 66 w 74"/>
                  <a:gd name="T59" fmla="*/ 57 h 63"/>
                  <a:gd name="T60" fmla="*/ 66 w 74"/>
                  <a:gd name="T61" fmla="*/ 63 h 63"/>
                  <a:gd name="T62" fmla="*/ 68 w 74"/>
                  <a:gd name="T63" fmla="*/ 63 h 63"/>
                  <a:gd name="T64" fmla="*/ 74 w 74"/>
                  <a:gd name="T65" fmla="*/ 41 h 63"/>
                  <a:gd name="T66" fmla="*/ 54 w 74"/>
                  <a:gd name="T67" fmla="*/ 10 h 63"/>
                  <a:gd name="T68" fmla="*/ 54 w 74"/>
                  <a:gd name="T69" fmla="*/ 10 h 63"/>
                  <a:gd name="T70" fmla="*/ 31 w 74"/>
                  <a:gd name="T71" fmla="*/ 0 h 63"/>
                  <a:gd name="T72" fmla="*/ 0 w 74"/>
                  <a:gd name="T73" fmla="*/ 39 h 63"/>
                  <a:gd name="T74" fmla="*/ 6 w 74"/>
                  <a:gd name="T75" fmla="*/ 63 h 63"/>
                  <a:gd name="T76" fmla="*/ 7 w 74"/>
                  <a:gd name="T77" fmla="*/ 63 h 63"/>
                  <a:gd name="T78" fmla="*/ 7 w 74"/>
                  <a:gd name="T79" fmla="*/ 57 h 63"/>
                  <a:gd name="T80" fmla="*/ 7 w 74"/>
                  <a:gd name="T81"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63">
                    <a:moveTo>
                      <a:pt x="7" y="57"/>
                    </a:moveTo>
                    <a:cubicBezTo>
                      <a:pt x="7" y="56"/>
                      <a:pt x="7" y="55"/>
                      <a:pt x="7" y="54"/>
                    </a:cubicBezTo>
                    <a:cubicBezTo>
                      <a:pt x="7" y="54"/>
                      <a:pt x="7" y="54"/>
                      <a:pt x="7" y="54"/>
                    </a:cubicBezTo>
                    <a:cubicBezTo>
                      <a:pt x="7" y="53"/>
                      <a:pt x="7" y="52"/>
                      <a:pt x="7" y="52"/>
                    </a:cubicBezTo>
                    <a:cubicBezTo>
                      <a:pt x="7" y="51"/>
                      <a:pt x="7" y="51"/>
                      <a:pt x="7" y="51"/>
                    </a:cubicBezTo>
                    <a:cubicBezTo>
                      <a:pt x="7" y="51"/>
                      <a:pt x="7" y="50"/>
                      <a:pt x="7" y="49"/>
                    </a:cubicBezTo>
                    <a:cubicBezTo>
                      <a:pt x="7" y="49"/>
                      <a:pt x="7" y="49"/>
                      <a:pt x="7" y="49"/>
                    </a:cubicBezTo>
                    <a:cubicBezTo>
                      <a:pt x="7" y="48"/>
                      <a:pt x="8" y="48"/>
                      <a:pt x="8" y="47"/>
                    </a:cubicBezTo>
                    <a:cubicBezTo>
                      <a:pt x="8" y="47"/>
                      <a:pt x="8" y="47"/>
                      <a:pt x="8" y="47"/>
                    </a:cubicBezTo>
                    <a:cubicBezTo>
                      <a:pt x="8" y="46"/>
                      <a:pt x="8" y="46"/>
                      <a:pt x="9" y="45"/>
                    </a:cubicBezTo>
                    <a:cubicBezTo>
                      <a:pt x="9" y="45"/>
                      <a:pt x="9" y="45"/>
                      <a:pt x="9" y="45"/>
                    </a:cubicBezTo>
                    <a:cubicBezTo>
                      <a:pt x="9" y="43"/>
                      <a:pt x="10" y="42"/>
                      <a:pt x="11" y="41"/>
                    </a:cubicBezTo>
                    <a:cubicBezTo>
                      <a:pt x="16" y="43"/>
                      <a:pt x="22" y="44"/>
                      <a:pt x="31" y="44"/>
                    </a:cubicBezTo>
                    <a:cubicBezTo>
                      <a:pt x="37" y="44"/>
                      <a:pt x="44" y="43"/>
                      <a:pt x="48" y="41"/>
                    </a:cubicBezTo>
                    <a:cubicBezTo>
                      <a:pt x="50" y="43"/>
                      <a:pt x="54" y="44"/>
                      <a:pt x="59" y="44"/>
                    </a:cubicBezTo>
                    <a:cubicBezTo>
                      <a:pt x="60" y="44"/>
                      <a:pt x="62" y="44"/>
                      <a:pt x="63" y="43"/>
                    </a:cubicBezTo>
                    <a:cubicBezTo>
                      <a:pt x="63" y="43"/>
                      <a:pt x="63" y="43"/>
                      <a:pt x="63" y="43"/>
                    </a:cubicBezTo>
                    <a:cubicBezTo>
                      <a:pt x="63" y="43"/>
                      <a:pt x="63" y="43"/>
                      <a:pt x="63" y="43"/>
                    </a:cubicBezTo>
                    <a:cubicBezTo>
                      <a:pt x="64" y="43"/>
                      <a:pt x="64" y="44"/>
                      <a:pt x="64" y="44"/>
                    </a:cubicBezTo>
                    <a:cubicBezTo>
                      <a:pt x="64" y="44"/>
                      <a:pt x="64" y="44"/>
                      <a:pt x="64" y="45"/>
                    </a:cubicBezTo>
                    <a:cubicBezTo>
                      <a:pt x="64" y="45"/>
                      <a:pt x="64" y="45"/>
                      <a:pt x="65" y="46"/>
                    </a:cubicBezTo>
                    <a:cubicBezTo>
                      <a:pt x="65" y="46"/>
                      <a:pt x="65" y="46"/>
                      <a:pt x="65" y="46"/>
                    </a:cubicBezTo>
                    <a:cubicBezTo>
                      <a:pt x="65" y="47"/>
                      <a:pt x="65" y="48"/>
                      <a:pt x="65" y="49"/>
                    </a:cubicBezTo>
                    <a:cubicBezTo>
                      <a:pt x="65" y="49"/>
                      <a:pt x="65" y="49"/>
                      <a:pt x="66" y="49"/>
                    </a:cubicBezTo>
                    <a:cubicBezTo>
                      <a:pt x="66" y="50"/>
                      <a:pt x="66" y="50"/>
                      <a:pt x="66" y="50"/>
                    </a:cubicBezTo>
                    <a:cubicBezTo>
                      <a:pt x="66" y="51"/>
                      <a:pt x="66" y="51"/>
                      <a:pt x="66" y="51"/>
                    </a:cubicBezTo>
                    <a:cubicBezTo>
                      <a:pt x="66" y="52"/>
                      <a:pt x="66" y="52"/>
                      <a:pt x="66" y="52"/>
                    </a:cubicBezTo>
                    <a:cubicBezTo>
                      <a:pt x="66" y="53"/>
                      <a:pt x="66" y="53"/>
                      <a:pt x="66" y="54"/>
                    </a:cubicBezTo>
                    <a:cubicBezTo>
                      <a:pt x="66" y="54"/>
                      <a:pt x="66" y="54"/>
                      <a:pt x="66" y="54"/>
                    </a:cubicBezTo>
                    <a:cubicBezTo>
                      <a:pt x="66" y="55"/>
                      <a:pt x="66" y="56"/>
                      <a:pt x="66" y="57"/>
                    </a:cubicBezTo>
                    <a:cubicBezTo>
                      <a:pt x="66" y="63"/>
                      <a:pt x="66" y="63"/>
                      <a:pt x="66" y="63"/>
                    </a:cubicBezTo>
                    <a:cubicBezTo>
                      <a:pt x="67" y="63"/>
                      <a:pt x="68" y="63"/>
                      <a:pt x="68" y="63"/>
                    </a:cubicBezTo>
                    <a:cubicBezTo>
                      <a:pt x="73" y="57"/>
                      <a:pt x="74" y="49"/>
                      <a:pt x="74" y="41"/>
                    </a:cubicBezTo>
                    <a:cubicBezTo>
                      <a:pt x="74" y="24"/>
                      <a:pt x="65" y="10"/>
                      <a:pt x="54" y="10"/>
                    </a:cubicBezTo>
                    <a:cubicBezTo>
                      <a:pt x="54" y="10"/>
                      <a:pt x="54" y="10"/>
                      <a:pt x="54" y="10"/>
                    </a:cubicBezTo>
                    <a:cubicBezTo>
                      <a:pt x="48" y="2"/>
                      <a:pt x="40" y="0"/>
                      <a:pt x="31" y="0"/>
                    </a:cubicBezTo>
                    <a:cubicBezTo>
                      <a:pt x="14" y="0"/>
                      <a:pt x="0" y="16"/>
                      <a:pt x="0" y="39"/>
                    </a:cubicBezTo>
                    <a:cubicBezTo>
                      <a:pt x="0" y="47"/>
                      <a:pt x="2" y="56"/>
                      <a:pt x="6" y="63"/>
                    </a:cubicBezTo>
                    <a:cubicBezTo>
                      <a:pt x="6" y="63"/>
                      <a:pt x="6" y="63"/>
                      <a:pt x="7" y="63"/>
                    </a:cubicBezTo>
                    <a:cubicBezTo>
                      <a:pt x="7" y="57"/>
                      <a:pt x="7" y="57"/>
                      <a:pt x="7" y="57"/>
                    </a:cubicBezTo>
                    <a:cubicBezTo>
                      <a:pt x="7" y="57"/>
                      <a:pt x="7" y="57"/>
                      <a:pt x="7" y="5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65" name="Freeform 3380"/>
              <p:cNvSpPr>
                <a:spLocks/>
              </p:cNvSpPr>
              <p:nvPr/>
            </p:nvSpPr>
            <p:spPr bwMode="auto">
              <a:xfrm>
                <a:off x="10167939" y="881062"/>
                <a:ext cx="76200" cy="84137"/>
              </a:xfrm>
              <a:custGeom>
                <a:avLst/>
                <a:gdLst>
                  <a:gd name="T0" fmla="*/ 48 w 48"/>
                  <a:gd name="T1" fmla="*/ 40 h 53"/>
                  <a:gd name="T2" fmla="*/ 24 w 48"/>
                  <a:gd name="T3" fmla="*/ 53 h 53"/>
                  <a:gd name="T4" fmla="*/ 0 w 48"/>
                  <a:gd name="T5" fmla="*/ 40 h 53"/>
                  <a:gd name="T6" fmla="*/ 0 w 48"/>
                  <a:gd name="T7" fmla="*/ 0 h 53"/>
                  <a:gd name="T8" fmla="*/ 48 w 48"/>
                  <a:gd name="T9" fmla="*/ 0 h 53"/>
                  <a:gd name="T10" fmla="*/ 48 w 48"/>
                  <a:gd name="T11" fmla="*/ 40 h 53"/>
                  <a:gd name="T12" fmla="*/ 48 w 48"/>
                  <a:gd name="T13" fmla="*/ 40 h 53"/>
                  <a:gd name="T14" fmla="*/ 48 w 48"/>
                  <a:gd name="T15" fmla="*/ 4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3">
                    <a:moveTo>
                      <a:pt x="48" y="40"/>
                    </a:moveTo>
                    <a:lnTo>
                      <a:pt x="24" y="53"/>
                    </a:lnTo>
                    <a:lnTo>
                      <a:pt x="0" y="40"/>
                    </a:lnTo>
                    <a:lnTo>
                      <a:pt x="0" y="0"/>
                    </a:lnTo>
                    <a:lnTo>
                      <a:pt x="48" y="0"/>
                    </a:lnTo>
                    <a:lnTo>
                      <a:pt x="48" y="40"/>
                    </a:lnTo>
                    <a:lnTo>
                      <a:pt x="48" y="40"/>
                    </a:lnTo>
                    <a:lnTo>
                      <a:pt x="48" y="40"/>
                    </a:lnTo>
                    <a:close/>
                  </a:path>
                </a:pathLst>
              </a:custGeom>
              <a:solidFill>
                <a:srgbClr val="E1BC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66" name="Freeform 3381"/>
              <p:cNvSpPr>
                <a:spLocks/>
              </p:cNvSpPr>
              <p:nvPr/>
            </p:nvSpPr>
            <p:spPr bwMode="auto">
              <a:xfrm>
                <a:off x="10171114" y="965200"/>
                <a:ext cx="73025" cy="366712"/>
              </a:xfrm>
              <a:custGeom>
                <a:avLst/>
                <a:gdLst>
                  <a:gd name="T0" fmla="*/ 28 w 46"/>
                  <a:gd name="T1" fmla="*/ 25 h 231"/>
                  <a:gd name="T2" fmla="*/ 41 w 46"/>
                  <a:gd name="T3" fmla="*/ 13 h 231"/>
                  <a:gd name="T4" fmla="*/ 22 w 46"/>
                  <a:gd name="T5" fmla="*/ 0 h 231"/>
                  <a:gd name="T6" fmla="*/ 3 w 46"/>
                  <a:gd name="T7" fmla="*/ 13 h 231"/>
                  <a:gd name="T8" fmla="*/ 17 w 46"/>
                  <a:gd name="T9" fmla="*/ 25 h 231"/>
                  <a:gd name="T10" fmla="*/ 0 w 46"/>
                  <a:gd name="T11" fmla="*/ 213 h 231"/>
                  <a:gd name="T12" fmla="*/ 22 w 46"/>
                  <a:gd name="T13" fmla="*/ 231 h 231"/>
                  <a:gd name="T14" fmla="*/ 46 w 46"/>
                  <a:gd name="T15" fmla="*/ 213 h 231"/>
                  <a:gd name="T16" fmla="*/ 28 w 46"/>
                  <a:gd name="T17" fmla="*/ 25 h 231"/>
                  <a:gd name="T18" fmla="*/ 28 w 46"/>
                  <a:gd name="T19" fmla="*/ 25 h 231"/>
                  <a:gd name="T20" fmla="*/ 28 w 46"/>
                  <a:gd name="T21" fmla="*/ 2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31">
                    <a:moveTo>
                      <a:pt x="28" y="25"/>
                    </a:moveTo>
                    <a:lnTo>
                      <a:pt x="41" y="13"/>
                    </a:lnTo>
                    <a:lnTo>
                      <a:pt x="22" y="0"/>
                    </a:lnTo>
                    <a:lnTo>
                      <a:pt x="3" y="13"/>
                    </a:lnTo>
                    <a:lnTo>
                      <a:pt x="17" y="25"/>
                    </a:lnTo>
                    <a:lnTo>
                      <a:pt x="0" y="213"/>
                    </a:lnTo>
                    <a:lnTo>
                      <a:pt x="22" y="231"/>
                    </a:lnTo>
                    <a:lnTo>
                      <a:pt x="46" y="213"/>
                    </a:lnTo>
                    <a:lnTo>
                      <a:pt x="28" y="25"/>
                    </a:lnTo>
                    <a:lnTo>
                      <a:pt x="28" y="25"/>
                    </a:lnTo>
                    <a:lnTo>
                      <a:pt x="28" y="25"/>
                    </a:lnTo>
                    <a:close/>
                  </a:path>
                </a:pathLst>
              </a:custGeom>
              <a:solidFill>
                <a:srgbClr val="176C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67" name="Freeform 3382"/>
              <p:cNvSpPr>
                <a:spLocks/>
              </p:cNvSpPr>
              <p:nvPr/>
            </p:nvSpPr>
            <p:spPr bwMode="auto">
              <a:xfrm>
                <a:off x="9928226" y="954087"/>
                <a:ext cx="185738" cy="434975"/>
              </a:xfrm>
              <a:custGeom>
                <a:avLst/>
                <a:gdLst>
                  <a:gd name="T0" fmla="*/ 90 w 90"/>
                  <a:gd name="T1" fmla="*/ 9 h 211"/>
                  <a:gd name="T2" fmla="*/ 58 w 90"/>
                  <a:gd name="T3" fmla="*/ 0 h 211"/>
                  <a:gd name="T4" fmla="*/ 0 w 90"/>
                  <a:gd name="T5" fmla="*/ 211 h 211"/>
                  <a:gd name="T6" fmla="*/ 33 w 90"/>
                  <a:gd name="T7" fmla="*/ 211 h 211"/>
                  <a:gd name="T8" fmla="*/ 90 w 90"/>
                  <a:gd name="T9" fmla="*/ 9 h 211"/>
                </a:gdLst>
                <a:ahLst/>
                <a:cxnLst>
                  <a:cxn ang="0">
                    <a:pos x="T0" y="T1"/>
                  </a:cxn>
                  <a:cxn ang="0">
                    <a:pos x="T2" y="T3"/>
                  </a:cxn>
                  <a:cxn ang="0">
                    <a:pos x="T4" y="T5"/>
                  </a:cxn>
                  <a:cxn ang="0">
                    <a:pos x="T6" y="T7"/>
                  </a:cxn>
                  <a:cxn ang="0">
                    <a:pos x="T8" y="T9"/>
                  </a:cxn>
                </a:cxnLst>
                <a:rect l="0" t="0" r="r" b="b"/>
                <a:pathLst>
                  <a:path w="90" h="211">
                    <a:moveTo>
                      <a:pt x="90" y="9"/>
                    </a:moveTo>
                    <a:cubicBezTo>
                      <a:pt x="80" y="6"/>
                      <a:pt x="69" y="3"/>
                      <a:pt x="58" y="0"/>
                    </a:cubicBezTo>
                    <a:cubicBezTo>
                      <a:pt x="27" y="69"/>
                      <a:pt x="7" y="137"/>
                      <a:pt x="0" y="211"/>
                    </a:cubicBezTo>
                    <a:cubicBezTo>
                      <a:pt x="33" y="211"/>
                      <a:pt x="33" y="211"/>
                      <a:pt x="33" y="211"/>
                    </a:cubicBezTo>
                    <a:cubicBezTo>
                      <a:pt x="41" y="140"/>
                      <a:pt x="60" y="74"/>
                      <a:pt x="90" y="9"/>
                    </a:cubicBez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68" name="Freeform 3383"/>
              <p:cNvSpPr>
                <a:spLocks/>
              </p:cNvSpPr>
              <p:nvPr/>
            </p:nvSpPr>
            <p:spPr bwMode="auto">
              <a:xfrm>
                <a:off x="10301289" y="954087"/>
                <a:ext cx="188913" cy="434975"/>
              </a:xfrm>
              <a:custGeom>
                <a:avLst/>
                <a:gdLst>
                  <a:gd name="T0" fmla="*/ 0 w 91"/>
                  <a:gd name="T1" fmla="*/ 9 h 211"/>
                  <a:gd name="T2" fmla="*/ 32 w 91"/>
                  <a:gd name="T3" fmla="*/ 0 h 211"/>
                  <a:gd name="T4" fmla="*/ 91 w 91"/>
                  <a:gd name="T5" fmla="*/ 211 h 211"/>
                  <a:gd name="T6" fmla="*/ 57 w 91"/>
                  <a:gd name="T7" fmla="*/ 211 h 211"/>
                  <a:gd name="T8" fmla="*/ 0 w 91"/>
                  <a:gd name="T9" fmla="*/ 9 h 211"/>
                </a:gdLst>
                <a:ahLst/>
                <a:cxnLst>
                  <a:cxn ang="0">
                    <a:pos x="T0" y="T1"/>
                  </a:cxn>
                  <a:cxn ang="0">
                    <a:pos x="T2" y="T3"/>
                  </a:cxn>
                  <a:cxn ang="0">
                    <a:pos x="T4" y="T5"/>
                  </a:cxn>
                  <a:cxn ang="0">
                    <a:pos x="T6" y="T7"/>
                  </a:cxn>
                  <a:cxn ang="0">
                    <a:pos x="T8" y="T9"/>
                  </a:cxn>
                </a:cxnLst>
                <a:rect l="0" t="0" r="r" b="b"/>
                <a:pathLst>
                  <a:path w="91" h="211">
                    <a:moveTo>
                      <a:pt x="0" y="9"/>
                    </a:moveTo>
                    <a:cubicBezTo>
                      <a:pt x="10" y="6"/>
                      <a:pt x="21" y="3"/>
                      <a:pt x="32" y="0"/>
                    </a:cubicBezTo>
                    <a:cubicBezTo>
                      <a:pt x="63" y="69"/>
                      <a:pt x="83" y="137"/>
                      <a:pt x="91" y="211"/>
                    </a:cubicBezTo>
                    <a:cubicBezTo>
                      <a:pt x="57" y="211"/>
                      <a:pt x="57" y="211"/>
                      <a:pt x="57" y="211"/>
                    </a:cubicBezTo>
                    <a:cubicBezTo>
                      <a:pt x="49" y="140"/>
                      <a:pt x="30" y="74"/>
                      <a:pt x="0" y="9"/>
                    </a:cubicBez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69" name="Freeform 3384"/>
              <p:cNvSpPr>
                <a:spLocks/>
              </p:cNvSpPr>
              <p:nvPr/>
            </p:nvSpPr>
            <p:spPr bwMode="auto">
              <a:xfrm>
                <a:off x="10090151" y="1493837"/>
                <a:ext cx="112713" cy="409575"/>
              </a:xfrm>
              <a:custGeom>
                <a:avLst/>
                <a:gdLst>
                  <a:gd name="T0" fmla="*/ 62 w 71"/>
                  <a:gd name="T1" fmla="*/ 258 h 258"/>
                  <a:gd name="T2" fmla="*/ 10 w 71"/>
                  <a:gd name="T3" fmla="*/ 258 h 258"/>
                  <a:gd name="T4" fmla="*/ 0 w 71"/>
                  <a:gd name="T5" fmla="*/ 0 h 258"/>
                  <a:gd name="T6" fmla="*/ 71 w 71"/>
                  <a:gd name="T7" fmla="*/ 0 h 258"/>
                  <a:gd name="T8" fmla="*/ 62 w 71"/>
                  <a:gd name="T9" fmla="*/ 258 h 258"/>
                  <a:gd name="T10" fmla="*/ 62 w 71"/>
                  <a:gd name="T11" fmla="*/ 258 h 258"/>
                  <a:gd name="T12" fmla="*/ 62 w 71"/>
                  <a:gd name="T13" fmla="*/ 258 h 258"/>
                </a:gdLst>
                <a:ahLst/>
                <a:cxnLst>
                  <a:cxn ang="0">
                    <a:pos x="T0" y="T1"/>
                  </a:cxn>
                  <a:cxn ang="0">
                    <a:pos x="T2" y="T3"/>
                  </a:cxn>
                  <a:cxn ang="0">
                    <a:pos x="T4" y="T5"/>
                  </a:cxn>
                  <a:cxn ang="0">
                    <a:pos x="T6" y="T7"/>
                  </a:cxn>
                  <a:cxn ang="0">
                    <a:pos x="T8" y="T9"/>
                  </a:cxn>
                  <a:cxn ang="0">
                    <a:pos x="T10" y="T11"/>
                  </a:cxn>
                  <a:cxn ang="0">
                    <a:pos x="T12" y="T13"/>
                  </a:cxn>
                </a:cxnLst>
                <a:rect l="0" t="0" r="r" b="b"/>
                <a:pathLst>
                  <a:path w="71" h="258">
                    <a:moveTo>
                      <a:pt x="62" y="258"/>
                    </a:moveTo>
                    <a:lnTo>
                      <a:pt x="10" y="258"/>
                    </a:lnTo>
                    <a:lnTo>
                      <a:pt x="0" y="0"/>
                    </a:lnTo>
                    <a:lnTo>
                      <a:pt x="71" y="0"/>
                    </a:lnTo>
                    <a:lnTo>
                      <a:pt x="62" y="258"/>
                    </a:lnTo>
                    <a:lnTo>
                      <a:pt x="62" y="258"/>
                    </a:lnTo>
                    <a:lnTo>
                      <a:pt x="62" y="258"/>
                    </a:ln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70" name="Freeform 3385"/>
              <p:cNvSpPr>
                <a:spLocks/>
              </p:cNvSpPr>
              <p:nvPr/>
            </p:nvSpPr>
            <p:spPr bwMode="auto">
              <a:xfrm>
                <a:off x="10209214" y="1493837"/>
                <a:ext cx="115888" cy="409575"/>
              </a:xfrm>
              <a:custGeom>
                <a:avLst/>
                <a:gdLst>
                  <a:gd name="T0" fmla="*/ 63 w 73"/>
                  <a:gd name="T1" fmla="*/ 258 h 258"/>
                  <a:gd name="T2" fmla="*/ 9 w 73"/>
                  <a:gd name="T3" fmla="*/ 258 h 258"/>
                  <a:gd name="T4" fmla="*/ 0 w 73"/>
                  <a:gd name="T5" fmla="*/ 0 h 258"/>
                  <a:gd name="T6" fmla="*/ 73 w 73"/>
                  <a:gd name="T7" fmla="*/ 0 h 258"/>
                  <a:gd name="T8" fmla="*/ 63 w 73"/>
                  <a:gd name="T9" fmla="*/ 258 h 258"/>
                  <a:gd name="T10" fmla="*/ 63 w 73"/>
                  <a:gd name="T11" fmla="*/ 258 h 258"/>
                  <a:gd name="T12" fmla="*/ 63 w 73"/>
                  <a:gd name="T13" fmla="*/ 258 h 258"/>
                </a:gdLst>
                <a:ahLst/>
                <a:cxnLst>
                  <a:cxn ang="0">
                    <a:pos x="T0" y="T1"/>
                  </a:cxn>
                  <a:cxn ang="0">
                    <a:pos x="T2" y="T3"/>
                  </a:cxn>
                  <a:cxn ang="0">
                    <a:pos x="T4" y="T5"/>
                  </a:cxn>
                  <a:cxn ang="0">
                    <a:pos x="T6" y="T7"/>
                  </a:cxn>
                  <a:cxn ang="0">
                    <a:pos x="T8" y="T9"/>
                  </a:cxn>
                  <a:cxn ang="0">
                    <a:pos x="T10" y="T11"/>
                  </a:cxn>
                  <a:cxn ang="0">
                    <a:pos x="T12" y="T13"/>
                  </a:cxn>
                </a:cxnLst>
                <a:rect l="0" t="0" r="r" b="b"/>
                <a:pathLst>
                  <a:path w="73" h="258">
                    <a:moveTo>
                      <a:pt x="63" y="258"/>
                    </a:moveTo>
                    <a:lnTo>
                      <a:pt x="9" y="258"/>
                    </a:lnTo>
                    <a:lnTo>
                      <a:pt x="0" y="0"/>
                    </a:lnTo>
                    <a:lnTo>
                      <a:pt x="73" y="0"/>
                    </a:lnTo>
                    <a:lnTo>
                      <a:pt x="63" y="258"/>
                    </a:lnTo>
                    <a:lnTo>
                      <a:pt x="63" y="258"/>
                    </a:lnTo>
                    <a:lnTo>
                      <a:pt x="63" y="258"/>
                    </a:lnTo>
                    <a:close/>
                  </a:path>
                </a:pathLst>
              </a:custGeom>
              <a:solidFill>
                <a:srgbClr val="00B2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71" name="Freeform 3386"/>
              <p:cNvSpPr>
                <a:spLocks/>
              </p:cNvSpPr>
              <p:nvPr/>
            </p:nvSpPr>
            <p:spPr bwMode="auto">
              <a:xfrm>
                <a:off x="10096501" y="1892300"/>
                <a:ext cx="100013" cy="52387"/>
              </a:xfrm>
              <a:custGeom>
                <a:avLst/>
                <a:gdLst>
                  <a:gd name="T0" fmla="*/ 24 w 48"/>
                  <a:gd name="T1" fmla="*/ 0 h 25"/>
                  <a:gd name="T2" fmla="*/ 0 w 48"/>
                  <a:gd name="T3" fmla="*/ 25 h 25"/>
                  <a:gd name="T4" fmla="*/ 48 w 48"/>
                  <a:gd name="T5" fmla="*/ 25 h 25"/>
                  <a:gd name="T6" fmla="*/ 24 w 48"/>
                  <a:gd name="T7" fmla="*/ 0 h 25"/>
                </a:gdLst>
                <a:ahLst/>
                <a:cxnLst>
                  <a:cxn ang="0">
                    <a:pos x="T0" y="T1"/>
                  </a:cxn>
                  <a:cxn ang="0">
                    <a:pos x="T2" y="T3"/>
                  </a:cxn>
                  <a:cxn ang="0">
                    <a:pos x="T4" y="T5"/>
                  </a:cxn>
                  <a:cxn ang="0">
                    <a:pos x="T6" y="T7"/>
                  </a:cxn>
                </a:cxnLst>
                <a:rect l="0" t="0" r="r" b="b"/>
                <a:pathLst>
                  <a:path w="48" h="25">
                    <a:moveTo>
                      <a:pt x="24" y="0"/>
                    </a:moveTo>
                    <a:cubicBezTo>
                      <a:pt x="11" y="0"/>
                      <a:pt x="0" y="12"/>
                      <a:pt x="0" y="25"/>
                    </a:cubicBezTo>
                    <a:cubicBezTo>
                      <a:pt x="48" y="25"/>
                      <a:pt x="48" y="25"/>
                      <a:pt x="48" y="25"/>
                    </a:cubicBezTo>
                    <a:cubicBezTo>
                      <a:pt x="48" y="12"/>
                      <a:pt x="37" y="0"/>
                      <a:pt x="24"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72" name="Freeform 3387"/>
              <p:cNvSpPr>
                <a:spLocks/>
              </p:cNvSpPr>
              <p:nvPr/>
            </p:nvSpPr>
            <p:spPr bwMode="auto">
              <a:xfrm>
                <a:off x="10218739" y="1892300"/>
                <a:ext cx="96838" cy="52387"/>
              </a:xfrm>
              <a:custGeom>
                <a:avLst/>
                <a:gdLst>
                  <a:gd name="T0" fmla="*/ 23 w 47"/>
                  <a:gd name="T1" fmla="*/ 0 h 25"/>
                  <a:gd name="T2" fmla="*/ 0 w 47"/>
                  <a:gd name="T3" fmla="*/ 25 h 25"/>
                  <a:gd name="T4" fmla="*/ 47 w 47"/>
                  <a:gd name="T5" fmla="*/ 25 h 25"/>
                  <a:gd name="T6" fmla="*/ 23 w 47"/>
                  <a:gd name="T7" fmla="*/ 0 h 25"/>
                </a:gdLst>
                <a:ahLst/>
                <a:cxnLst>
                  <a:cxn ang="0">
                    <a:pos x="T0" y="T1"/>
                  </a:cxn>
                  <a:cxn ang="0">
                    <a:pos x="T2" y="T3"/>
                  </a:cxn>
                  <a:cxn ang="0">
                    <a:pos x="T4" y="T5"/>
                  </a:cxn>
                  <a:cxn ang="0">
                    <a:pos x="T6" y="T7"/>
                  </a:cxn>
                </a:cxnLst>
                <a:rect l="0" t="0" r="r" b="b"/>
                <a:pathLst>
                  <a:path w="47" h="25">
                    <a:moveTo>
                      <a:pt x="23" y="0"/>
                    </a:moveTo>
                    <a:cubicBezTo>
                      <a:pt x="10" y="0"/>
                      <a:pt x="0" y="12"/>
                      <a:pt x="0" y="25"/>
                    </a:cubicBezTo>
                    <a:cubicBezTo>
                      <a:pt x="47" y="25"/>
                      <a:pt x="47" y="25"/>
                      <a:pt x="47" y="25"/>
                    </a:cubicBezTo>
                    <a:cubicBezTo>
                      <a:pt x="47" y="12"/>
                      <a:pt x="36" y="0"/>
                      <a:pt x="23"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73" name="Freeform 3388"/>
              <p:cNvSpPr>
                <a:spLocks/>
              </p:cNvSpPr>
              <p:nvPr/>
            </p:nvSpPr>
            <p:spPr bwMode="auto">
              <a:xfrm>
                <a:off x="9936164" y="1389062"/>
                <a:ext cx="50800" cy="58737"/>
              </a:xfrm>
              <a:custGeom>
                <a:avLst/>
                <a:gdLst>
                  <a:gd name="T0" fmla="*/ 0 w 25"/>
                  <a:gd name="T1" fmla="*/ 0 h 28"/>
                  <a:gd name="T2" fmla="*/ 0 w 25"/>
                  <a:gd name="T3" fmla="*/ 16 h 28"/>
                  <a:gd name="T4" fmla="*/ 13 w 25"/>
                  <a:gd name="T5" fmla="*/ 28 h 28"/>
                  <a:gd name="T6" fmla="*/ 25 w 25"/>
                  <a:gd name="T7" fmla="*/ 16 h 28"/>
                  <a:gd name="T8" fmla="*/ 25 w 25"/>
                  <a:gd name="T9" fmla="*/ 0 h 28"/>
                  <a:gd name="T10" fmla="*/ 0 w 25"/>
                  <a:gd name="T11" fmla="*/ 0 h 28"/>
                  <a:gd name="T12" fmla="*/ 0 w 2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5" h="28">
                    <a:moveTo>
                      <a:pt x="0" y="0"/>
                    </a:moveTo>
                    <a:cubicBezTo>
                      <a:pt x="0" y="16"/>
                      <a:pt x="0" y="16"/>
                      <a:pt x="0" y="16"/>
                    </a:cubicBezTo>
                    <a:cubicBezTo>
                      <a:pt x="0" y="22"/>
                      <a:pt x="6" y="28"/>
                      <a:pt x="13" y="28"/>
                    </a:cubicBezTo>
                    <a:cubicBezTo>
                      <a:pt x="20" y="28"/>
                      <a:pt x="25" y="22"/>
                      <a:pt x="25" y="16"/>
                    </a:cubicBezTo>
                    <a:cubicBezTo>
                      <a:pt x="25" y="0"/>
                      <a:pt x="25" y="0"/>
                      <a:pt x="25" y="0"/>
                    </a:cubicBezTo>
                    <a:cubicBezTo>
                      <a:pt x="0" y="0"/>
                      <a:pt x="0" y="0"/>
                      <a:pt x="0" y="0"/>
                    </a:cubicBezTo>
                    <a:cubicBezTo>
                      <a:pt x="0" y="0"/>
                      <a:pt x="0" y="0"/>
                      <a:pt x="0" y="0"/>
                    </a:cubicBezTo>
                    <a:close/>
                  </a:path>
                </a:pathLst>
              </a:custGeom>
              <a:solidFill>
                <a:srgbClr val="E1BC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74" name="Freeform 3389"/>
              <p:cNvSpPr>
                <a:spLocks/>
              </p:cNvSpPr>
              <p:nvPr/>
            </p:nvSpPr>
            <p:spPr bwMode="auto">
              <a:xfrm>
                <a:off x="10428289" y="1389062"/>
                <a:ext cx="50800" cy="58737"/>
              </a:xfrm>
              <a:custGeom>
                <a:avLst/>
                <a:gdLst>
                  <a:gd name="T0" fmla="*/ 0 w 25"/>
                  <a:gd name="T1" fmla="*/ 0 h 28"/>
                  <a:gd name="T2" fmla="*/ 0 w 25"/>
                  <a:gd name="T3" fmla="*/ 16 h 28"/>
                  <a:gd name="T4" fmla="*/ 13 w 25"/>
                  <a:gd name="T5" fmla="*/ 28 h 28"/>
                  <a:gd name="T6" fmla="*/ 25 w 25"/>
                  <a:gd name="T7" fmla="*/ 16 h 28"/>
                  <a:gd name="T8" fmla="*/ 25 w 25"/>
                  <a:gd name="T9" fmla="*/ 0 h 28"/>
                  <a:gd name="T10" fmla="*/ 0 w 25"/>
                  <a:gd name="T11" fmla="*/ 0 h 28"/>
                  <a:gd name="T12" fmla="*/ 0 w 2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5" h="28">
                    <a:moveTo>
                      <a:pt x="0" y="0"/>
                    </a:moveTo>
                    <a:cubicBezTo>
                      <a:pt x="0" y="16"/>
                      <a:pt x="0" y="16"/>
                      <a:pt x="0" y="16"/>
                    </a:cubicBezTo>
                    <a:cubicBezTo>
                      <a:pt x="0" y="22"/>
                      <a:pt x="6" y="28"/>
                      <a:pt x="13" y="28"/>
                    </a:cubicBezTo>
                    <a:cubicBezTo>
                      <a:pt x="19" y="28"/>
                      <a:pt x="25" y="22"/>
                      <a:pt x="25" y="16"/>
                    </a:cubicBezTo>
                    <a:cubicBezTo>
                      <a:pt x="25" y="0"/>
                      <a:pt x="25" y="0"/>
                      <a:pt x="25" y="0"/>
                    </a:cubicBezTo>
                    <a:cubicBezTo>
                      <a:pt x="0" y="0"/>
                      <a:pt x="0" y="0"/>
                      <a:pt x="0" y="0"/>
                    </a:cubicBezTo>
                    <a:cubicBezTo>
                      <a:pt x="0" y="0"/>
                      <a:pt x="0" y="0"/>
                      <a:pt x="0" y="0"/>
                    </a:cubicBezTo>
                    <a:close/>
                  </a:path>
                </a:pathLst>
              </a:custGeom>
              <a:solidFill>
                <a:srgbClr val="E1BC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75" name="Freeform 3390"/>
              <p:cNvSpPr>
                <a:spLocks/>
              </p:cNvSpPr>
              <p:nvPr/>
            </p:nvSpPr>
            <p:spPr bwMode="auto">
              <a:xfrm>
                <a:off x="10045701" y="942975"/>
                <a:ext cx="322263" cy="550862"/>
              </a:xfrm>
              <a:custGeom>
                <a:avLst/>
                <a:gdLst>
                  <a:gd name="T0" fmla="*/ 125 w 203"/>
                  <a:gd name="T1" fmla="*/ 0 h 347"/>
                  <a:gd name="T2" fmla="*/ 101 w 203"/>
                  <a:gd name="T3" fmla="*/ 198 h 347"/>
                  <a:gd name="T4" fmla="*/ 77 w 203"/>
                  <a:gd name="T5" fmla="*/ 0 h 347"/>
                  <a:gd name="T6" fmla="*/ 0 w 203"/>
                  <a:gd name="T7" fmla="*/ 7 h 347"/>
                  <a:gd name="T8" fmla="*/ 0 w 203"/>
                  <a:gd name="T9" fmla="*/ 347 h 347"/>
                  <a:gd name="T10" fmla="*/ 203 w 203"/>
                  <a:gd name="T11" fmla="*/ 347 h 347"/>
                  <a:gd name="T12" fmla="*/ 203 w 203"/>
                  <a:gd name="T13" fmla="*/ 7 h 347"/>
                  <a:gd name="T14" fmla="*/ 125 w 203"/>
                  <a:gd name="T15" fmla="*/ 0 h 347"/>
                  <a:gd name="T16" fmla="*/ 125 w 203"/>
                  <a:gd name="T17" fmla="*/ 0 h 347"/>
                  <a:gd name="T18" fmla="*/ 125 w 203"/>
                  <a:gd name="T1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347">
                    <a:moveTo>
                      <a:pt x="125" y="0"/>
                    </a:moveTo>
                    <a:lnTo>
                      <a:pt x="101" y="198"/>
                    </a:lnTo>
                    <a:lnTo>
                      <a:pt x="77" y="0"/>
                    </a:lnTo>
                    <a:lnTo>
                      <a:pt x="0" y="7"/>
                    </a:lnTo>
                    <a:lnTo>
                      <a:pt x="0" y="347"/>
                    </a:lnTo>
                    <a:lnTo>
                      <a:pt x="203" y="347"/>
                    </a:lnTo>
                    <a:lnTo>
                      <a:pt x="203" y="7"/>
                    </a:lnTo>
                    <a:lnTo>
                      <a:pt x="125" y="0"/>
                    </a:lnTo>
                    <a:lnTo>
                      <a:pt x="125" y="0"/>
                    </a:lnTo>
                    <a:lnTo>
                      <a:pt x="125" y="0"/>
                    </a:ln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76" name="Freeform 3391"/>
              <p:cNvSpPr>
                <a:spLocks/>
              </p:cNvSpPr>
              <p:nvPr/>
            </p:nvSpPr>
            <p:spPr bwMode="auto">
              <a:xfrm>
                <a:off x="10128251" y="787400"/>
                <a:ext cx="155575" cy="136525"/>
              </a:xfrm>
              <a:custGeom>
                <a:avLst/>
                <a:gdLst>
                  <a:gd name="T0" fmla="*/ 72 w 75"/>
                  <a:gd name="T1" fmla="*/ 17 h 66"/>
                  <a:gd name="T2" fmla="*/ 70 w 75"/>
                  <a:gd name="T3" fmla="*/ 16 h 66"/>
                  <a:gd name="T4" fmla="*/ 70 w 75"/>
                  <a:gd name="T5" fmla="*/ 12 h 66"/>
                  <a:gd name="T6" fmla="*/ 70 w 75"/>
                  <a:gd name="T7" fmla="*/ 10 h 66"/>
                  <a:gd name="T8" fmla="*/ 70 w 75"/>
                  <a:gd name="T9" fmla="*/ 9 h 66"/>
                  <a:gd name="T10" fmla="*/ 70 w 75"/>
                  <a:gd name="T11" fmla="*/ 8 h 66"/>
                  <a:gd name="T12" fmla="*/ 69 w 75"/>
                  <a:gd name="T13" fmla="*/ 8 h 66"/>
                  <a:gd name="T14" fmla="*/ 69 w 75"/>
                  <a:gd name="T15" fmla="*/ 7 h 66"/>
                  <a:gd name="T16" fmla="*/ 69 w 75"/>
                  <a:gd name="T17" fmla="*/ 6 h 66"/>
                  <a:gd name="T18" fmla="*/ 69 w 75"/>
                  <a:gd name="T19" fmla="*/ 6 h 66"/>
                  <a:gd name="T20" fmla="*/ 68 w 75"/>
                  <a:gd name="T21" fmla="*/ 5 h 66"/>
                  <a:gd name="T22" fmla="*/ 68 w 75"/>
                  <a:gd name="T23" fmla="*/ 5 h 66"/>
                  <a:gd name="T24" fmla="*/ 67 w 75"/>
                  <a:gd name="T25" fmla="*/ 4 h 66"/>
                  <a:gd name="T26" fmla="*/ 67 w 75"/>
                  <a:gd name="T27" fmla="*/ 4 h 66"/>
                  <a:gd name="T28" fmla="*/ 67 w 75"/>
                  <a:gd name="T29" fmla="*/ 3 h 66"/>
                  <a:gd name="T30" fmla="*/ 67 w 75"/>
                  <a:gd name="T31" fmla="*/ 3 h 66"/>
                  <a:gd name="T32" fmla="*/ 61 w 75"/>
                  <a:gd name="T33" fmla="*/ 4 h 66"/>
                  <a:gd name="T34" fmla="*/ 50 w 75"/>
                  <a:gd name="T35" fmla="*/ 1 h 66"/>
                  <a:gd name="T36" fmla="*/ 31 w 75"/>
                  <a:gd name="T37" fmla="*/ 4 h 66"/>
                  <a:gd name="T38" fmla="*/ 10 w 75"/>
                  <a:gd name="T39" fmla="*/ 0 h 66"/>
                  <a:gd name="T40" fmla="*/ 8 w 75"/>
                  <a:gd name="T41" fmla="*/ 4 h 66"/>
                  <a:gd name="T42" fmla="*/ 8 w 75"/>
                  <a:gd name="T43" fmla="*/ 4 h 66"/>
                  <a:gd name="T44" fmla="*/ 7 w 75"/>
                  <a:gd name="T45" fmla="*/ 5 h 66"/>
                  <a:gd name="T46" fmla="*/ 7 w 75"/>
                  <a:gd name="T47" fmla="*/ 5 h 66"/>
                  <a:gd name="T48" fmla="*/ 7 w 75"/>
                  <a:gd name="T49" fmla="*/ 6 h 66"/>
                  <a:gd name="T50" fmla="*/ 7 w 75"/>
                  <a:gd name="T51" fmla="*/ 6 h 66"/>
                  <a:gd name="T52" fmla="*/ 6 w 75"/>
                  <a:gd name="T53" fmla="*/ 8 h 66"/>
                  <a:gd name="T54" fmla="*/ 6 w 75"/>
                  <a:gd name="T55" fmla="*/ 8 h 66"/>
                  <a:gd name="T56" fmla="*/ 6 w 75"/>
                  <a:gd name="T57" fmla="*/ 9 h 66"/>
                  <a:gd name="T58" fmla="*/ 6 w 75"/>
                  <a:gd name="T59" fmla="*/ 10 h 66"/>
                  <a:gd name="T60" fmla="*/ 6 w 75"/>
                  <a:gd name="T61" fmla="*/ 12 h 66"/>
                  <a:gd name="T62" fmla="*/ 6 w 75"/>
                  <a:gd name="T63" fmla="*/ 16 h 66"/>
                  <a:gd name="T64" fmla="*/ 5 w 75"/>
                  <a:gd name="T65" fmla="*/ 17 h 66"/>
                  <a:gd name="T66" fmla="*/ 0 w 75"/>
                  <a:gd name="T67" fmla="*/ 21 h 66"/>
                  <a:gd name="T68" fmla="*/ 0 w 75"/>
                  <a:gd name="T69" fmla="*/ 33 h 66"/>
                  <a:gd name="T70" fmla="*/ 6 w 75"/>
                  <a:gd name="T71" fmla="*/ 39 h 66"/>
                  <a:gd name="T72" fmla="*/ 6 w 75"/>
                  <a:gd name="T73" fmla="*/ 52 h 66"/>
                  <a:gd name="T74" fmla="*/ 21 w 75"/>
                  <a:gd name="T75" fmla="*/ 66 h 66"/>
                  <a:gd name="T76" fmla="*/ 54 w 75"/>
                  <a:gd name="T77" fmla="*/ 66 h 66"/>
                  <a:gd name="T78" fmla="*/ 70 w 75"/>
                  <a:gd name="T79" fmla="*/ 52 h 66"/>
                  <a:gd name="T80" fmla="*/ 70 w 75"/>
                  <a:gd name="T81" fmla="*/ 39 h 66"/>
                  <a:gd name="T82" fmla="*/ 75 w 75"/>
                  <a:gd name="T83" fmla="*/ 33 h 66"/>
                  <a:gd name="T84" fmla="*/ 75 w 75"/>
                  <a:gd name="T85" fmla="*/ 21 h 66"/>
                  <a:gd name="T86" fmla="*/ 72 w 75"/>
                  <a:gd name="T87"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66">
                    <a:moveTo>
                      <a:pt x="72" y="17"/>
                    </a:moveTo>
                    <a:cubicBezTo>
                      <a:pt x="71" y="17"/>
                      <a:pt x="71" y="16"/>
                      <a:pt x="70" y="16"/>
                    </a:cubicBezTo>
                    <a:cubicBezTo>
                      <a:pt x="70" y="12"/>
                      <a:pt x="70" y="12"/>
                      <a:pt x="70" y="12"/>
                    </a:cubicBezTo>
                    <a:cubicBezTo>
                      <a:pt x="70" y="11"/>
                      <a:pt x="70" y="10"/>
                      <a:pt x="70" y="10"/>
                    </a:cubicBezTo>
                    <a:cubicBezTo>
                      <a:pt x="70" y="10"/>
                      <a:pt x="70" y="10"/>
                      <a:pt x="70" y="9"/>
                    </a:cubicBezTo>
                    <a:cubicBezTo>
                      <a:pt x="70" y="9"/>
                      <a:pt x="70" y="9"/>
                      <a:pt x="70" y="8"/>
                    </a:cubicBezTo>
                    <a:cubicBezTo>
                      <a:pt x="69" y="8"/>
                      <a:pt x="69" y="8"/>
                      <a:pt x="69" y="8"/>
                    </a:cubicBezTo>
                    <a:cubicBezTo>
                      <a:pt x="69" y="7"/>
                      <a:pt x="69" y="7"/>
                      <a:pt x="69" y="7"/>
                    </a:cubicBezTo>
                    <a:cubicBezTo>
                      <a:pt x="69" y="7"/>
                      <a:pt x="69" y="7"/>
                      <a:pt x="69" y="6"/>
                    </a:cubicBezTo>
                    <a:cubicBezTo>
                      <a:pt x="69" y="6"/>
                      <a:pt x="69" y="6"/>
                      <a:pt x="69" y="6"/>
                    </a:cubicBezTo>
                    <a:cubicBezTo>
                      <a:pt x="69" y="5"/>
                      <a:pt x="68" y="5"/>
                      <a:pt x="68" y="5"/>
                    </a:cubicBezTo>
                    <a:cubicBezTo>
                      <a:pt x="68" y="5"/>
                      <a:pt x="68" y="5"/>
                      <a:pt x="68" y="5"/>
                    </a:cubicBezTo>
                    <a:cubicBezTo>
                      <a:pt x="68" y="5"/>
                      <a:pt x="68" y="4"/>
                      <a:pt x="67" y="4"/>
                    </a:cubicBezTo>
                    <a:cubicBezTo>
                      <a:pt x="67" y="4"/>
                      <a:pt x="67" y="4"/>
                      <a:pt x="67" y="4"/>
                    </a:cubicBezTo>
                    <a:cubicBezTo>
                      <a:pt x="67" y="3"/>
                      <a:pt x="67" y="3"/>
                      <a:pt x="67" y="3"/>
                    </a:cubicBezTo>
                    <a:cubicBezTo>
                      <a:pt x="67" y="3"/>
                      <a:pt x="67" y="3"/>
                      <a:pt x="67" y="3"/>
                    </a:cubicBezTo>
                    <a:cubicBezTo>
                      <a:pt x="65" y="3"/>
                      <a:pt x="63" y="4"/>
                      <a:pt x="61" y="4"/>
                    </a:cubicBezTo>
                    <a:cubicBezTo>
                      <a:pt x="57" y="4"/>
                      <a:pt x="52" y="2"/>
                      <a:pt x="50" y="1"/>
                    </a:cubicBezTo>
                    <a:cubicBezTo>
                      <a:pt x="46" y="2"/>
                      <a:pt x="38" y="4"/>
                      <a:pt x="31" y="4"/>
                    </a:cubicBezTo>
                    <a:cubicBezTo>
                      <a:pt x="22" y="4"/>
                      <a:pt x="15" y="2"/>
                      <a:pt x="10" y="0"/>
                    </a:cubicBezTo>
                    <a:cubicBezTo>
                      <a:pt x="9" y="2"/>
                      <a:pt x="8" y="3"/>
                      <a:pt x="8" y="4"/>
                    </a:cubicBezTo>
                    <a:cubicBezTo>
                      <a:pt x="8" y="4"/>
                      <a:pt x="8" y="4"/>
                      <a:pt x="8" y="4"/>
                    </a:cubicBezTo>
                    <a:cubicBezTo>
                      <a:pt x="8" y="5"/>
                      <a:pt x="8" y="5"/>
                      <a:pt x="7" y="5"/>
                    </a:cubicBezTo>
                    <a:cubicBezTo>
                      <a:pt x="7" y="5"/>
                      <a:pt x="7" y="5"/>
                      <a:pt x="7" y="5"/>
                    </a:cubicBezTo>
                    <a:cubicBezTo>
                      <a:pt x="7" y="6"/>
                      <a:pt x="7" y="6"/>
                      <a:pt x="7" y="6"/>
                    </a:cubicBezTo>
                    <a:cubicBezTo>
                      <a:pt x="7" y="6"/>
                      <a:pt x="7" y="6"/>
                      <a:pt x="7" y="6"/>
                    </a:cubicBezTo>
                    <a:cubicBezTo>
                      <a:pt x="7" y="7"/>
                      <a:pt x="6" y="7"/>
                      <a:pt x="6" y="8"/>
                    </a:cubicBezTo>
                    <a:cubicBezTo>
                      <a:pt x="6" y="8"/>
                      <a:pt x="6" y="8"/>
                      <a:pt x="6" y="8"/>
                    </a:cubicBezTo>
                    <a:cubicBezTo>
                      <a:pt x="6" y="9"/>
                      <a:pt x="6" y="9"/>
                      <a:pt x="6" y="9"/>
                    </a:cubicBezTo>
                    <a:cubicBezTo>
                      <a:pt x="6" y="10"/>
                      <a:pt x="6" y="10"/>
                      <a:pt x="6" y="10"/>
                    </a:cubicBezTo>
                    <a:cubicBezTo>
                      <a:pt x="6" y="10"/>
                      <a:pt x="6" y="11"/>
                      <a:pt x="6" y="12"/>
                    </a:cubicBezTo>
                    <a:cubicBezTo>
                      <a:pt x="6" y="16"/>
                      <a:pt x="6" y="16"/>
                      <a:pt x="6" y="16"/>
                    </a:cubicBezTo>
                    <a:cubicBezTo>
                      <a:pt x="6" y="16"/>
                      <a:pt x="5" y="16"/>
                      <a:pt x="5" y="17"/>
                    </a:cubicBezTo>
                    <a:cubicBezTo>
                      <a:pt x="2" y="17"/>
                      <a:pt x="0" y="18"/>
                      <a:pt x="0" y="21"/>
                    </a:cubicBezTo>
                    <a:cubicBezTo>
                      <a:pt x="0" y="33"/>
                      <a:pt x="0" y="33"/>
                      <a:pt x="0" y="33"/>
                    </a:cubicBezTo>
                    <a:cubicBezTo>
                      <a:pt x="0" y="36"/>
                      <a:pt x="3" y="39"/>
                      <a:pt x="6" y="39"/>
                    </a:cubicBezTo>
                    <a:cubicBezTo>
                      <a:pt x="6" y="52"/>
                      <a:pt x="6" y="52"/>
                      <a:pt x="6" y="52"/>
                    </a:cubicBezTo>
                    <a:cubicBezTo>
                      <a:pt x="6" y="60"/>
                      <a:pt x="12" y="66"/>
                      <a:pt x="21" y="66"/>
                    </a:cubicBezTo>
                    <a:cubicBezTo>
                      <a:pt x="54" y="66"/>
                      <a:pt x="54" y="66"/>
                      <a:pt x="54" y="66"/>
                    </a:cubicBezTo>
                    <a:cubicBezTo>
                      <a:pt x="62" y="66"/>
                      <a:pt x="70" y="60"/>
                      <a:pt x="70" y="52"/>
                    </a:cubicBezTo>
                    <a:cubicBezTo>
                      <a:pt x="70" y="39"/>
                      <a:pt x="70" y="39"/>
                      <a:pt x="70" y="39"/>
                    </a:cubicBezTo>
                    <a:cubicBezTo>
                      <a:pt x="73" y="39"/>
                      <a:pt x="75" y="36"/>
                      <a:pt x="75" y="33"/>
                    </a:cubicBezTo>
                    <a:cubicBezTo>
                      <a:pt x="75" y="21"/>
                      <a:pt x="75" y="21"/>
                      <a:pt x="75" y="21"/>
                    </a:cubicBezTo>
                    <a:cubicBezTo>
                      <a:pt x="75" y="19"/>
                      <a:pt x="74" y="17"/>
                      <a:pt x="72" y="17"/>
                    </a:cubicBezTo>
                    <a:close/>
                  </a:path>
                </a:pathLst>
              </a:custGeom>
              <a:solidFill>
                <a:srgbClr val="E1BC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77" name="Freeform 3392"/>
              <p:cNvSpPr>
                <a:spLocks/>
              </p:cNvSpPr>
              <p:nvPr/>
            </p:nvSpPr>
            <p:spPr bwMode="auto">
              <a:xfrm>
                <a:off x="10883901" y="1347787"/>
                <a:ext cx="38100" cy="41275"/>
              </a:xfrm>
              <a:custGeom>
                <a:avLst/>
                <a:gdLst>
                  <a:gd name="T0" fmla="*/ 0 w 18"/>
                  <a:gd name="T1" fmla="*/ 0 h 20"/>
                  <a:gd name="T2" fmla="*/ 0 w 18"/>
                  <a:gd name="T3" fmla="*/ 11 h 20"/>
                  <a:gd name="T4" fmla="*/ 10 w 18"/>
                  <a:gd name="T5" fmla="*/ 20 h 20"/>
                  <a:gd name="T6" fmla="*/ 18 w 18"/>
                  <a:gd name="T7" fmla="*/ 11 h 20"/>
                  <a:gd name="T8" fmla="*/ 18 w 18"/>
                  <a:gd name="T9" fmla="*/ 0 h 20"/>
                  <a:gd name="T10" fmla="*/ 0 w 18"/>
                  <a:gd name="T11" fmla="*/ 0 h 20"/>
                  <a:gd name="T12" fmla="*/ 0 w 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0" y="0"/>
                    </a:moveTo>
                    <a:cubicBezTo>
                      <a:pt x="0" y="11"/>
                      <a:pt x="0" y="11"/>
                      <a:pt x="0" y="11"/>
                    </a:cubicBezTo>
                    <a:cubicBezTo>
                      <a:pt x="0" y="16"/>
                      <a:pt x="4" y="20"/>
                      <a:pt x="10" y="20"/>
                    </a:cubicBezTo>
                    <a:cubicBezTo>
                      <a:pt x="15" y="20"/>
                      <a:pt x="18" y="16"/>
                      <a:pt x="18" y="11"/>
                    </a:cubicBezTo>
                    <a:cubicBezTo>
                      <a:pt x="18" y="0"/>
                      <a:pt x="18" y="0"/>
                      <a:pt x="18" y="0"/>
                    </a:cubicBezTo>
                    <a:cubicBezTo>
                      <a:pt x="0" y="0"/>
                      <a:pt x="0" y="0"/>
                      <a:pt x="0" y="0"/>
                    </a:cubicBezTo>
                    <a:cubicBezTo>
                      <a:pt x="0" y="0"/>
                      <a:pt x="0" y="0"/>
                      <a:pt x="0" y="0"/>
                    </a:cubicBezTo>
                    <a:close/>
                  </a:path>
                </a:pathLst>
              </a:custGeom>
              <a:solidFill>
                <a:srgbClr val="FFB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78" name="Freeform 3393"/>
              <p:cNvSpPr>
                <a:spLocks/>
              </p:cNvSpPr>
              <p:nvPr/>
            </p:nvSpPr>
            <p:spPr bwMode="auto">
              <a:xfrm>
                <a:off x="10644189" y="798512"/>
                <a:ext cx="174625" cy="223837"/>
              </a:xfrm>
              <a:custGeom>
                <a:avLst/>
                <a:gdLst>
                  <a:gd name="T0" fmla="*/ 84 w 84"/>
                  <a:gd name="T1" fmla="*/ 51 h 108"/>
                  <a:gd name="T2" fmla="*/ 62 w 84"/>
                  <a:gd name="T3" fmla="*/ 16 h 108"/>
                  <a:gd name="T4" fmla="*/ 35 w 84"/>
                  <a:gd name="T5" fmla="*/ 0 h 108"/>
                  <a:gd name="T6" fmla="*/ 0 w 84"/>
                  <a:gd name="T7" fmla="*/ 44 h 108"/>
                  <a:gd name="T8" fmla="*/ 3 w 84"/>
                  <a:gd name="T9" fmla="*/ 103 h 108"/>
                  <a:gd name="T10" fmla="*/ 35 w 84"/>
                  <a:gd name="T11" fmla="*/ 108 h 108"/>
                  <a:gd name="T12" fmla="*/ 36 w 84"/>
                  <a:gd name="T13" fmla="*/ 108 h 108"/>
                  <a:gd name="T14" fmla="*/ 38 w 84"/>
                  <a:gd name="T15" fmla="*/ 108 h 108"/>
                  <a:gd name="T16" fmla="*/ 38 w 84"/>
                  <a:gd name="T17" fmla="*/ 108 h 108"/>
                  <a:gd name="T18" fmla="*/ 42 w 84"/>
                  <a:gd name="T19" fmla="*/ 108 h 108"/>
                  <a:gd name="T20" fmla="*/ 43 w 84"/>
                  <a:gd name="T21" fmla="*/ 108 h 108"/>
                  <a:gd name="T22" fmla="*/ 44 w 84"/>
                  <a:gd name="T23" fmla="*/ 108 h 108"/>
                  <a:gd name="T24" fmla="*/ 47 w 84"/>
                  <a:gd name="T25" fmla="*/ 108 h 108"/>
                  <a:gd name="T26" fmla="*/ 47 w 84"/>
                  <a:gd name="T27" fmla="*/ 108 h 108"/>
                  <a:gd name="T28" fmla="*/ 48 w 84"/>
                  <a:gd name="T29" fmla="*/ 108 h 108"/>
                  <a:gd name="T30" fmla="*/ 49 w 84"/>
                  <a:gd name="T31" fmla="*/ 108 h 108"/>
                  <a:gd name="T32" fmla="*/ 80 w 84"/>
                  <a:gd name="T33" fmla="*/ 103 h 108"/>
                  <a:gd name="T34" fmla="*/ 84 w 84"/>
                  <a:gd name="T35"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08">
                    <a:moveTo>
                      <a:pt x="84" y="51"/>
                    </a:moveTo>
                    <a:cubicBezTo>
                      <a:pt x="84" y="34"/>
                      <a:pt x="75" y="21"/>
                      <a:pt x="62" y="16"/>
                    </a:cubicBezTo>
                    <a:cubicBezTo>
                      <a:pt x="56" y="6"/>
                      <a:pt x="47" y="0"/>
                      <a:pt x="35" y="0"/>
                    </a:cubicBezTo>
                    <a:cubicBezTo>
                      <a:pt x="16" y="0"/>
                      <a:pt x="0" y="20"/>
                      <a:pt x="0" y="44"/>
                    </a:cubicBezTo>
                    <a:cubicBezTo>
                      <a:pt x="0" y="48"/>
                      <a:pt x="2" y="79"/>
                      <a:pt x="3" y="103"/>
                    </a:cubicBezTo>
                    <a:cubicBezTo>
                      <a:pt x="13" y="106"/>
                      <a:pt x="24" y="108"/>
                      <a:pt x="35" y="108"/>
                    </a:cubicBezTo>
                    <a:cubicBezTo>
                      <a:pt x="36" y="108"/>
                      <a:pt x="36" y="108"/>
                      <a:pt x="36" y="108"/>
                    </a:cubicBezTo>
                    <a:cubicBezTo>
                      <a:pt x="37" y="108"/>
                      <a:pt x="38" y="108"/>
                      <a:pt x="38" y="108"/>
                    </a:cubicBezTo>
                    <a:cubicBezTo>
                      <a:pt x="38" y="108"/>
                      <a:pt x="38" y="108"/>
                      <a:pt x="38" y="108"/>
                    </a:cubicBezTo>
                    <a:cubicBezTo>
                      <a:pt x="39" y="108"/>
                      <a:pt x="41" y="108"/>
                      <a:pt x="42" y="108"/>
                    </a:cubicBezTo>
                    <a:cubicBezTo>
                      <a:pt x="42" y="108"/>
                      <a:pt x="42" y="108"/>
                      <a:pt x="43" y="108"/>
                    </a:cubicBezTo>
                    <a:cubicBezTo>
                      <a:pt x="43" y="108"/>
                      <a:pt x="43" y="108"/>
                      <a:pt x="44" y="108"/>
                    </a:cubicBezTo>
                    <a:cubicBezTo>
                      <a:pt x="45" y="108"/>
                      <a:pt x="46" y="108"/>
                      <a:pt x="47" y="108"/>
                    </a:cubicBezTo>
                    <a:cubicBezTo>
                      <a:pt x="47" y="108"/>
                      <a:pt x="47" y="108"/>
                      <a:pt x="47" y="108"/>
                    </a:cubicBezTo>
                    <a:cubicBezTo>
                      <a:pt x="47" y="108"/>
                      <a:pt x="48" y="108"/>
                      <a:pt x="48" y="108"/>
                    </a:cubicBezTo>
                    <a:cubicBezTo>
                      <a:pt x="49" y="108"/>
                      <a:pt x="49" y="108"/>
                      <a:pt x="49" y="108"/>
                    </a:cubicBezTo>
                    <a:cubicBezTo>
                      <a:pt x="61" y="108"/>
                      <a:pt x="71" y="106"/>
                      <a:pt x="80" y="103"/>
                    </a:cubicBezTo>
                    <a:cubicBezTo>
                      <a:pt x="81" y="81"/>
                      <a:pt x="84" y="54"/>
                      <a:pt x="84" y="51"/>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79" name="Freeform 3394"/>
              <p:cNvSpPr>
                <a:spLocks/>
              </p:cNvSpPr>
              <p:nvPr/>
            </p:nvSpPr>
            <p:spPr bwMode="auto">
              <a:xfrm>
                <a:off x="10696576" y="1050925"/>
                <a:ext cx="68263" cy="338137"/>
              </a:xfrm>
              <a:custGeom>
                <a:avLst/>
                <a:gdLst>
                  <a:gd name="T0" fmla="*/ 26 w 43"/>
                  <a:gd name="T1" fmla="*/ 22 h 213"/>
                  <a:gd name="T2" fmla="*/ 39 w 43"/>
                  <a:gd name="T3" fmla="*/ 12 h 213"/>
                  <a:gd name="T4" fmla="*/ 21 w 43"/>
                  <a:gd name="T5" fmla="*/ 0 h 213"/>
                  <a:gd name="T6" fmla="*/ 4 w 43"/>
                  <a:gd name="T7" fmla="*/ 12 h 213"/>
                  <a:gd name="T8" fmla="*/ 16 w 43"/>
                  <a:gd name="T9" fmla="*/ 22 h 213"/>
                  <a:gd name="T10" fmla="*/ 0 w 43"/>
                  <a:gd name="T11" fmla="*/ 197 h 213"/>
                  <a:gd name="T12" fmla="*/ 21 w 43"/>
                  <a:gd name="T13" fmla="*/ 213 h 213"/>
                  <a:gd name="T14" fmla="*/ 43 w 43"/>
                  <a:gd name="T15" fmla="*/ 197 h 213"/>
                  <a:gd name="T16" fmla="*/ 26 w 43"/>
                  <a:gd name="T17" fmla="*/ 22 h 213"/>
                  <a:gd name="T18" fmla="*/ 26 w 43"/>
                  <a:gd name="T19" fmla="*/ 22 h 213"/>
                  <a:gd name="T20" fmla="*/ 26 w 43"/>
                  <a:gd name="T21" fmla="*/ 2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213">
                    <a:moveTo>
                      <a:pt x="26" y="22"/>
                    </a:moveTo>
                    <a:lnTo>
                      <a:pt x="39" y="12"/>
                    </a:lnTo>
                    <a:lnTo>
                      <a:pt x="21" y="0"/>
                    </a:lnTo>
                    <a:lnTo>
                      <a:pt x="4" y="12"/>
                    </a:lnTo>
                    <a:lnTo>
                      <a:pt x="16" y="22"/>
                    </a:lnTo>
                    <a:lnTo>
                      <a:pt x="0" y="197"/>
                    </a:lnTo>
                    <a:lnTo>
                      <a:pt x="21" y="213"/>
                    </a:lnTo>
                    <a:lnTo>
                      <a:pt x="43" y="197"/>
                    </a:lnTo>
                    <a:lnTo>
                      <a:pt x="26" y="22"/>
                    </a:lnTo>
                    <a:lnTo>
                      <a:pt x="26" y="22"/>
                    </a:lnTo>
                    <a:lnTo>
                      <a:pt x="26" y="22"/>
                    </a:ln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80" name="Freeform 3395"/>
              <p:cNvSpPr>
                <a:spLocks/>
              </p:cNvSpPr>
              <p:nvPr/>
            </p:nvSpPr>
            <p:spPr bwMode="auto">
              <a:xfrm>
                <a:off x="10812464" y="1038225"/>
                <a:ext cx="117475" cy="309562"/>
              </a:xfrm>
              <a:custGeom>
                <a:avLst/>
                <a:gdLst>
                  <a:gd name="T0" fmla="*/ 0 w 57"/>
                  <a:gd name="T1" fmla="*/ 7 h 150"/>
                  <a:gd name="T2" fmla="*/ 23 w 57"/>
                  <a:gd name="T3" fmla="*/ 0 h 150"/>
                  <a:gd name="T4" fmla="*/ 57 w 57"/>
                  <a:gd name="T5" fmla="*/ 150 h 150"/>
                  <a:gd name="T6" fmla="*/ 33 w 57"/>
                  <a:gd name="T7" fmla="*/ 150 h 150"/>
                  <a:gd name="T8" fmla="*/ 0 w 57"/>
                  <a:gd name="T9" fmla="*/ 7 h 150"/>
                </a:gdLst>
                <a:ahLst/>
                <a:cxnLst>
                  <a:cxn ang="0">
                    <a:pos x="T0" y="T1"/>
                  </a:cxn>
                  <a:cxn ang="0">
                    <a:pos x="T2" y="T3"/>
                  </a:cxn>
                  <a:cxn ang="0">
                    <a:pos x="T4" y="T5"/>
                  </a:cxn>
                  <a:cxn ang="0">
                    <a:pos x="T6" y="T7"/>
                  </a:cxn>
                  <a:cxn ang="0">
                    <a:pos x="T8" y="T9"/>
                  </a:cxn>
                </a:cxnLst>
                <a:rect l="0" t="0" r="r" b="b"/>
                <a:pathLst>
                  <a:path w="57" h="150">
                    <a:moveTo>
                      <a:pt x="0" y="7"/>
                    </a:moveTo>
                    <a:cubicBezTo>
                      <a:pt x="7" y="5"/>
                      <a:pt x="14" y="3"/>
                      <a:pt x="23" y="0"/>
                    </a:cubicBezTo>
                    <a:cubicBezTo>
                      <a:pt x="45" y="49"/>
                      <a:pt x="52" y="97"/>
                      <a:pt x="57" y="150"/>
                    </a:cubicBezTo>
                    <a:cubicBezTo>
                      <a:pt x="33" y="150"/>
                      <a:pt x="33" y="150"/>
                      <a:pt x="33" y="150"/>
                    </a:cubicBezTo>
                    <a:cubicBezTo>
                      <a:pt x="27" y="100"/>
                      <a:pt x="21" y="54"/>
                      <a:pt x="0" y="7"/>
                    </a:cubicBez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81" name="Freeform 3396"/>
              <p:cNvSpPr>
                <a:spLocks/>
              </p:cNvSpPr>
              <p:nvPr/>
            </p:nvSpPr>
            <p:spPr bwMode="auto">
              <a:xfrm>
                <a:off x="10621964" y="1487487"/>
                <a:ext cx="114300" cy="423862"/>
              </a:xfrm>
              <a:custGeom>
                <a:avLst/>
                <a:gdLst>
                  <a:gd name="T0" fmla="*/ 55 w 72"/>
                  <a:gd name="T1" fmla="*/ 267 h 267"/>
                  <a:gd name="T2" fmla="*/ 8 w 72"/>
                  <a:gd name="T3" fmla="*/ 267 h 267"/>
                  <a:gd name="T4" fmla="*/ 0 w 72"/>
                  <a:gd name="T5" fmla="*/ 0 h 267"/>
                  <a:gd name="T6" fmla="*/ 72 w 72"/>
                  <a:gd name="T7" fmla="*/ 0 h 267"/>
                  <a:gd name="T8" fmla="*/ 55 w 72"/>
                  <a:gd name="T9" fmla="*/ 267 h 267"/>
                  <a:gd name="T10" fmla="*/ 55 w 72"/>
                  <a:gd name="T11" fmla="*/ 267 h 267"/>
                  <a:gd name="T12" fmla="*/ 55 w 72"/>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72" h="267">
                    <a:moveTo>
                      <a:pt x="55" y="267"/>
                    </a:moveTo>
                    <a:lnTo>
                      <a:pt x="8" y="267"/>
                    </a:lnTo>
                    <a:lnTo>
                      <a:pt x="0" y="0"/>
                    </a:lnTo>
                    <a:lnTo>
                      <a:pt x="72" y="0"/>
                    </a:lnTo>
                    <a:lnTo>
                      <a:pt x="55" y="267"/>
                    </a:lnTo>
                    <a:lnTo>
                      <a:pt x="55" y="267"/>
                    </a:lnTo>
                    <a:lnTo>
                      <a:pt x="55" y="267"/>
                    </a:ln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82" name="Freeform 3397"/>
              <p:cNvSpPr>
                <a:spLocks/>
              </p:cNvSpPr>
              <p:nvPr/>
            </p:nvSpPr>
            <p:spPr bwMode="auto">
              <a:xfrm>
                <a:off x="10723564" y="1487487"/>
                <a:ext cx="112713" cy="423862"/>
              </a:xfrm>
              <a:custGeom>
                <a:avLst/>
                <a:gdLst>
                  <a:gd name="T0" fmla="*/ 17 w 71"/>
                  <a:gd name="T1" fmla="*/ 267 h 267"/>
                  <a:gd name="T2" fmla="*/ 64 w 71"/>
                  <a:gd name="T3" fmla="*/ 267 h 267"/>
                  <a:gd name="T4" fmla="*/ 71 w 71"/>
                  <a:gd name="T5" fmla="*/ 0 h 267"/>
                  <a:gd name="T6" fmla="*/ 0 w 71"/>
                  <a:gd name="T7" fmla="*/ 0 h 267"/>
                  <a:gd name="T8" fmla="*/ 17 w 71"/>
                  <a:gd name="T9" fmla="*/ 267 h 267"/>
                  <a:gd name="T10" fmla="*/ 17 w 71"/>
                  <a:gd name="T11" fmla="*/ 267 h 267"/>
                  <a:gd name="T12" fmla="*/ 17 w 71"/>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71" h="267">
                    <a:moveTo>
                      <a:pt x="17" y="267"/>
                    </a:moveTo>
                    <a:lnTo>
                      <a:pt x="64" y="267"/>
                    </a:lnTo>
                    <a:lnTo>
                      <a:pt x="71" y="0"/>
                    </a:lnTo>
                    <a:lnTo>
                      <a:pt x="0" y="0"/>
                    </a:lnTo>
                    <a:lnTo>
                      <a:pt x="17" y="267"/>
                    </a:lnTo>
                    <a:lnTo>
                      <a:pt x="17" y="267"/>
                    </a:lnTo>
                    <a:lnTo>
                      <a:pt x="17" y="267"/>
                    </a:ln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83" name="Freeform 3398"/>
              <p:cNvSpPr>
                <a:spLocks/>
              </p:cNvSpPr>
              <p:nvPr/>
            </p:nvSpPr>
            <p:spPr bwMode="auto">
              <a:xfrm>
                <a:off x="10528301" y="1038225"/>
                <a:ext cx="122238" cy="309562"/>
              </a:xfrm>
              <a:custGeom>
                <a:avLst/>
                <a:gdLst>
                  <a:gd name="T0" fmla="*/ 59 w 59"/>
                  <a:gd name="T1" fmla="*/ 7 h 150"/>
                  <a:gd name="T2" fmla="*/ 35 w 59"/>
                  <a:gd name="T3" fmla="*/ 0 h 150"/>
                  <a:gd name="T4" fmla="*/ 0 w 59"/>
                  <a:gd name="T5" fmla="*/ 150 h 150"/>
                  <a:gd name="T6" fmla="*/ 24 w 59"/>
                  <a:gd name="T7" fmla="*/ 150 h 150"/>
                  <a:gd name="T8" fmla="*/ 59 w 59"/>
                  <a:gd name="T9" fmla="*/ 7 h 150"/>
                </a:gdLst>
                <a:ahLst/>
                <a:cxnLst>
                  <a:cxn ang="0">
                    <a:pos x="T0" y="T1"/>
                  </a:cxn>
                  <a:cxn ang="0">
                    <a:pos x="T2" y="T3"/>
                  </a:cxn>
                  <a:cxn ang="0">
                    <a:pos x="T4" y="T5"/>
                  </a:cxn>
                  <a:cxn ang="0">
                    <a:pos x="T6" y="T7"/>
                  </a:cxn>
                  <a:cxn ang="0">
                    <a:pos x="T8" y="T9"/>
                  </a:cxn>
                </a:cxnLst>
                <a:rect l="0" t="0" r="r" b="b"/>
                <a:pathLst>
                  <a:path w="59" h="150">
                    <a:moveTo>
                      <a:pt x="59" y="7"/>
                    </a:moveTo>
                    <a:cubicBezTo>
                      <a:pt x="51" y="5"/>
                      <a:pt x="43" y="3"/>
                      <a:pt x="35" y="0"/>
                    </a:cubicBezTo>
                    <a:cubicBezTo>
                      <a:pt x="12" y="49"/>
                      <a:pt x="5" y="97"/>
                      <a:pt x="0" y="150"/>
                    </a:cubicBezTo>
                    <a:cubicBezTo>
                      <a:pt x="24" y="150"/>
                      <a:pt x="24" y="150"/>
                      <a:pt x="24" y="150"/>
                    </a:cubicBezTo>
                    <a:cubicBezTo>
                      <a:pt x="30" y="100"/>
                      <a:pt x="37" y="54"/>
                      <a:pt x="59" y="7"/>
                    </a:cubicBez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84" name="Freeform 3399"/>
              <p:cNvSpPr>
                <a:spLocks/>
              </p:cNvSpPr>
              <p:nvPr/>
            </p:nvSpPr>
            <p:spPr bwMode="auto">
              <a:xfrm>
                <a:off x="10533064" y="1347787"/>
                <a:ext cx="38100" cy="41275"/>
              </a:xfrm>
              <a:custGeom>
                <a:avLst/>
                <a:gdLst>
                  <a:gd name="T0" fmla="*/ 18 w 18"/>
                  <a:gd name="T1" fmla="*/ 0 h 20"/>
                  <a:gd name="T2" fmla="*/ 18 w 18"/>
                  <a:gd name="T3" fmla="*/ 11 h 20"/>
                  <a:gd name="T4" fmla="*/ 10 w 18"/>
                  <a:gd name="T5" fmla="*/ 20 h 20"/>
                  <a:gd name="T6" fmla="*/ 0 w 18"/>
                  <a:gd name="T7" fmla="*/ 11 h 20"/>
                  <a:gd name="T8" fmla="*/ 0 w 18"/>
                  <a:gd name="T9" fmla="*/ 0 h 20"/>
                  <a:gd name="T10" fmla="*/ 18 w 18"/>
                  <a:gd name="T11" fmla="*/ 0 h 20"/>
                  <a:gd name="T12" fmla="*/ 18 w 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18" y="0"/>
                    </a:moveTo>
                    <a:cubicBezTo>
                      <a:pt x="18" y="11"/>
                      <a:pt x="18" y="11"/>
                      <a:pt x="18" y="11"/>
                    </a:cubicBezTo>
                    <a:cubicBezTo>
                      <a:pt x="18" y="16"/>
                      <a:pt x="14" y="20"/>
                      <a:pt x="10" y="20"/>
                    </a:cubicBezTo>
                    <a:cubicBezTo>
                      <a:pt x="5" y="20"/>
                      <a:pt x="0" y="16"/>
                      <a:pt x="0" y="11"/>
                    </a:cubicBezTo>
                    <a:cubicBezTo>
                      <a:pt x="0" y="0"/>
                      <a:pt x="0" y="0"/>
                      <a:pt x="0" y="0"/>
                    </a:cubicBezTo>
                    <a:cubicBezTo>
                      <a:pt x="18" y="0"/>
                      <a:pt x="18" y="0"/>
                      <a:pt x="18" y="0"/>
                    </a:cubicBezTo>
                    <a:cubicBezTo>
                      <a:pt x="18" y="0"/>
                      <a:pt x="18" y="0"/>
                      <a:pt x="18" y="0"/>
                    </a:cubicBezTo>
                    <a:close/>
                  </a:path>
                </a:pathLst>
              </a:custGeom>
              <a:solidFill>
                <a:srgbClr val="FFB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85" name="Freeform 3400"/>
              <p:cNvSpPr>
                <a:spLocks/>
              </p:cNvSpPr>
              <p:nvPr/>
            </p:nvSpPr>
            <p:spPr bwMode="auto">
              <a:xfrm>
                <a:off x="10602914" y="1030287"/>
                <a:ext cx="257175" cy="457200"/>
              </a:xfrm>
              <a:custGeom>
                <a:avLst/>
                <a:gdLst>
                  <a:gd name="T0" fmla="*/ 103 w 162"/>
                  <a:gd name="T1" fmla="*/ 0 h 288"/>
                  <a:gd name="T2" fmla="*/ 80 w 162"/>
                  <a:gd name="T3" fmla="*/ 182 h 288"/>
                  <a:gd name="T4" fmla="*/ 56 w 162"/>
                  <a:gd name="T5" fmla="*/ 0 h 288"/>
                  <a:gd name="T6" fmla="*/ 0 w 162"/>
                  <a:gd name="T7" fmla="*/ 6 h 288"/>
                  <a:gd name="T8" fmla="*/ 12 w 162"/>
                  <a:gd name="T9" fmla="*/ 288 h 288"/>
                  <a:gd name="T10" fmla="*/ 149 w 162"/>
                  <a:gd name="T11" fmla="*/ 288 h 288"/>
                  <a:gd name="T12" fmla="*/ 162 w 162"/>
                  <a:gd name="T13" fmla="*/ 6 h 288"/>
                  <a:gd name="T14" fmla="*/ 103 w 162"/>
                  <a:gd name="T15" fmla="*/ 0 h 288"/>
                  <a:gd name="T16" fmla="*/ 103 w 162"/>
                  <a:gd name="T17" fmla="*/ 0 h 288"/>
                  <a:gd name="T18" fmla="*/ 103 w 162"/>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88">
                    <a:moveTo>
                      <a:pt x="103" y="0"/>
                    </a:moveTo>
                    <a:lnTo>
                      <a:pt x="80" y="182"/>
                    </a:lnTo>
                    <a:lnTo>
                      <a:pt x="56" y="0"/>
                    </a:lnTo>
                    <a:lnTo>
                      <a:pt x="0" y="6"/>
                    </a:lnTo>
                    <a:lnTo>
                      <a:pt x="12" y="288"/>
                    </a:lnTo>
                    <a:lnTo>
                      <a:pt x="149" y="288"/>
                    </a:lnTo>
                    <a:lnTo>
                      <a:pt x="162" y="6"/>
                    </a:lnTo>
                    <a:lnTo>
                      <a:pt x="103" y="0"/>
                    </a:lnTo>
                    <a:lnTo>
                      <a:pt x="103" y="0"/>
                    </a:lnTo>
                    <a:lnTo>
                      <a:pt x="103" y="0"/>
                    </a:ln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86" name="Freeform 3401"/>
              <p:cNvSpPr>
                <a:spLocks/>
              </p:cNvSpPr>
              <p:nvPr/>
            </p:nvSpPr>
            <p:spPr bwMode="auto">
              <a:xfrm>
                <a:off x="10656889" y="874712"/>
                <a:ext cx="142875" cy="176212"/>
              </a:xfrm>
              <a:custGeom>
                <a:avLst/>
                <a:gdLst>
                  <a:gd name="T0" fmla="*/ 66 w 69"/>
                  <a:gd name="T1" fmla="*/ 15 h 85"/>
                  <a:gd name="T2" fmla="*/ 64 w 69"/>
                  <a:gd name="T3" fmla="*/ 15 h 85"/>
                  <a:gd name="T4" fmla="*/ 64 w 69"/>
                  <a:gd name="T5" fmla="*/ 10 h 85"/>
                  <a:gd name="T6" fmla="*/ 64 w 69"/>
                  <a:gd name="T7" fmla="*/ 9 h 85"/>
                  <a:gd name="T8" fmla="*/ 64 w 69"/>
                  <a:gd name="T9" fmla="*/ 9 h 85"/>
                  <a:gd name="T10" fmla="*/ 64 w 69"/>
                  <a:gd name="T11" fmla="*/ 8 h 85"/>
                  <a:gd name="T12" fmla="*/ 64 w 69"/>
                  <a:gd name="T13" fmla="*/ 8 h 85"/>
                  <a:gd name="T14" fmla="*/ 64 w 69"/>
                  <a:gd name="T15" fmla="*/ 7 h 85"/>
                  <a:gd name="T16" fmla="*/ 64 w 69"/>
                  <a:gd name="T17" fmla="*/ 6 h 85"/>
                  <a:gd name="T18" fmla="*/ 64 w 69"/>
                  <a:gd name="T19" fmla="*/ 6 h 85"/>
                  <a:gd name="T20" fmla="*/ 63 w 69"/>
                  <a:gd name="T21" fmla="*/ 4 h 85"/>
                  <a:gd name="T22" fmla="*/ 63 w 69"/>
                  <a:gd name="T23" fmla="*/ 4 h 85"/>
                  <a:gd name="T24" fmla="*/ 62 w 69"/>
                  <a:gd name="T25" fmla="*/ 3 h 85"/>
                  <a:gd name="T26" fmla="*/ 62 w 69"/>
                  <a:gd name="T27" fmla="*/ 3 h 85"/>
                  <a:gd name="T28" fmla="*/ 62 w 69"/>
                  <a:gd name="T29" fmla="*/ 2 h 85"/>
                  <a:gd name="T30" fmla="*/ 62 w 69"/>
                  <a:gd name="T31" fmla="*/ 2 h 85"/>
                  <a:gd name="T32" fmla="*/ 56 w 69"/>
                  <a:gd name="T33" fmla="*/ 3 h 85"/>
                  <a:gd name="T34" fmla="*/ 46 w 69"/>
                  <a:gd name="T35" fmla="*/ 0 h 85"/>
                  <a:gd name="T36" fmla="*/ 29 w 69"/>
                  <a:gd name="T37" fmla="*/ 3 h 85"/>
                  <a:gd name="T38" fmla="*/ 10 w 69"/>
                  <a:gd name="T39" fmla="*/ 0 h 85"/>
                  <a:gd name="T40" fmla="*/ 7 w 69"/>
                  <a:gd name="T41" fmla="*/ 3 h 85"/>
                  <a:gd name="T42" fmla="*/ 7 w 69"/>
                  <a:gd name="T43" fmla="*/ 3 h 85"/>
                  <a:gd name="T44" fmla="*/ 6 w 69"/>
                  <a:gd name="T45" fmla="*/ 5 h 85"/>
                  <a:gd name="T46" fmla="*/ 6 w 69"/>
                  <a:gd name="T47" fmla="*/ 5 h 85"/>
                  <a:gd name="T48" fmla="*/ 6 w 69"/>
                  <a:gd name="T49" fmla="*/ 6 h 85"/>
                  <a:gd name="T50" fmla="*/ 6 w 69"/>
                  <a:gd name="T51" fmla="*/ 6 h 85"/>
                  <a:gd name="T52" fmla="*/ 5 w 69"/>
                  <a:gd name="T53" fmla="*/ 8 h 85"/>
                  <a:gd name="T54" fmla="*/ 5 w 69"/>
                  <a:gd name="T55" fmla="*/ 8 h 85"/>
                  <a:gd name="T56" fmla="*/ 5 w 69"/>
                  <a:gd name="T57" fmla="*/ 9 h 85"/>
                  <a:gd name="T58" fmla="*/ 5 w 69"/>
                  <a:gd name="T59" fmla="*/ 9 h 85"/>
                  <a:gd name="T60" fmla="*/ 5 w 69"/>
                  <a:gd name="T61" fmla="*/ 10 h 85"/>
                  <a:gd name="T62" fmla="*/ 5 w 69"/>
                  <a:gd name="T63" fmla="*/ 15 h 85"/>
                  <a:gd name="T64" fmla="*/ 4 w 69"/>
                  <a:gd name="T65" fmla="*/ 15 h 85"/>
                  <a:gd name="T66" fmla="*/ 0 w 69"/>
                  <a:gd name="T67" fmla="*/ 20 h 85"/>
                  <a:gd name="T68" fmla="*/ 0 w 69"/>
                  <a:gd name="T69" fmla="*/ 31 h 85"/>
                  <a:gd name="T70" fmla="*/ 5 w 69"/>
                  <a:gd name="T71" fmla="*/ 36 h 85"/>
                  <a:gd name="T72" fmla="*/ 10 w 69"/>
                  <a:gd name="T73" fmla="*/ 48 h 85"/>
                  <a:gd name="T74" fmla="*/ 20 w 69"/>
                  <a:gd name="T75" fmla="*/ 62 h 85"/>
                  <a:gd name="T76" fmla="*/ 22 w 69"/>
                  <a:gd name="T77" fmla="*/ 75 h 85"/>
                  <a:gd name="T78" fmla="*/ 35 w 69"/>
                  <a:gd name="T79" fmla="*/ 85 h 85"/>
                  <a:gd name="T80" fmla="*/ 48 w 69"/>
                  <a:gd name="T81" fmla="*/ 75 h 85"/>
                  <a:gd name="T82" fmla="*/ 50 w 69"/>
                  <a:gd name="T83" fmla="*/ 62 h 85"/>
                  <a:gd name="T84" fmla="*/ 59 w 69"/>
                  <a:gd name="T85" fmla="*/ 48 h 85"/>
                  <a:gd name="T86" fmla="*/ 64 w 69"/>
                  <a:gd name="T87" fmla="*/ 36 h 85"/>
                  <a:gd name="T88" fmla="*/ 69 w 69"/>
                  <a:gd name="T89" fmla="*/ 31 h 85"/>
                  <a:gd name="T90" fmla="*/ 69 w 69"/>
                  <a:gd name="T91" fmla="*/ 20 h 85"/>
                  <a:gd name="T92" fmla="*/ 66 w 69"/>
                  <a:gd name="T93"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85">
                    <a:moveTo>
                      <a:pt x="66" y="15"/>
                    </a:moveTo>
                    <a:cubicBezTo>
                      <a:pt x="66" y="15"/>
                      <a:pt x="65" y="15"/>
                      <a:pt x="64" y="15"/>
                    </a:cubicBezTo>
                    <a:cubicBezTo>
                      <a:pt x="64" y="10"/>
                      <a:pt x="64" y="10"/>
                      <a:pt x="64" y="10"/>
                    </a:cubicBezTo>
                    <a:cubicBezTo>
                      <a:pt x="64" y="9"/>
                      <a:pt x="64" y="9"/>
                      <a:pt x="64" y="9"/>
                    </a:cubicBezTo>
                    <a:cubicBezTo>
                      <a:pt x="64" y="9"/>
                      <a:pt x="64" y="9"/>
                      <a:pt x="64" y="9"/>
                    </a:cubicBezTo>
                    <a:cubicBezTo>
                      <a:pt x="64" y="9"/>
                      <a:pt x="64" y="9"/>
                      <a:pt x="64" y="8"/>
                    </a:cubicBezTo>
                    <a:cubicBezTo>
                      <a:pt x="64" y="8"/>
                      <a:pt x="64" y="8"/>
                      <a:pt x="64" y="8"/>
                    </a:cubicBezTo>
                    <a:cubicBezTo>
                      <a:pt x="64" y="7"/>
                      <a:pt x="64" y="7"/>
                      <a:pt x="64" y="7"/>
                    </a:cubicBezTo>
                    <a:cubicBezTo>
                      <a:pt x="64" y="7"/>
                      <a:pt x="64" y="7"/>
                      <a:pt x="64" y="6"/>
                    </a:cubicBezTo>
                    <a:cubicBezTo>
                      <a:pt x="64" y="6"/>
                      <a:pt x="64" y="6"/>
                      <a:pt x="64" y="6"/>
                    </a:cubicBezTo>
                    <a:cubicBezTo>
                      <a:pt x="63" y="5"/>
                      <a:pt x="63" y="5"/>
                      <a:pt x="63" y="4"/>
                    </a:cubicBezTo>
                    <a:cubicBezTo>
                      <a:pt x="63" y="4"/>
                      <a:pt x="63" y="4"/>
                      <a:pt x="63" y="4"/>
                    </a:cubicBezTo>
                    <a:cubicBezTo>
                      <a:pt x="62" y="3"/>
                      <a:pt x="62" y="3"/>
                      <a:pt x="62" y="3"/>
                    </a:cubicBezTo>
                    <a:cubicBezTo>
                      <a:pt x="62" y="3"/>
                      <a:pt x="62" y="3"/>
                      <a:pt x="62" y="3"/>
                    </a:cubicBezTo>
                    <a:cubicBezTo>
                      <a:pt x="62" y="2"/>
                      <a:pt x="62" y="2"/>
                      <a:pt x="62" y="2"/>
                    </a:cubicBezTo>
                    <a:cubicBezTo>
                      <a:pt x="62" y="2"/>
                      <a:pt x="62" y="2"/>
                      <a:pt x="62" y="2"/>
                    </a:cubicBezTo>
                    <a:cubicBezTo>
                      <a:pt x="60" y="3"/>
                      <a:pt x="58" y="3"/>
                      <a:pt x="56" y="3"/>
                    </a:cubicBezTo>
                    <a:cubicBezTo>
                      <a:pt x="52" y="3"/>
                      <a:pt x="48" y="2"/>
                      <a:pt x="46" y="0"/>
                    </a:cubicBezTo>
                    <a:cubicBezTo>
                      <a:pt x="43" y="2"/>
                      <a:pt x="36" y="3"/>
                      <a:pt x="29" y="3"/>
                    </a:cubicBezTo>
                    <a:cubicBezTo>
                      <a:pt x="21" y="3"/>
                      <a:pt x="14" y="2"/>
                      <a:pt x="10" y="0"/>
                    </a:cubicBezTo>
                    <a:cubicBezTo>
                      <a:pt x="9" y="1"/>
                      <a:pt x="8" y="2"/>
                      <a:pt x="7" y="3"/>
                    </a:cubicBezTo>
                    <a:cubicBezTo>
                      <a:pt x="7" y="3"/>
                      <a:pt x="7" y="3"/>
                      <a:pt x="7" y="3"/>
                    </a:cubicBezTo>
                    <a:cubicBezTo>
                      <a:pt x="7" y="4"/>
                      <a:pt x="6" y="4"/>
                      <a:pt x="6" y="5"/>
                    </a:cubicBezTo>
                    <a:cubicBezTo>
                      <a:pt x="6" y="5"/>
                      <a:pt x="6" y="5"/>
                      <a:pt x="6" y="5"/>
                    </a:cubicBezTo>
                    <a:cubicBezTo>
                      <a:pt x="6" y="6"/>
                      <a:pt x="6" y="6"/>
                      <a:pt x="6" y="6"/>
                    </a:cubicBezTo>
                    <a:cubicBezTo>
                      <a:pt x="6" y="6"/>
                      <a:pt x="6" y="6"/>
                      <a:pt x="6" y="6"/>
                    </a:cubicBezTo>
                    <a:cubicBezTo>
                      <a:pt x="5" y="7"/>
                      <a:pt x="5" y="7"/>
                      <a:pt x="5" y="8"/>
                    </a:cubicBezTo>
                    <a:cubicBezTo>
                      <a:pt x="5" y="8"/>
                      <a:pt x="5" y="8"/>
                      <a:pt x="5" y="8"/>
                    </a:cubicBezTo>
                    <a:cubicBezTo>
                      <a:pt x="5" y="9"/>
                      <a:pt x="5" y="9"/>
                      <a:pt x="5" y="9"/>
                    </a:cubicBezTo>
                    <a:cubicBezTo>
                      <a:pt x="5" y="9"/>
                      <a:pt x="5" y="9"/>
                      <a:pt x="5" y="9"/>
                    </a:cubicBezTo>
                    <a:cubicBezTo>
                      <a:pt x="5" y="9"/>
                      <a:pt x="5" y="10"/>
                      <a:pt x="5" y="10"/>
                    </a:cubicBezTo>
                    <a:cubicBezTo>
                      <a:pt x="5" y="15"/>
                      <a:pt x="5" y="15"/>
                      <a:pt x="5" y="15"/>
                    </a:cubicBezTo>
                    <a:cubicBezTo>
                      <a:pt x="4" y="15"/>
                      <a:pt x="4" y="15"/>
                      <a:pt x="4" y="15"/>
                    </a:cubicBezTo>
                    <a:cubicBezTo>
                      <a:pt x="2" y="15"/>
                      <a:pt x="0" y="17"/>
                      <a:pt x="0" y="20"/>
                    </a:cubicBezTo>
                    <a:cubicBezTo>
                      <a:pt x="0" y="31"/>
                      <a:pt x="0" y="31"/>
                      <a:pt x="0" y="31"/>
                    </a:cubicBezTo>
                    <a:cubicBezTo>
                      <a:pt x="0" y="34"/>
                      <a:pt x="3" y="36"/>
                      <a:pt x="5" y="36"/>
                    </a:cubicBezTo>
                    <a:cubicBezTo>
                      <a:pt x="10" y="48"/>
                      <a:pt x="10" y="48"/>
                      <a:pt x="10" y="48"/>
                    </a:cubicBezTo>
                    <a:cubicBezTo>
                      <a:pt x="12" y="55"/>
                      <a:pt x="16" y="60"/>
                      <a:pt x="20" y="62"/>
                    </a:cubicBezTo>
                    <a:cubicBezTo>
                      <a:pt x="22" y="75"/>
                      <a:pt x="22" y="75"/>
                      <a:pt x="22" y="75"/>
                    </a:cubicBezTo>
                    <a:cubicBezTo>
                      <a:pt x="35" y="85"/>
                      <a:pt x="35" y="85"/>
                      <a:pt x="35" y="85"/>
                    </a:cubicBezTo>
                    <a:cubicBezTo>
                      <a:pt x="48" y="75"/>
                      <a:pt x="48" y="75"/>
                      <a:pt x="48" y="75"/>
                    </a:cubicBezTo>
                    <a:cubicBezTo>
                      <a:pt x="50" y="62"/>
                      <a:pt x="50" y="62"/>
                      <a:pt x="50" y="62"/>
                    </a:cubicBezTo>
                    <a:cubicBezTo>
                      <a:pt x="55" y="60"/>
                      <a:pt x="56" y="55"/>
                      <a:pt x="59" y="48"/>
                    </a:cubicBezTo>
                    <a:cubicBezTo>
                      <a:pt x="64" y="36"/>
                      <a:pt x="64" y="36"/>
                      <a:pt x="64" y="36"/>
                    </a:cubicBezTo>
                    <a:cubicBezTo>
                      <a:pt x="68" y="36"/>
                      <a:pt x="69" y="34"/>
                      <a:pt x="69" y="31"/>
                    </a:cubicBezTo>
                    <a:cubicBezTo>
                      <a:pt x="69" y="20"/>
                      <a:pt x="69" y="20"/>
                      <a:pt x="69" y="20"/>
                    </a:cubicBezTo>
                    <a:cubicBezTo>
                      <a:pt x="69" y="18"/>
                      <a:pt x="68" y="16"/>
                      <a:pt x="66" y="15"/>
                    </a:cubicBezTo>
                    <a:close/>
                  </a:path>
                </a:pathLst>
              </a:custGeom>
              <a:solidFill>
                <a:srgbClr val="E1BC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88" name="Freeform 3403"/>
              <p:cNvSpPr>
                <a:spLocks/>
              </p:cNvSpPr>
              <p:nvPr/>
            </p:nvSpPr>
            <p:spPr bwMode="auto">
              <a:xfrm>
                <a:off x="10047289" y="1223962"/>
                <a:ext cx="881062" cy="749300"/>
              </a:xfrm>
              <a:custGeom>
                <a:avLst/>
                <a:gdLst>
                  <a:gd name="T0" fmla="*/ 0 w 552"/>
                  <a:gd name="T1" fmla="*/ 472 h 472"/>
                  <a:gd name="T2" fmla="*/ 552 w 552"/>
                  <a:gd name="T3" fmla="*/ 472 h 472"/>
                  <a:gd name="T4" fmla="*/ 552 w 552"/>
                  <a:gd name="T5" fmla="*/ 0 h 472"/>
                  <a:gd name="T6" fmla="*/ 364 w 552"/>
                  <a:gd name="T7" fmla="*/ 46 h 472"/>
                  <a:gd name="T8" fmla="*/ 178 w 552"/>
                  <a:gd name="T9" fmla="*/ 158 h 472"/>
                  <a:gd name="T10" fmla="*/ 0 w 552"/>
                  <a:gd name="T11" fmla="*/ 150 h 472"/>
                  <a:gd name="T12" fmla="*/ 0 w 552"/>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552" h="472">
                    <a:moveTo>
                      <a:pt x="0" y="472"/>
                    </a:moveTo>
                    <a:lnTo>
                      <a:pt x="552" y="472"/>
                    </a:lnTo>
                    <a:lnTo>
                      <a:pt x="552" y="0"/>
                    </a:lnTo>
                    <a:lnTo>
                      <a:pt x="364" y="46"/>
                    </a:lnTo>
                    <a:lnTo>
                      <a:pt x="178" y="158"/>
                    </a:lnTo>
                    <a:lnTo>
                      <a:pt x="0" y="150"/>
                    </a:lnTo>
                    <a:lnTo>
                      <a:pt x="0" y="472"/>
                    </a:lnTo>
                    <a:close/>
                  </a:path>
                </a:pathLst>
              </a:custGeom>
              <a:solidFill>
                <a:srgbClr val="002050"/>
              </a:solidFill>
              <a:ln>
                <a:noFill/>
              </a:ln>
              <a:extLst/>
            </p:spPr>
            <p:txBody>
              <a:bodyPr vert="horz" wrap="square" lIns="89642" tIns="44821" rIns="89642" bIns="44821" numCol="1" anchor="b" anchorCtr="0" compatLnSpc="1">
                <a:prstTxWarp prst="textNoShape">
                  <a:avLst/>
                </a:prstTxWarp>
              </a:bodyPr>
              <a:lstStyle/>
              <a:p>
                <a:pPr algn="r" defTabSz="896386"/>
                <a:r>
                  <a:rPr lang="en-US" altLang="en-US" sz="882" b="1" dirty="0">
                    <a:solidFill>
                      <a:srgbClr val="FFFFFF"/>
                    </a:solidFill>
                  </a:rPr>
                  <a:t>IT drives business</a:t>
                </a:r>
              </a:p>
              <a:p>
                <a:pPr algn="r" defTabSz="896386"/>
                <a:r>
                  <a:rPr lang="en-US" altLang="en-US" sz="882" b="1" spc="20" dirty="0">
                    <a:solidFill>
                      <a:srgbClr val="FFFFFF"/>
                    </a:solidFill>
                  </a:rPr>
                  <a:t>success!</a:t>
                </a:r>
                <a:endParaRPr lang="en-US" altLang="en-US" sz="1765" spc="20" dirty="0">
                  <a:solidFill>
                    <a:srgbClr val="505050"/>
                  </a:solidFill>
                </a:endParaRPr>
              </a:p>
            </p:txBody>
          </p:sp>
          <p:sp>
            <p:nvSpPr>
              <p:cNvPr id="190" name="Rectangle 3408"/>
              <p:cNvSpPr>
                <a:spLocks noChangeArrowheads="1"/>
              </p:cNvSpPr>
              <p:nvPr/>
            </p:nvSpPr>
            <p:spPr bwMode="auto">
              <a:xfrm>
                <a:off x="11068860" y="1142265"/>
                <a:ext cx="12453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lnSpc>
                    <a:spcPct val="120000"/>
                  </a:lnSpc>
                </a:pPr>
                <a:r>
                  <a:rPr lang="en-US" altLang="en-US" sz="882" b="1" dirty="0">
                    <a:solidFill>
                      <a:srgbClr val="002050"/>
                    </a:solidFill>
                    <a:latin typeface="Segoe UI" panose="020B0502040204020203" pitchFamily="34" charset="0"/>
                  </a:rPr>
                  <a:t>High IT performance</a:t>
                </a:r>
                <a:r>
                  <a:rPr lang="en-US" altLang="en-US" sz="882" dirty="0">
                    <a:solidFill>
                      <a:srgbClr val="002050"/>
                    </a:solidFill>
                    <a:latin typeface="Segoe UI" panose="020B0502040204020203" pitchFamily="34" charset="0"/>
                  </a:rPr>
                  <a:t> correlates with strong business performance,</a:t>
                </a:r>
                <a:br>
                  <a:rPr lang="en-US" altLang="en-US" sz="882" dirty="0">
                    <a:solidFill>
                      <a:srgbClr val="002050"/>
                    </a:solidFill>
                    <a:latin typeface="Segoe UI" panose="020B0502040204020203" pitchFamily="34" charset="0"/>
                  </a:rPr>
                </a:br>
                <a:r>
                  <a:rPr lang="en-US" altLang="en-US" sz="882" spc="-29" dirty="0">
                    <a:solidFill>
                      <a:srgbClr val="002050"/>
                    </a:solidFill>
                    <a:latin typeface="Segoe UI" panose="020B0502040204020203" pitchFamily="34" charset="0"/>
                  </a:rPr>
                  <a:t>helps boost productivity,</a:t>
                </a:r>
                <a:br>
                  <a:rPr lang="en-US" altLang="en-US" sz="882" dirty="0">
                    <a:solidFill>
                      <a:srgbClr val="002050"/>
                    </a:solidFill>
                    <a:latin typeface="Segoe UI" panose="020B0502040204020203" pitchFamily="34" charset="0"/>
                  </a:rPr>
                </a:br>
                <a:r>
                  <a:rPr lang="en-US" altLang="en-US" sz="882" spc="-20" dirty="0">
                    <a:solidFill>
                      <a:srgbClr val="002050"/>
                    </a:solidFill>
                    <a:latin typeface="Segoe UI" panose="020B0502040204020203" pitchFamily="34" charset="0"/>
                  </a:rPr>
                  <a:t>market share and profit.</a:t>
                </a:r>
                <a:endParaRPr lang="en-US" altLang="en-US" sz="1765" spc="-20" dirty="0">
                  <a:solidFill>
                    <a:srgbClr val="505050"/>
                  </a:solidFill>
                  <a:latin typeface="Segoe UI" panose="020B0502040204020203" pitchFamily="34" charset="0"/>
                </a:endParaRPr>
              </a:p>
            </p:txBody>
          </p:sp>
        </p:grpSp>
        <p:sp>
          <p:nvSpPr>
            <p:cNvPr id="187" name="Freeform 3402"/>
            <p:cNvSpPr>
              <a:spLocks/>
            </p:cNvSpPr>
            <p:nvPr/>
          </p:nvSpPr>
          <p:spPr bwMode="auto">
            <a:xfrm>
              <a:off x="8939214" y="1462087"/>
              <a:ext cx="1112838" cy="511175"/>
            </a:xfrm>
            <a:custGeom>
              <a:avLst/>
              <a:gdLst>
                <a:gd name="T0" fmla="*/ 0 w 701"/>
                <a:gd name="T1" fmla="*/ 322 h 322"/>
                <a:gd name="T2" fmla="*/ 701 w 701"/>
                <a:gd name="T3" fmla="*/ 322 h 322"/>
                <a:gd name="T4" fmla="*/ 701 w 701"/>
                <a:gd name="T5" fmla="*/ 0 h 322"/>
                <a:gd name="T6" fmla="*/ 560 w 701"/>
                <a:gd name="T7" fmla="*/ 82 h 322"/>
                <a:gd name="T8" fmla="*/ 419 w 701"/>
                <a:gd name="T9" fmla="*/ 123 h 322"/>
                <a:gd name="T10" fmla="*/ 280 w 701"/>
                <a:gd name="T11" fmla="*/ 259 h 322"/>
                <a:gd name="T12" fmla="*/ 140 w 701"/>
                <a:gd name="T13" fmla="*/ 236 h 322"/>
                <a:gd name="T14" fmla="*/ 0 w 701"/>
                <a:gd name="T15" fmla="*/ 322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322">
                  <a:moveTo>
                    <a:pt x="0" y="322"/>
                  </a:moveTo>
                  <a:lnTo>
                    <a:pt x="701" y="322"/>
                  </a:lnTo>
                  <a:lnTo>
                    <a:pt x="701" y="0"/>
                  </a:lnTo>
                  <a:lnTo>
                    <a:pt x="560" y="82"/>
                  </a:lnTo>
                  <a:lnTo>
                    <a:pt x="419" y="123"/>
                  </a:lnTo>
                  <a:lnTo>
                    <a:pt x="280" y="259"/>
                  </a:lnTo>
                  <a:lnTo>
                    <a:pt x="140" y="236"/>
                  </a:lnTo>
                  <a:lnTo>
                    <a:pt x="0" y="322"/>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grpSp>
        <p:nvGrpSpPr>
          <p:cNvPr id="50" name="Group 49"/>
          <p:cNvGrpSpPr/>
          <p:nvPr/>
        </p:nvGrpSpPr>
        <p:grpSpPr>
          <a:xfrm>
            <a:off x="4346572" y="5221850"/>
            <a:ext cx="3523249" cy="1226359"/>
            <a:chOff x="4433730" y="5326062"/>
            <a:chExt cx="3593897" cy="1250950"/>
          </a:xfrm>
        </p:grpSpPr>
        <p:sp>
          <p:nvSpPr>
            <p:cNvPr id="434" name="Rectangle 3725"/>
            <p:cNvSpPr>
              <a:spLocks noChangeArrowheads="1"/>
            </p:cNvSpPr>
            <p:nvPr/>
          </p:nvSpPr>
          <p:spPr bwMode="auto">
            <a:xfrm>
              <a:off x="4433730" y="6143794"/>
              <a:ext cx="1180576" cy="415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896386"/>
              <a:r>
                <a:rPr lang="en-US" altLang="en-US" sz="882" dirty="0">
                  <a:solidFill>
                    <a:srgbClr val="002050"/>
                  </a:solidFill>
                  <a:latin typeface="Segoe UI" panose="020B0502040204020203" pitchFamily="34" charset="0"/>
                </a:rPr>
                <a:t>Responding to</a:t>
              </a:r>
              <a:br>
                <a:rPr lang="en-US" altLang="en-US" sz="882" dirty="0">
                  <a:solidFill>
                    <a:srgbClr val="002050"/>
                  </a:solidFill>
                  <a:latin typeface="Segoe UI" panose="020B0502040204020203" pitchFamily="34" charset="0"/>
                </a:rPr>
              </a:br>
              <a:r>
                <a:rPr lang="en-US" altLang="en-US" sz="882" dirty="0">
                  <a:solidFill>
                    <a:srgbClr val="002050"/>
                  </a:solidFill>
                  <a:latin typeface="Segoe UI" panose="020B0502040204020203" pitchFamily="34" charset="0"/>
                </a:rPr>
                <a:t>ongoing needs for</a:t>
              </a:r>
              <a:br>
                <a:rPr lang="en-US" altLang="en-US" sz="882" dirty="0">
                  <a:solidFill>
                    <a:srgbClr val="002050"/>
                  </a:solidFill>
                  <a:latin typeface="Segoe UI" panose="020B0502040204020203" pitchFamily="34" charset="0"/>
                </a:rPr>
              </a:br>
              <a:r>
                <a:rPr lang="en-US" altLang="en-US" sz="882" b="1" dirty="0">
                  <a:solidFill>
                    <a:srgbClr val="002050"/>
                  </a:solidFill>
                  <a:latin typeface="Segoe UI" panose="020B0502040204020203" pitchFamily="34" charset="0"/>
                </a:rPr>
                <a:t>efficiency and growth</a:t>
              </a:r>
              <a:endParaRPr lang="en-US" altLang="en-US" sz="1765" b="1" dirty="0">
                <a:solidFill>
                  <a:srgbClr val="505050"/>
                </a:solidFill>
                <a:latin typeface="Segoe UI" panose="020B0502040204020203" pitchFamily="34" charset="0"/>
              </a:endParaRPr>
            </a:p>
          </p:txBody>
        </p:sp>
        <p:sp>
          <p:nvSpPr>
            <p:cNvPr id="435" name="Rectangle 3731"/>
            <p:cNvSpPr>
              <a:spLocks noChangeArrowheads="1"/>
            </p:cNvSpPr>
            <p:nvPr/>
          </p:nvSpPr>
          <p:spPr bwMode="auto">
            <a:xfrm>
              <a:off x="6751637" y="6282293"/>
              <a:ext cx="127599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dirty="0">
                  <a:solidFill>
                    <a:srgbClr val="002050"/>
                  </a:solidFill>
                  <a:latin typeface="Segoe UI" panose="020B0502040204020203" pitchFamily="34" charset="0"/>
                </a:rPr>
                <a:t>Always keeping all</a:t>
              </a:r>
              <a:br>
                <a:rPr lang="en-US" altLang="en-US" sz="882" dirty="0">
                  <a:solidFill>
                    <a:srgbClr val="002050"/>
                  </a:solidFill>
                  <a:latin typeface="Segoe UI" panose="020B0502040204020203" pitchFamily="34" charset="0"/>
                </a:rPr>
              </a:br>
              <a:r>
                <a:rPr lang="en-US" altLang="en-US" sz="882" dirty="0">
                  <a:solidFill>
                    <a:srgbClr val="002050"/>
                  </a:solidFill>
                  <a:latin typeface="Segoe UI" panose="020B0502040204020203" pitchFamily="34" charset="0"/>
                </a:rPr>
                <a:t>systems </a:t>
              </a:r>
              <a:r>
                <a:rPr lang="en-US" altLang="en-US" sz="882" b="1" dirty="0">
                  <a:solidFill>
                    <a:srgbClr val="002050"/>
                  </a:solidFill>
                  <a:latin typeface="Segoe UI" panose="020B0502040204020203" pitchFamily="34" charset="0"/>
                </a:rPr>
                <a:t>safe and secure</a:t>
              </a:r>
              <a:endParaRPr lang="en-US" altLang="en-US" sz="1765" b="1" dirty="0">
                <a:solidFill>
                  <a:srgbClr val="505050"/>
                </a:solidFill>
                <a:latin typeface="Segoe UI" panose="020B0502040204020203" pitchFamily="34" charset="0"/>
              </a:endParaRPr>
            </a:p>
          </p:txBody>
        </p:sp>
        <p:grpSp>
          <p:nvGrpSpPr>
            <p:cNvPr id="47" name="Group 46"/>
            <p:cNvGrpSpPr/>
            <p:nvPr/>
          </p:nvGrpSpPr>
          <p:grpSpPr>
            <a:xfrm>
              <a:off x="5383670" y="5326062"/>
              <a:ext cx="1901367" cy="1250950"/>
              <a:chOff x="5383670" y="5326062"/>
              <a:chExt cx="1901367" cy="1250950"/>
            </a:xfrm>
          </p:grpSpPr>
          <p:sp>
            <p:nvSpPr>
              <p:cNvPr id="676" name="Freeform 12"/>
              <p:cNvSpPr>
                <a:spLocks/>
              </p:cNvSpPr>
              <p:nvPr/>
            </p:nvSpPr>
            <p:spPr bwMode="auto">
              <a:xfrm>
                <a:off x="6179717" y="5650388"/>
                <a:ext cx="121723" cy="129526"/>
              </a:xfrm>
              <a:custGeom>
                <a:avLst/>
                <a:gdLst>
                  <a:gd name="T0" fmla="*/ 56 w 56"/>
                  <a:gd name="T1" fmla="*/ 45 h 59"/>
                  <a:gd name="T2" fmla="*/ 28 w 56"/>
                  <a:gd name="T3" fmla="*/ 59 h 59"/>
                  <a:gd name="T4" fmla="*/ 0 w 56"/>
                  <a:gd name="T5" fmla="*/ 45 h 59"/>
                  <a:gd name="T6" fmla="*/ 0 w 56"/>
                  <a:gd name="T7" fmla="*/ 0 h 59"/>
                  <a:gd name="T8" fmla="*/ 56 w 56"/>
                  <a:gd name="T9" fmla="*/ 0 h 59"/>
                  <a:gd name="T10" fmla="*/ 56 w 56"/>
                  <a:gd name="T11" fmla="*/ 45 h 59"/>
                </a:gdLst>
                <a:ahLst/>
                <a:cxnLst>
                  <a:cxn ang="0">
                    <a:pos x="T0" y="T1"/>
                  </a:cxn>
                  <a:cxn ang="0">
                    <a:pos x="T2" y="T3"/>
                  </a:cxn>
                  <a:cxn ang="0">
                    <a:pos x="T4" y="T5"/>
                  </a:cxn>
                  <a:cxn ang="0">
                    <a:pos x="T6" y="T7"/>
                  </a:cxn>
                  <a:cxn ang="0">
                    <a:pos x="T8" y="T9"/>
                  </a:cxn>
                  <a:cxn ang="0">
                    <a:pos x="T10" y="T11"/>
                  </a:cxn>
                </a:cxnLst>
                <a:rect l="0" t="0" r="r" b="b"/>
                <a:pathLst>
                  <a:path w="56" h="59">
                    <a:moveTo>
                      <a:pt x="56" y="45"/>
                    </a:moveTo>
                    <a:cubicBezTo>
                      <a:pt x="56" y="45"/>
                      <a:pt x="48" y="59"/>
                      <a:pt x="28" y="59"/>
                    </a:cubicBezTo>
                    <a:cubicBezTo>
                      <a:pt x="9" y="59"/>
                      <a:pt x="0" y="45"/>
                      <a:pt x="0" y="45"/>
                    </a:cubicBezTo>
                    <a:cubicBezTo>
                      <a:pt x="0" y="0"/>
                      <a:pt x="0" y="0"/>
                      <a:pt x="0" y="0"/>
                    </a:cubicBezTo>
                    <a:cubicBezTo>
                      <a:pt x="56" y="0"/>
                      <a:pt x="56" y="0"/>
                      <a:pt x="56" y="0"/>
                    </a:cubicBezTo>
                    <a:lnTo>
                      <a:pt x="56" y="45"/>
                    </a:lnTo>
                    <a:close/>
                  </a:path>
                </a:pathLst>
              </a:custGeom>
              <a:solidFill>
                <a:srgbClr val="CEA578"/>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74" name="Freeform 10"/>
              <p:cNvSpPr>
                <a:spLocks/>
              </p:cNvSpPr>
              <p:nvPr/>
            </p:nvSpPr>
            <p:spPr bwMode="auto">
              <a:xfrm>
                <a:off x="6140811" y="5400162"/>
                <a:ext cx="237203" cy="288702"/>
              </a:xfrm>
              <a:custGeom>
                <a:avLst/>
                <a:gdLst>
                  <a:gd name="T0" fmla="*/ 98 w 109"/>
                  <a:gd name="T1" fmla="*/ 75 h 132"/>
                  <a:gd name="T2" fmla="*/ 38 w 109"/>
                  <a:gd name="T3" fmla="*/ 124 h 132"/>
                  <a:gd name="T4" fmla="*/ 10 w 109"/>
                  <a:gd name="T5" fmla="*/ 50 h 132"/>
                  <a:gd name="T6" fmla="*/ 76 w 109"/>
                  <a:gd name="T7" fmla="*/ 8 h 132"/>
                  <a:gd name="T8" fmla="*/ 98 w 109"/>
                  <a:gd name="T9" fmla="*/ 75 h 132"/>
                </a:gdLst>
                <a:ahLst/>
                <a:cxnLst>
                  <a:cxn ang="0">
                    <a:pos x="T0" y="T1"/>
                  </a:cxn>
                  <a:cxn ang="0">
                    <a:pos x="T2" y="T3"/>
                  </a:cxn>
                  <a:cxn ang="0">
                    <a:pos x="T4" y="T5"/>
                  </a:cxn>
                  <a:cxn ang="0">
                    <a:pos x="T6" y="T7"/>
                  </a:cxn>
                  <a:cxn ang="0">
                    <a:pos x="T8" y="T9"/>
                  </a:cxn>
                </a:cxnLst>
                <a:rect l="0" t="0" r="r" b="b"/>
                <a:pathLst>
                  <a:path w="109" h="132">
                    <a:moveTo>
                      <a:pt x="98" y="75"/>
                    </a:moveTo>
                    <a:cubicBezTo>
                      <a:pt x="88" y="107"/>
                      <a:pt x="64" y="132"/>
                      <a:pt x="38" y="124"/>
                    </a:cubicBezTo>
                    <a:cubicBezTo>
                      <a:pt x="12" y="115"/>
                      <a:pt x="0" y="82"/>
                      <a:pt x="10" y="50"/>
                    </a:cubicBezTo>
                    <a:cubicBezTo>
                      <a:pt x="21" y="19"/>
                      <a:pt x="50" y="0"/>
                      <a:pt x="76" y="8"/>
                    </a:cubicBezTo>
                    <a:cubicBezTo>
                      <a:pt x="102" y="17"/>
                      <a:pt x="109" y="43"/>
                      <a:pt x="98" y="7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75" name="Freeform 11"/>
              <p:cNvSpPr>
                <a:spLocks/>
              </p:cNvSpPr>
              <p:nvPr/>
            </p:nvSpPr>
            <p:spPr bwMode="auto">
              <a:xfrm>
                <a:off x="6101689" y="5402262"/>
                <a:ext cx="237203" cy="268414"/>
              </a:xfrm>
              <a:custGeom>
                <a:avLst/>
                <a:gdLst>
                  <a:gd name="T0" fmla="*/ 93 w 109"/>
                  <a:gd name="T1" fmla="*/ 39 h 123"/>
                  <a:gd name="T2" fmla="*/ 83 w 109"/>
                  <a:gd name="T3" fmla="*/ 111 h 123"/>
                  <a:gd name="T4" fmla="*/ 16 w 109"/>
                  <a:gd name="T5" fmla="*/ 84 h 123"/>
                  <a:gd name="T6" fmla="*/ 25 w 109"/>
                  <a:gd name="T7" fmla="*/ 12 h 123"/>
                  <a:gd name="T8" fmla="*/ 93 w 109"/>
                  <a:gd name="T9" fmla="*/ 39 h 123"/>
                </a:gdLst>
                <a:ahLst/>
                <a:cxnLst>
                  <a:cxn ang="0">
                    <a:pos x="T0" y="T1"/>
                  </a:cxn>
                  <a:cxn ang="0">
                    <a:pos x="T2" y="T3"/>
                  </a:cxn>
                  <a:cxn ang="0">
                    <a:pos x="T4" y="T5"/>
                  </a:cxn>
                  <a:cxn ang="0">
                    <a:pos x="T6" y="T7"/>
                  </a:cxn>
                  <a:cxn ang="0">
                    <a:pos x="T8" y="T9"/>
                  </a:cxn>
                </a:cxnLst>
                <a:rect l="0" t="0" r="r" b="b"/>
                <a:pathLst>
                  <a:path w="109" h="123">
                    <a:moveTo>
                      <a:pt x="93" y="39"/>
                    </a:moveTo>
                    <a:cubicBezTo>
                      <a:pt x="109" y="66"/>
                      <a:pt x="104" y="98"/>
                      <a:pt x="83" y="111"/>
                    </a:cubicBezTo>
                    <a:cubicBezTo>
                      <a:pt x="62" y="123"/>
                      <a:pt x="32" y="111"/>
                      <a:pt x="16" y="84"/>
                    </a:cubicBezTo>
                    <a:cubicBezTo>
                      <a:pt x="0" y="57"/>
                      <a:pt x="4" y="25"/>
                      <a:pt x="25" y="12"/>
                    </a:cubicBezTo>
                    <a:cubicBezTo>
                      <a:pt x="47" y="0"/>
                      <a:pt x="77" y="12"/>
                      <a:pt x="93" y="3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73" name="Freeform 5"/>
              <p:cNvSpPr>
                <a:spLocks/>
              </p:cNvSpPr>
              <p:nvPr/>
            </p:nvSpPr>
            <p:spPr bwMode="auto">
              <a:xfrm>
                <a:off x="5923787" y="5792399"/>
                <a:ext cx="599250" cy="766893"/>
              </a:xfrm>
              <a:custGeom>
                <a:avLst/>
                <a:gdLst>
                  <a:gd name="T0" fmla="*/ 384 w 384"/>
                  <a:gd name="T1" fmla="*/ 823 h 823"/>
                  <a:gd name="T2" fmla="*/ 0 w 384"/>
                  <a:gd name="T3" fmla="*/ 823 h 823"/>
                  <a:gd name="T4" fmla="*/ 55 w 384"/>
                  <a:gd name="T5" fmla="*/ 0 h 823"/>
                  <a:gd name="T6" fmla="*/ 203 w 384"/>
                  <a:gd name="T7" fmla="*/ 46 h 823"/>
                  <a:gd name="T8" fmla="*/ 331 w 384"/>
                  <a:gd name="T9" fmla="*/ 0 h 823"/>
                  <a:gd name="T10" fmla="*/ 384 w 384"/>
                  <a:gd name="T11" fmla="*/ 823 h 823"/>
                </a:gdLst>
                <a:ahLst/>
                <a:cxnLst>
                  <a:cxn ang="0">
                    <a:pos x="T0" y="T1"/>
                  </a:cxn>
                  <a:cxn ang="0">
                    <a:pos x="T2" y="T3"/>
                  </a:cxn>
                  <a:cxn ang="0">
                    <a:pos x="T4" y="T5"/>
                  </a:cxn>
                  <a:cxn ang="0">
                    <a:pos x="T6" y="T7"/>
                  </a:cxn>
                  <a:cxn ang="0">
                    <a:pos x="T8" y="T9"/>
                  </a:cxn>
                  <a:cxn ang="0">
                    <a:pos x="T10" y="T11"/>
                  </a:cxn>
                </a:cxnLst>
                <a:rect l="0" t="0" r="r" b="b"/>
                <a:pathLst>
                  <a:path w="384" h="823">
                    <a:moveTo>
                      <a:pt x="384" y="823"/>
                    </a:moveTo>
                    <a:lnTo>
                      <a:pt x="0" y="823"/>
                    </a:lnTo>
                    <a:lnTo>
                      <a:pt x="55" y="0"/>
                    </a:lnTo>
                    <a:lnTo>
                      <a:pt x="203" y="46"/>
                    </a:lnTo>
                    <a:lnTo>
                      <a:pt x="331" y="0"/>
                    </a:lnTo>
                    <a:lnTo>
                      <a:pt x="384" y="823"/>
                    </a:ln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79" name="Freeform 19"/>
              <p:cNvSpPr>
                <a:spLocks/>
              </p:cNvSpPr>
              <p:nvPr/>
            </p:nvSpPr>
            <p:spPr bwMode="auto">
              <a:xfrm>
                <a:off x="6118856" y="5503697"/>
                <a:ext cx="241885" cy="216916"/>
              </a:xfrm>
              <a:custGeom>
                <a:avLst/>
                <a:gdLst>
                  <a:gd name="T0" fmla="*/ 106 w 111"/>
                  <a:gd name="T1" fmla="*/ 24 h 99"/>
                  <a:gd name="T2" fmla="*/ 103 w 111"/>
                  <a:gd name="T3" fmla="*/ 23 h 99"/>
                  <a:gd name="T4" fmla="*/ 103 w 111"/>
                  <a:gd name="T5" fmla="*/ 16 h 99"/>
                  <a:gd name="T6" fmla="*/ 103 w 111"/>
                  <a:gd name="T7" fmla="*/ 14 h 99"/>
                  <a:gd name="T8" fmla="*/ 103 w 111"/>
                  <a:gd name="T9" fmla="*/ 13 h 99"/>
                  <a:gd name="T10" fmla="*/ 102 w 111"/>
                  <a:gd name="T11" fmla="*/ 12 h 99"/>
                  <a:gd name="T12" fmla="*/ 102 w 111"/>
                  <a:gd name="T13" fmla="*/ 11 h 99"/>
                  <a:gd name="T14" fmla="*/ 102 w 111"/>
                  <a:gd name="T15" fmla="*/ 10 h 99"/>
                  <a:gd name="T16" fmla="*/ 102 w 111"/>
                  <a:gd name="T17" fmla="*/ 9 h 99"/>
                  <a:gd name="T18" fmla="*/ 102 w 111"/>
                  <a:gd name="T19" fmla="*/ 9 h 99"/>
                  <a:gd name="T20" fmla="*/ 101 w 111"/>
                  <a:gd name="T21" fmla="*/ 6 h 99"/>
                  <a:gd name="T22" fmla="*/ 100 w 111"/>
                  <a:gd name="T23" fmla="*/ 6 h 99"/>
                  <a:gd name="T24" fmla="*/ 100 w 111"/>
                  <a:gd name="T25" fmla="*/ 5 h 99"/>
                  <a:gd name="T26" fmla="*/ 99 w 111"/>
                  <a:gd name="T27" fmla="*/ 4 h 99"/>
                  <a:gd name="T28" fmla="*/ 99 w 111"/>
                  <a:gd name="T29" fmla="*/ 3 h 99"/>
                  <a:gd name="T30" fmla="*/ 99 w 111"/>
                  <a:gd name="T31" fmla="*/ 3 h 99"/>
                  <a:gd name="T32" fmla="*/ 90 w 111"/>
                  <a:gd name="T33" fmla="*/ 4 h 99"/>
                  <a:gd name="T34" fmla="*/ 74 w 111"/>
                  <a:gd name="T35" fmla="*/ 0 h 99"/>
                  <a:gd name="T36" fmla="*/ 45 w 111"/>
                  <a:gd name="T37" fmla="*/ 4 h 99"/>
                  <a:gd name="T38" fmla="*/ 15 w 111"/>
                  <a:gd name="T39" fmla="*/ 0 h 99"/>
                  <a:gd name="T40" fmla="*/ 11 w 111"/>
                  <a:gd name="T41" fmla="*/ 5 h 99"/>
                  <a:gd name="T42" fmla="*/ 11 w 111"/>
                  <a:gd name="T43" fmla="*/ 5 h 99"/>
                  <a:gd name="T44" fmla="*/ 10 w 111"/>
                  <a:gd name="T45" fmla="*/ 7 h 99"/>
                  <a:gd name="T46" fmla="*/ 10 w 111"/>
                  <a:gd name="T47" fmla="*/ 7 h 99"/>
                  <a:gd name="T48" fmla="*/ 9 w 111"/>
                  <a:gd name="T49" fmla="*/ 9 h 99"/>
                  <a:gd name="T50" fmla="*/ 9 w 111"/>
                  <a:gd name="T51" fmla="*/ 9 h 99"/>
                  <a:gd name="T52" fmla="*/ 9 w 111"/>
                  <a:gd name="T53" fmla="*/ 11 h 99"/>
                  <a:gd name="T54" fmla="*/ 9 w 111"/>
                  <a:gd name="T55" fmla="*/ 12 h 99"/>
                  <a:gd name="T56" fmla="*/ 8 w 111"/>
                  <a:gd name="T57" fmla="*/ 13 h 99"/>
                  <a:gd name="T58" fmla="*/ 8 w 111"/>
                  <a:gd name="T59" fmla="*/ 14 h 99"/>
                  <a:gd name="T60" fmla="*/ 8 w 111"/>
                  <a:gd name="T61" fmla="*/ 16 h 99"/>
                  <a:gd name="T62" fmla="*/ 8 w 111"/>
                  <a:gd name="T63" fmla="*/ 23 h 99"/>
                  <a:gd name="T64" fmla="*/ 7 w 111"/>
                  <a:gd name="T65" fmla="*/ 23 h 99"/>
                  <a:gd name="T66" fmla="*/ 0 w 111"/>
                  <a:gd name="T67" fmla="*/ 31 h 99"/>
                  <a:gd name="T68" fmla="*/ 0 w 111"/>
                  <a:gd name="T69" fmla="*/ 49 h 99"/>
                  <a:gd name="T70" fmla="*/ 8 w 111"/>
                  <a:gd name="T71" fmla="*/ 57 h 99"/>
                  <a:gd name="T72" fmla="*/ 34 w 111"/>
                  <a:gd name="T73" fmla="*/ 99 h 99"/>
                  <a:gd name="T74" fmla="*/ 77 w 111"/>
                  <a:gd name="T75" fmla="*/ 99 h 99"/>
                  <a:gd name="T76" fmla="*/ 103 w 111"/>
                  <a:gd name="T77" fmla="*/ 57 h 99"/>
                  <a:gd name="T78" fmla="*/ 111 w 111"/>
                  <a:gd name="T79" fmla="*/ 49 h 99"/>
                  <a:gd name="T80" fmla="*/ 111 w 111"/>
                  <a:gd name="T81" fmla="*/ 31 h 99"/>
                  <a:gd name="T82" fmla="*/ 106 w 111"/>
                  <a:gd name="T8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99">
                    <a:moveTo>
                      <a:pt x="106" y="24"/>
                    </a:moveTo>
                    <a:cubicBezTo>
                      <a:pt x="105" y="23"/>
                      <a:pt x="104" y="23"/>
                      <a:pt x="103" y="23"/>
                    </a:cubicBezTo>
                    <a:cubicBezTo>
                      <a:pt x="103" y="16"/>
                      <a:pt x="103" y="16"/>
                      <a:pt x="103" y="16"/>
                    </a:cubicBezTo>
                    <a:cubicBezTo>
                      <a:pt x="103" y="16"/>
                      <a:pt x="103" y="15"/>
                      <a:pt x="103" y="14"/>
                    </a:cubicBezTo>
                    <a:cubicBezTo>
                      <a:pt x="103" y="14"/>
                      <a:pt x="103" y="14"/>
                      <a:pt x="103" y="13"/>
                    </a:cubicBezTo>
                    <a:cubicBezTo>
                      <a:pt x="103" y="13"/>
                      <a:pt x="103" y="13"/>
                      <a:pt x="102" y="12"/>
                    </a:cubicBezTo>
                    <a:cubicBezTo>
                      <a:pt x="102" y="12"/>
                      <a:pt x="102" y="12"/>
                      <a:pt x="102" y="11"/>
                    </a:cubicBezTo>
                    <a:cubicBezTo>
                      <a:pt x="102" y="11"/>
                      <a:pt x="102" y="11"/>
                      <a:pt x="102" y="10"/>
                    </a:cubicBezTo>
                    <a:cubicBezTo>
                      <a:pt x="102" y="10"/>
                      <a:pt x="102" y="10"/>
                      <a:pt x="102" y="9"/>
                    </a:cubicBezTo>
                    <a:cubicBezTo>
                      <a:pt x="102" y="9"/>
                      <a:pt x="102" y="9"/>
                      <a:pt x="102" y="9"/>
                    </a:cubicBezTo>
                    <a:cubicBezTo>
                      <a:pt x="101" y="8"/>
                      <a:pt x="101" y="7"/>
                      <a:pt x="101" y="6"/>
                    </a:cubicBezTo>
                    <a:cubicBezTo>
                      <a:pt x="100" y="6"/>
                      <a:pt x="100" y="6"/>
                      <a:pt x="100" y="6"/>
                    </a:cubicBezTo>
                    <a:cubicBezTo>
                      <a:pt x="100" y="5"/>
                      <a:pt x="100" y="5"/>
                      <a:pt x="100" y="5"/>
                    </a:cubicBezTo>
                    <a:cubicBezTo>
                      <a:pt x="100" y="5"/>
                      <a:pt x="100" y="4"/>
                      <a:pt x="99" y="4"/>
                    </a:cubicBezTo>
                    <a:cubicBezTo>
                      <a:pt x="99" y="4"/>
                      <a:pt x="99" y="3"/>
                      <a:pt x="99" y="3"/>
                    </a:cubicBezTo>
                    <a:cubicBezTo>
                      <a:pt x="99" y="3"/>
                      <a:pt x="99" y="3"/>
                      <a:pt x="99" y="3"/>
                    </a:cubicBezTo>
                    <a:cubicBezTo>
                      <a:pt x="96" y="4"/>
                      <a:pt x="93" y="4"/>
                      <a:pt x="90" y="4"/>
                    </a:cubicBezTo>
                    <a:cubicBezTo>
                      <a:pt x="83" y="4"/>
                      <a:pt x="78" y="2"/>
                      <a:pt x="74" y="0"/>
                    </a:cubicBezTo>
                    <a:cubicBezTo>
                      <a:pt x="67" y="2"/>
                      <a:pt x="57" y="4"/>
                      <a:pt x="45" y="4"/>
                    </a:cubicBezTo>
                    <a:cubicBezTo>
                      <a:pt x="33" y="4"/>
                      <a:pt x="22" y="2"/>
                      <a:pt x="15" y="0"/>
                    </a:cubicBezTo>
                    <a:cubicBezTo>
                      <a:pt x="14" y="1"/>
                      <a:pt x="12" y="3"/>
                      <a:pt x="11" y="5"/>
                    </a:cubicBezTo>
                    <a:cubicBezTo>
                      <a:pt x="11" y="5"/>
                      <a:pt x="11" y="5"/>
                      <a:pt x="11" y="5"/>
                    </a:cubicBezTo>
                    <a:cubicBezTo>
                      <a:pt x="11" y="6"/>
                      <a:pt x="10" y="6"/>
                      <a:pt x="10" y="7"/>
                    </a:cubicBezTo>
                    <a:cubicBezTo>
                      <a:pt x="10" y="7"/>
                      <a:pt x="10" y="7"/>
                      <a:pt x="10" y="7"/>
                    </a:cubicBezTo>
                    <a:cubicBezTo>
                      <a:pt x="10" y="8"/>
                      <a:pt x="10" y="8"/>
                      <a:pt x="9" y="9"/>
                    </a:cubicBezTo>
                    <a:cubicBezTo>
                      <a:pt x="9" y="9"/>
                      <a:pt x="9" y="9"/>
                      <a:pt x="9" y="9"/>
                    </a:cubicBezTo>
                    <a:cubicBezTo>
                      <a:pt x="9" y="10"/>
                      <a:pt x="9" y="11"/>
                      <a:pt x="9" y="11"/>
                    </a:cubicBezTo>
                    <a:cubicBezTo>
                      <a:pt x="9" y="11"/>
                      <a:pt x="9" y="11"/>
                      <a:pt x="9" y="12"/>
                    </a:cubicBezTo>
                    <a:cubicBezTo>
                      <a:pt x="8" y="12"/>
                      <a:pt x="8" y="13"/>
                      <a:pt x="8" y="13"/>
                    </a:cubicBezTo>
                    <a:cubicBezTo>
                      <a:pt x="8" y="14"/>
                      <a:pt x="8" y="14"/>
                      <a:pt x="8" y="14"/>
                    </a:cubicBezTo>
                    <a:cubicBezTo>
                      <a:pt x="8" y="15"/>
                      <a:pt x="8" y="16"/>
                      <a:pt x="8" y="16"/>
                    </a:cubicBezTo>
                    <a:cubicBezTo>
                      <a:pt x="8" y="23"/>
                      <a:pt x="8" y="23"/>
                      <a:pt x="8" y="23"/>
                    </a:cubicBezTo>
                    <a:cubicBezTo>
                      <a:pt x="8" y="23"/>
                      <a:pt x="7" y="23"/>
                      <a:pt x="7" y="23"/>
                    </a:cubicBezTo>
                    <a:cubicBezTo>
                      <a:pt x="3" y="24"/>
                      <a:pt x="0" y="27"/>
                      <a:pt x="0" y="31"/>
                    </a:cubicBezTo>
                    <a:cubicBezTo>
                      <a:pt x="0" y="49"/>
                      <a:pt x="0" y="49"/>
                      <a:pt x="0" y="49"/>
                    </a:cubicBezTo>
                    <a:cubicBezTo>
                      <a:pt x="0" y="53"/>
                      <a:pt x="4" y="57"/>
                      <a:pt x="8" y="57"/>
                    </a:cubicBezTo>
                    <a:cubicBezTo>
                      <a:pt x="8" y="57"/>
                      <a:pt x="22" y="99"/>
                      <a:pt x="34" y="99"/>
                    </a:cubicBezTo>
                    <a:cubicBezTo>
                      <a:pt x="77" y="99"/>
                      <a:pt x="77" y="99"/>
                      <a:pt x="77" y="99"/>
                    </a:cubicBezTo>
                    <a:cubicBezTo>
                      <a:pt x="89" y="99"/>
                      <a:pt x="103" y="57"/>
                      <a:pt x="103" y="57"/>
                    </a:cubicBezTo>
                    <a:cubicBezTo>
                      <a:pt x="107" y="57"/>
                      <a:pt x="111" y="53"/>
                      <a:pt x="111" y="49"/>
                    </a:cubicBezTo>
                    <a:cubicBezTo>
                      <a:pt x="111" y="31"/>
                      <a:pt x="111" y="31"/>
                      <a:pt x="111" y="31"/>
                    </a:cubicBezTo>
                    <a:cubicBezTo>
                      <a:pt x="111" y="28"/>
                      <a:pt x="109" y="25"/>
                      <a:pt x="106" y="24"/>
                    </a:cubicBezTo>
                    <a:close/>
                  </a:path>
                </a:pathLst>
              </a:custGeom>
              <a:solidFill>
                <a:srgbClr val="DFBA8D"/>
              </a:solidFill>
              <a:ln>
                <a:noFill/>
              </a:ln>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80" name="Freeform 27"/>
              <p:cNvSpPr>
                <a:spLocks/>
              </p:cNvSpPr>
              <p:nvPr/>
            </p:nvSpPr>
            <p:spPr bwMode="auto">
              <a:xfrm>
                <a:off x="6009618" y="5764309"/>
                <a:ext cx="452559" cy="603932"/>
              </a:xfrm>
              <a:custGeom>
                <a:avLst/>
                <a:gdLst>
                  <a:gd name="T0" fmla="*/ 203 w 290"/>
                  <a:gd name="T1" fmla="*/ 3 h 387"/>
                  <a:gd name="T2" fmla="*/ 148 w 290"/>
                  <a:gd name="T3" fmla="*/ 47 h 387"/>
                  <a:gd name="T4" fmla="*/ 92 w 290"/>
                  <a:gd name="T5" fmla="*/ 0 h 387"/>
                  <a:gd name="T6" fmla="*/ 0 w 290"/>
                  <a:gd name="T7" fmla="*/ 18 h 387"/>
                  <a:gd name="T8" fmla="*/ 35 w 290"/>
                  <a:gd name="T9" fmla="*/ 387 h 387"/>
                  <a:gd name="T10" fmla="*/ 250 w 290"/>
                  <a:gd name="T11" fmla="*/ 387 h 387"/>
                  <a:gd name="T12" fmla="*/ 290 w 290"/>
                  <a:gd name="T13" fmla="*/ 14 h 387"/>
                  <a:gd name="T14" fmla="*/ 203 w 290"/>
                  <a:gd name="T15" fmla="*/ 3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87">
                    <a:moveTo>
                      <a:pt x="203" y="3"/>
                    </a:moveTo>
                    <a:lnTo>
                      <a:pt x="148" y="47"/>
                    </a:lnTo>
                    <a:lnTo>
                      <a:pt x="92" y="0"/>
                    </a:lnTo>
                    <a:lnTo>
                      <a:pt x="0" y="18"/>
                    </a:lnTo>
                    <a:lnTo>
                      <a:pt x="35" y="387"/>
                    </a:lnTo>
                    <a:lnTo>
                      <a:pt x="250" y="387"/>
                    </a:lnTo>
                    <a:lnTo>
                      <a:pt x="290" y="14"/>
                    </a:lnTo>
                    <a:lnTo>
                      <a:pt x="203" y="3"/>
                    </a:ln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grpSp>
            <p:nvGrpSpPr>
              <p:cNvPr id="49" name="Group 48"/>
              <p:cNvGrpSpPr/>
              <p:nvPr/>
            </p:nvGrpSpPr>
            <p:grpSpPr>
              <a:xfrm>
                <a:off x="5383670" y="5450198"/>
                <a:ext cx="325437" cy="354012"/>
                <a:chOff x="5395100" y="5514975"/>
                <a:chExt cx="325437" cy="354012"/>
              </a:xfrm>
            </p:grpSpPr>
            <p:sp>
              <p:nvSpPr>
                <p:cNvPr id="428" name="Freeform 3763"/>
                <p:cNvSpPr>
                  <a:spLocks/>
                </p:cNvSpPr>
                <p:nvPr/>
              </p:nvSpPr>
              <p:spPr bwMode="auto">
                <a:xfrm>
                  <a:off x="5395100" y="5748337"/>
                  <a:ext cx="100013" cy="42863"/>
                </a:xfrm>
                <a:custGeom>
                  <a:avLst/>
                  <a:gdLst>
                    <a:gd name="T0" fmla="*/ 17 w 49"/>
                    <a:gd name="T1" fmla="*/ 13 h 21"/>
                    <a:gd name="T2" fmla="*/ 0 w 49"/>
                    <a:gd name="T3" fmla="*/ 5 h 21"/>
                    <a:gd name="T4" fmla="*/ 30 w 49"/>
                    <a:gd name="T5" fmla="*/ 1 h 21"/>
                    <a:gd name="T6" fmla="*/ 49 w 49"/>
                    <a:gd name="T7" fmla="*/ 21 h 21"/>
                    <a:gd name="T8" fmla="*/ 17 w 49"/>
                    <a:gd name="T9" fmla="*/ 13 h 21"/>
                  </a:gdLst>
                  <a:ahLst/>
                  <a:cxnLst>
                    <a:cxn ang="0">
                      <a:pos x="T0" y="T1"/>
                    </a:cxn>
                    <a:cxn ang="0">
                      <a:pos x="T2" y="T3"/>
                    </a:cxn>
                    <a:cxn ang="0">
                      <a:pos x="T4" y="T5"/>
                    </a:cxn>
                    <a:cxn ang="0">
                      <a:pos x="T6" y="T7"/>
                    </a:cxn>
                    <a:cxn ang="0">
                      <a:pos x="T8" y="T9"/>
                    </a:cxn>
                  </a:cxnLst>
                  <a:rect l="0" t="0" r="r" b="b"/>
                  <a:pathLst>
                    <a:path w="49" h="21">
                      <a:moveTo>
                        <a:pt x="17" y="13"/>
                      </a:moveTo>
                      <a:cubicBezTo>
                        <a:pt x="9" y="13"/>
                        <a:pt x="2" y="7"/>
                        <a:pt x="0" y="5"/>
                      </a:cubicBezTo>
                      <a:cubicBezTo>
                        <a:pt x="10" y="13"/>
                        <a:pt x="16" y="2"/>
                        <a:pt x="30" y="1"/>
                      </a:cubicBezTo>
                      <a:cubicBezTo>
                        <a:pt x="48" y="0"/>
                        <a:pt x="49" y="21"/>
                        <a:pt x="49" y="21"/>
                      </a:cubicBezTo>
                      <a:cubicBezTo>
                        <a:pt x="39" y="8"/>
                        <a:pt x="26" y="12"/>
                        <a:pt x="17" y="13"/>
                      </a:cubicBezTo>
                      <a:close/>
                    </a:path>
                  </a:pathLst>
                </a:cu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29" name="Freeform 3764"/>
                <p:cNvSpPr>
                  <a:spLocks/>
                </p:cNvSpPr>
                <p:nvPr/>
              </p:nvSpPr>
              <p:spPr bwMode="auto">
                <a:xfrm>
                  <a:off x="5395100" y="5757862"/>
                  <a:ext cx="100013" cy="38100"/>
                </a:xfrm>
                <a:custGeom>
                  <a:avLst/>
                  <a:gdLst>
                    <a:gd name="T0" fmla="*/ 0 w 49"/>
                    <a:gd name="T1" fmla="*/ 0 h 18"/>
                    <a:gd name="T2" fmla="*/ 0 w 49"/>
                    <a:gd name="T3" fmla="*/ 0 h 18"/>
                    <a:gd name="T4" fmla="*/ 17 w 49"/>
                    <a:gd name="T5" fmla="*/ 8 h 18"/>
                    <a:gd name="T6" fmla="*/ 49 w 49"/>
                    <a:gd name="T7" fmla="*/ 16 h 18"/>
                    <a:gd name="T8" fmla="*/ 24 w 49"/>
                    <a:gd name="T9" fmla="*/ 18 h 18"/>
                    <a:gd name="T10" fmla="*/ 0 w 49"/>
                    <a:gd name="T11" fmla="*/ 0 h 18"/>
                  </a:gdLst>
                  <a:ahLst/>
                  <a:cxnLst>
                    <a:cxn ang="0">
                      <a:pos x="T0" y="T1"/>
                    </a:cxn>
                    <a:cxn ang="0">
                      <a:pos x="T2" y="T3"/>
                    </a:cxn>
                    <a:cxn ang="0">
                      <a:pos x="T4" y="T5"/>
                    </a:cxn>
                    <a:cxn ang="0">
                      <a:pos x="T6" y="T7"/>
                    </a:cxn>
                    <a:cxn ang="0">
                      <a:pos x="T8" y="T9"/>
                    </a:cxn>
                    <a:cxn ang="0">
                      <a:pos x="T10" y="T11"/>
                    </a:cxn>
                  </a:cxnLst>
                  <a:rect l="0" t="0" r="r" b="b"/>
                  <a:pathLst>
                    <a:path w="49" h="18">
                      <a:moveTo>
                        <a:pt x="0" y="0"/>
                      </a:moveTo>
                      <a:cubicBezTo>
                        <a:pt x="0" y="0"/>
                        <a:pt x="0" y="0"/>
                        <a:pt x="0" y="0"/>
                      </a:cubicBezTo>
                      <a:cubicBezTo>
                        <a:pt x="2" y="2"/>
                        <a:pt x="9" y="8"/>
                        <a:pt x="17" y="8"/>
                      </a:cubicBezTo>
                      <a:cubicBezTo>
                        <a:pt x="26" y="7"/>
                        <a:pt x="39" y="3"/>
                        <a:pt x="49" y="16"/>
                      </a:cubicBezTo>
                      <a:cubicBezTo>
                        <a:pt x="38" y="13"/>
                        <a:pt x="36" y="18"/>
                        <a:pt x="24" y="18"/>
                      </a:cubicBezTo>
                      <a:cubicBezTo>
                        <a:pt x="11" y="17"/>
                        <a:pt x="0" y="0"/>
                        <a:pt x="0" y="0"/>
                      </a:cubicBez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30" name="Freeform 3766"/>
                <p:cNvSpPr>
                  <a:spLocks/>
                </p:cNvSpPr>
                <p:nvPr/>
              </p:nvSpPr>
              <p:spPr bwMode="auto">
                <a:xfrm>
                  <a:off x="5484000" y="5597525"/>
                  <a:ext cx="23813" cy="241300"/>
                </a:xfrm>
                <a:custGeom>
                  <a:avLst/>
                  <a:gdLst>
                    <a:gd name="T0" fmla="*/ 15 w 15"/>
                    <a:gd name="T1" fmla="*/ 152 h 152"/>
                    <a:gd name="T2" fmla="*/ 7 w 15"/>
                    <a:gd name="T3" fmla="*/ 152 h 152"/>
                    <a:gd name="T4" fmla="*/ 0 w 15"/>
                    <a:gd name="T5" fmla="*/ 0 h 152"/>
                    <a:gd name="T6" fmla="*/ 7 w 15"/>
                    <a:gd name="T7" fmla="*/ 0 h 152"/>
                    <a:gd name="T8" fmla="*/ 15 w 15"/>
                    <a:gd name="T9" fmla="*/ 152 h 152"/>
                  </a:gdLst>
                  <a:ahLst/>
                  <a:cxnLst>
                    <a:cxn ang="0">
                      <a:pos x="T0" y="T1"/>
                    </a:cxn>
                    <a:cxn ang="0">
                      <a:pos x="T2" y="T3"/>
                    </a:cxn>
                    <a:cxn ang="0">
                      <a:pos x="T4" y="T5"/>
                    </a:cxn>
                    <a:cxn ang="0">
                      <a:pos x="T6" y="T7"/>
                    </a:cxn>
                    <a:cxn ang="0">
                      <a:pos x="T8" y="T9"/>
                    </a:cxn>
                  </a:cxnLst>
                  <a:rect l="0" t="0" r="r" b="b"/>
                  <a:pathLst>
                    <a:path w="15" h="152">
                      <a:moveTo>
                        <a:pt x="15" y="152"/>
                      </a:moveTo>
                      <a:lnTo>
                        <a:pt x="7" y="152"/>
                      </a:lnTo>
                      <a:lnTo>
                        <a:pt x="0" y="0"/>
                      </a:lnTo>
                      <a:lnTo>
                        <a:pt x="7" y="0"/>
                      </a:lnTo>
                      <a:lnTo>
                        <a:pt x="15" y="152"/>
                      </a:lnTo>
                      <a:close/>
                    </a:path>
                  </a:pathLst>
                </a:cu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31" name="Oval 3774"/>
                <p:cNvSpPr>
                  <a:spLocks noChangeArrowheads="1"/>
                </p:cNvSpPr>
                <p:nvPr/>
              </p:nvSpPr>
              <p:spPr bwMode="auto">
                <a:xfrm>
                  <a:off x="5422087" y="5565775"/>
                  <a:ext cx="134938" cy="139700"/>
                </a:xfrm>
                <a:prstGeom prst="ellipse">
                  <a:avLst/>
                </a:pr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63" name="Freeform 3767"/>
                <p:cNvSpPr>
                  <a:spLocks/>
                </p:cNvSpPr>
                <p:nvPr/>
              </p:nvSpPr>
              <p:spPr bwMode="auto">
                <a:xfrm>
                  <a:off x="5615762" y="5535612"/>
                  <a:ext cx="22225" cy="314325"/>
                </a:xfrm>
                <a:custGeom>
                  <a:avLst/>
                  <a:gdLst>
                    <a:gd name="T0" fmla="*/ 0 w 14"/>
                    <a:gd name="T1" fmla="*/ 198 h 198"/>
                    <a:gd name="T2" fmla="*/ 8 w 14"/>
                    <a:gd name="T3" fmla="*/ 198 h 198"/>
                    <a:gd name="T4" fmla="*/ 14 w 14"/>
                    <a:gd name="T5" fmla="*/ 1 h 198"/>
                    <a:gd name="T6" fmla="*/ 5 w 14"/>
                    <a:gd name="T7" fmla="*/ 0 h 198"/>
                    <a:gd name="T8" fmla="*/ 0 w 14"/>
                    <a:gd name="T9" fmla="*/ 198 h 198"/>
                  </a:gdLst>
                  <a:ahLst/>
                  <a:cxnLst>
                    <a:cxn ang="0">
                      <a:pos x="T0" y="T1"/>
                    </a:cxn>
                    <a:cxn ang="0">
                      <a:pos x="T2" y="T3"/>
                    </a:cxn>
                    <a:cxn ang="0">
                      <a:pos x="T4" y="T5"/>
                    </a:cxn>
                    <a:cxn ang="0">
                      <a:pos x="T6" y="T7"/>
                    </a:cxn>
                    <a:cxn ang="0">
                      <a:pos x="T8" y="T9"/>
                    </a:cxn>
                  </a:cxnLst>
                  <a:rect l="0" t="0" r="r" b="b"/>
                  <a:pathLst>
                    <a:path w="14" h="198">
                      <a:moveTo>
                        <a:pt x="0" y="198"/>
                      </a:moveTo>
                      <a:lnTo>
                        <a:pt x="8" y="198"/>
                      </a:lnTo>
                      <a:lnTo>
                        <a:pt x="14" y="1"/>
                      </a:lnTo>
                      <a:lnTo>
                        <a:pt x="5" y="0"/>
                      </a:lnTo>
                      <a:lnTo>
                        <a:pt x="0" y="198"/>
                      </a:lnTo>
                      <a:close/>
                    </a:path>
                  </a:pathLst>
                </a:cu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64" name="Oval 3768"/>
                <p:cNvSpPr>
                  <a:spLocks noChangeArrowheads="1"/>
                </p:cNvSpPr>
                <p:nvPr/>
              </p:nvSpPr>
              <p:spPr bwMode="auto">
                <a:xfrm>
                  <a:off x="5555437" y="5514975"/>
                  <a:ext cx="150813" cy="150812"/>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65" name="Freeform 3769"/>
                <p:cNvSpPr>
                  <a:spLocks/>
                </p:cNvSpPr>
                <p:nvPr/>
              </p:nvSpPr>
              <p:spPr bwMode="auto">
                <a:xfrm>
                  <a:off x="5499875" y="5710237"/>
                  <a:ext cx="90488" cy="47625"/>
                </a:xfrm>
                <a:custGeom>
                  <a:avLst/>
                  <a:gdLst>
                    <a:gd name="T0" fmla="*/ 31 w 44"/>
                    <a:gd name="T1" fmla="*/ 10 h 23"/>
                    <a:gd name="T2" fmla="*/ 44 w 44"/>
                    <a:gd name="T3" fmla="*/ 0 h 23"/>
                    <a:gd name="T4" fmla="*/ 16 w 44"/>
                    <a:gd name="T5" fmla="*/ 2 h 23"/>
                    <a:gd name="T6" fmla="*/ 2 w 44"/>
                    <a:gd name="T7" fmla="*/ 23 h 23"/>
                    <a:gd name="T8" fmla="*/ 31 w 44"/>
                    <a:gd name="T9" fmla="*/ 10 h 23"/>
                  </a:gdLst>
                  <a:ahLst/>
                  <a:cxnLst>
                    <a:cxn ang="0">
                      <a:pos x="T0" y="T1"/>
                    </a:cxn>
                    <a:cxn ang="0">
                      <a:pos x="T2" y="T3"/>
                    </a:cxn>
                    <a:cxn ang="0">
                      <a:pos x="T4" y="T5"/>
                    </a:cxn>
                    <a:cxn ang="0">
                      <a:pos x="T6" y="T7"/>
                    </a:cxn>
                    <a:cxn ang="0">
                      <a:pos x="T8" y="T9"/>
                    </a:cxn>
                  </a:cxnLst>
                  <a:rect l="0" t="0" r="r" b="b"/>
                  <a:pathLst>
                    <a:path w="44" h="23">
                      <a:moveTo>
                        <a:pt x="31" y="10"/>
                      </a:moveTo>
                      <a:cubicBezTo>
                        <a:pt x="38" y="9"/>
                        <a:pt x="43" y="2"/>
                        <a:pt x="44" y="0"/>
                      </a:cubicBezTo>
                      <a:cubicBezTo>
                        <a:pt x="37" y="9"/>
                        <a:pt x="29" y="0"/>
                        <a:pt x="16" y="2"/>
                      </a:cubicBezTo>
                      <a:cubicBezTo>
                        <a:pt x="0" y="4"/>
                        <a:pt x="2" y="23"/>
                        <a:pt x="2" y="23"/>
                      </a:cubicBezTo>
                      <a:cubicBezTo>
                        <a:pt x="10" y="9"/>
                        <a:pt x="22" y="11"/>
                        <a:pt x="31" y="10"/>
                      </a:cubicBezTo>
                      <a:close/>
                    </a:path>
                  </a:pathLst>
                </a:cu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66" name="Freeform 3770"/>
                <p:cNvSpPr>
                  <a:spLocks/>
                </p:cNvSpPr>
                <p:nvPr/>
              </p:nvSpPr>
              <p:spPr bwMode="auto">
                <a:xfrm>
                  <a:off x="5504637" y="5710237"/>
                  <a:ext cx="85725" cy="47625"/>
                </a:xfrm>
                <a:custGeom>
                  <a:avLst/>
                  <a:gdLst>
                    <a:gd name="T0" fmla="*/ 42 w 42"/>
                    <a:gd name="T1" fmla="*/ 0 h 23"/>
                    <a:gd name="T2" fmla="*/ 42 w 42"/>
                    <a:gd name="T3" fmla="*/ 0 h 23"/>
                    <a:gd name="T4" fmla="*/ 28 w 42"/>
                    <a:gd name="T5" fmla="*/ 10 h 23"/>
                    <a:gd name="T6" fmla="*/ 0 w 42"/>
                    <a:gd name="T7" fmla="*/ 23 h 23"/>
                    <a:gd name="T8" fmla="*/ 24 w 42"/>
                    <a:gd name="T9" fmla="*/ 21 h 23"/>
                    <a:gd name="T10" fmla="*/ 42 w 42"/>
                    <a:gd name="T11" fmla="*/ 0 h 23"/>
                  </a:gdLst>
                  <a:ahLst/>
                  <a:cxnLst>
                    <a:cxn ang="0">
                      <a:pos x="T0" y="T1"/>
                    </a:cxn>
                    <a:cxn ang="0">
                      <a:pos x="T2" y="T3"/>
                    </a:cxn>
                    <a:cxn ang="0">
                      <a:pos x="T4" y="T5"/>
                    </a:cxn>
                    <a:cxn ang="0">
                      <a:pos x="T6" y="T7"/>
                    </a:cxn>
                    <a:cxn ang="0">
                      <a:pos x="T8" y="T9"/>
                    </a:cxn>
                    <a:cxn ang="0">
                      <a:pos x="T10" y="T11"/>
                    </a:cxn>
                  </a:cxnLst>
                  <a:rect l="0" t="0" r="r" b="b"/>
                  <a:pathLst>
                    <a:path w="42" h="23">
                      <a:moveTo>
                        <a:pt x="42" y="0"/>
                      </a:moveTo>
                      <a:cubicBezTo>
                        <a:pt x="42" y="0"/>
                        <a:pt x="42" y="0"/>
                        <a:pt x="42" y="0"/>
                      </a:cubicBezTo>
                      <a:cubicBezTo>
                        <a:pt x="41" y="2"/>
                        <a:pt x="36" y="9"/>
                        <a:pt x="28" y="10"/>
                      </a:cubicBezTo>
                      <a:cubicBezTo>
                        <a:pt x="20" y="11"/>
                        <a:pt x="7" y="9"/>
                        <a:pt x="0" y="23"/>
                      </a:cubicBezTo>
                      <a:cubicBezTo>
                        <a:pt x="10" y="19"/>
                        <a:pt x="13" y="23"/>
                        <a:pt x="24" y="21"/>
                      </a:cubicBezTo>
                      <a:cubicBezTo>
                        <a:pt x="36" y="18"/>
                        <a:pt x="42" y="0"/>
                        <a:pt x="42" y="0"/>
                      </a:cubicBez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67" name="Freeform 3771"/>
                <p:cNvSpPr>
                  <a:spLocks/>
                </p:cNvSpPr>
                <p:nvPr/>
              </p:nvSpPr>
              <p:spPr bwMode="auto">
                <a:xfrm>
                  <a:off x="5628462" y="5715000"/>
                  <a:ext cx="92075" cy="41275"/>
                </a:xfrm>
                <a:custGeom>
                  <a:avLst/>
                  <a:gdLst>
                    <a:gd name="T0" fmla="*/ 30 w 45"/>
                    <a:gd name="T1" fmla="*/ 11 h 20"/>
                    <a:gd name="T2" fmla="*/ 45 w 45"/>
                    <a:gd name="T3" fmla="*/ 3 h 20"/>
                    <a:gd name="T4" fmla="*/ 17 w 45"/>
                    <a:gd name="T5" fmla="*/ 1 h 20"/>
                    <a:gd name="T6" fmla="*/ 0 w 45"/>
                    <a:gd name="T7" fmla="*/ 20 h 20"/>
                    <a:gd name="T8" fmla="*/ 30 w 45"/>
                    <a:gd name="T9" fmla="*/ 11 h 20"/>
                  </a:gdLst>
                  <a:ahLst/>
                  <a:cxnLst>
                    <a:cxn ang="0">
                      <a:pos x="T0" y="T1"/>
                    </a:cxn>
                    <a:cxn ang="0">
                      <a:pos x="T2" y="T3"/>
                    </a:cxn>
                    <a:cxn ang="0">
                      <a:pos x="T4" y="T5"/>
                    </a:cxn>
                    <a:cxn ang="0">
                      <a:pos x="T6" y="T7"/>
                    </a:cxn>
                    <a:cxn ang="0">
                      <a:pos x="T8" y="T9"/>
                    </a:cxn>
                  </a:cxnLst>
                  <a:rect l="0" t="0" r="r" b="b"/>
                  <a:pathLst>
                    <a:path w="45" h="20">
                      <a:moveTo>
                        <a:pt x="30" y="11"/>
                      </a:moveTo>
                      <a:cubicBezTo>
                        <a:pt x="37" y="11"/>
                        <a:pt x="43" y="5"/>
                        <a:pt x="45" y="3"/>
                      </a:cubicBezTo>
                      <a:cubicBezTo>
                        <a:pt x="36" y="11"/>
                        <a:pt x="30" y="1"/>
                        <a:pt x="17" y="1"/>
                      </a:cubicBezTo>
                      <a:cubicBezTo>
                        <a:pt x="0" y="0"/>
                        <a:pt x="0" y="20"/>
                        <a:pt x="0" y="20"/>
                      </a:cubicBezTo>
                      <a:cubicBezTo>
                        <a:pt x="9" y="8"/>
                        <a:pt x="21" y="11"/>
                        <a:pt x="30" y="11"/>
                      </a:cubicBezTo>
                      <a:close/>
                    </a:path>
                  </a:pathLst>
                </a:cu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68" name="Freeform 3772"/>
                <p:cNvSpPr>
                  <a:spLocks/>
                </p:cNvSpPr>
                <p:nvPr/>
              </p:nvSpPr>
              <p:spPr bwMode="auto">
                <a:xfrm>
                  <a:off x="5628462" y="5721350"/>
                  <a:ext cx="92075" cy="39687"/>
                </a:xfrm>
                <a:custGeom>
                  <a:avLst/>
                  <a:gdLst>
                    <a:gd name="T0" fmla="*/ 45 w 45"/>
                    <a:gd name="T1" fmla="*/ 0 h 19"/>
                    <a:gd name="T2" fmla="*/ 45 w 45"/>
                    <a:gd name="T3" fmla="*/ 0 h 19"/>
                    <a:gd name="T4" fmla="*/ 30 w 45"/>
                    <a:gd name="T5" fmla="*/ 8 h 19"/>
                    <a:gd name="T6" fmla="*/ 0 w 45"/>
                    <a:gd name="T7" fmla="*/ 17 h 19"/>
                    <a:gd name="T8" fmla="*/ 24 w 45"/>
                    <a:gd name="T9" fmla="*/ 18 h 19"/>
                    <a:gd name="T10" fmla="*/ 45 w 45"/>
                    <a:gd name="T11" fmla="*/ 0 h 19"/>
                  </a:gdLst>
                  <a:ahLst/>
                  <a:cxnLst>
                    <a:cxn ang="0">
                      <a:pos x="T0" y="T1"/>
                    </a:cxn>
                    <a:cxn ang="0">
                      <a:pos x="T2" y="T3"/>
                    </a:cxn>
                    <a:cxn ang="0">
                      <a:pos x="T4" y="T5"/>
                    </a:cxn>
                    <a:cxn ang="0">
                      <a:pos x="T6" y="T7"/>
                    </a:cxn>
                    <a:cxn ang="0">
                      <a:pos x="T8" y="T9"/>
                    </a:cxn>
                    <a:cxn ang="0">
                      <a:pos x="T10" y="T11"/>
                    </a:cxn>
                  </a:cxnLst>
                  <a:rect l="0" t="0" r="r" b="b"/>
                  <a:pathLst>
                    <a:path w="45" h="19">
                      <a:moveTo>
                        <a:pt x="45" y="0"/>
                      </a:moveTo>
                      <a:cubicBezTo>
                        <a:pt x="45" y="0"/>
                        <a:pt x="45" y="0"/>
                        <a:pt x="45" y="0"/>
                      </a:cubicBezTo>
                      <a:cubicBezTo>
                        <a:pt x="43" y="2"/>
                        <a:pt x="37" y="8"/>
                        <a:pt x="30" y="8"/>
                      </a:cubicBezTo>
                      <a:cubicBezTo>
                        <a:pt x="21" y="8"/>
                        <a:pt x="9" y="5"/>
                        <a:pt x="0" y="17"/>
                      </a:cubicBezTo>
                      <a:cubicBezTo>
                        <a:pt x="10" y="14"/>
                        <a:pt x="12" y="19"/>
                        <a:pt x="24" y="18"/>
                      </a:cubicBezTo>
                      <a:cubicBezTo>
                        <a:pt x="36" y="17"/>
                        <a:pt x="45" y="0"/>
                        <a:pt x="45" y="0"/>
                      </a:cubicBez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69" name="Freeform 3773"/>
                <p:cNvSpPr>
                  <a:spLocks/>
                </p:cNvSpPr>
                <p:nvPr/>
              </p:nvSpPr>
              <p:spPr bwMode="auto">
                <a:xfrm>
                  <a:off x="5404625" y="5805487"/>
                  <a:ext cx="301625" cy="63500"/>
                </a:xfrm>
                <a:custGeom>
                  <a:avLst/>
                  <a:gdLst>
                    <a:gd name="T0" fmla="*/ 73 w 146"/>
                    <a:gd name="T1" fmla="*/ 0 h 30"/>
                    <a:gd name="T2" fmla="*/ 35 w 146"/>
                    <a:gd name="T3" fmla="*/ 14 h 30"/>
                    <a:gd name="T4" fmla="*/ 0 w 146"/>
                    <a:gd name="T5" fmla="*/ 30 h 30"/>
                    <a:gd name="T6" fmla="*/ 146 w 146"/>
                    <a:gd name="T7" fmla="*/ 30 h 30"/>
                    <a:gd name="T8" fmla="*/ 111 w 146"/>
                    <a:gd name="T9" fmla="*/ 14 h 30"/>
                    <a:gd name="T10" fmla="*/ 73 w 146"/>
                    <a:gd name="T11" fmla="*/ 0 h 30"/>
                  </a:gdLst>
                  <a:ahLst/>
                  <a:cxnLst>
                    <a:cxn ang="0">
                      <a:pos x="T0" y="T1"/>
                    </a:cxn>
                    <a:cxn ang="0">
                      <a:pos x="T2" y="T3"/>
                    </a:cxn>
                    <a:cxn ang="0">
                      <a:pos x="T4" y="T5"/>
                    </a:cxn>
                    <a:cxn ang="0">
                      <a:pos x="T6" y="T7"/>
                    </a:cxn>
                    <a:cxn ang="0">
                      <a:pos x="T8" y="T9"/>
                    </a:cxn>
                    <a:cxn ang="0">
                      <a:pos x="T10" y="T11"/>
                    </a:cxn>
                  </a:cxnLst>
                  <a:rect l="0" t="0" r="r" b="b"/>
                  <a:pathLst>
                    <a:path w="146" h="30">
                      <a:moveTo>
                        <a:pt x="73" y="0"/>
                      </a:moveTo>
                      <a:cubicBezTo>
                        <a:pt x="59" y="5"/>
                        <a:pt x="47" y="9"/>
                        <a:pt x="35" y="14"/>
                      </a:cubicBezTo>
                      <a:cubicBezTo>
                        <a:pt x="22" y="19"/>
                        <a:pt x="11" y="24"/>
                        <a:pt x="0" y="30"/>
                      </a:cubicBezTo>
                      <a:cubicBezTo>
                        <a:pt x="25" y="30"/>
                        <a:pt x="122" y="30"/>
                        <a:pt x="146" y="30"/>
                      </a:cubicBezTo>
                      <a:cubicBezTo>
                        <a:pt x="134" y="24"/>
                        <a:pt x="123" y="19"/>
                        <a:pt x="111" y="14"/>
                      </a:cubicBezTo>
                      <a:cubicBezTo>
                        <a:pt x="98" y="9"/>
                        <a:pt x="86" y="5"/>
                        <a:pt x="73" y="0"/>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sp>
            <p:nvSpPr>
              <p:cNvPr id="470" name="Freeform 3775"/>
              <p:cNvSpPr>
                <a:spLocks/>
              </p:cNvSpPr>
              <p:nvPr/>
            </p:nvSpPr>
            <p:spPr bwMode="auto">
              <a:xfrm>
                <a:off x="5738000" y="6242050"/>
                <a:ext cx="906463" cy="334962"/>
              </a:xfrm>
              <a:custGeom>
                <a:avLst/>
                <a:gdLst>
                  <a:gd name="T0" fmla="*/ 372 w 439"/>
                  <a:gd name="T1" fmla="*/ 162 h 162"/>
                  <a:gd name="T2" fmla="*/ 67 w 439"/>
                  <a:gd name="T3" fmla="*/ 162 h 162"/>
                  <a:gd name="T4" fmla="*/ 0 w 439"/>
                  <a:gd name="T5" fmla="*/ 81 h 162"/>
                  <a:gd name="T6" fmla="*/ 0 w 439"/>
                  <a:gd name="T7" fmla="*/ 80 h 162"/>
                  <a:gd name="T8" fmla="*/ 67 w 439"/>
                  <a:gd name="T9" fmla="*/ 0 h 162"/>
                  <a:gd name="T10" fmla="*/ 372 w 439"/>
                  <a:gd name="T11" fmla="*/ 0 h 162"/>
                  <a:gd name="T12" fmla="*/ 439 w 439"/>
                  <a:gd name="T13" fmla="*/ 80 h 162"/>
                  <a:gd name="T14" fmla="*/ 439 w 439"/>
                  <a:gd name="T15" fmla="*/ 81 h 162"/>
                  <a:gd name="T16" fmla="*/ 372 w 439"/>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 h="162">
                    <a:moveTo>
                      <a:pt x="372" y="162"/>
                    </a:moveTo>
                    <a:cubicBezTo>
                      <a:pt x="67" y="162"/>
                      <a:pt x="67" y="162"/>
                      <a:pt x="67" y="162"/>
                    </a:cubicBezTo>
                    <a:cubicBezTo>
                      <a:pt x="30" y="162"/>
                      <a:pt x="0" y="126"/>
                      <a:pt x="0" y="81"/>
                    </a:cubicBezTo>
                    <a:cubicBezTo>
                      <a:pt x="0" y="80"/>
                      <a:pt x="0" y="80"/>
                      <a:pt x="0" y="80"/>
                    </a:cubicBezTo>
                    <a:cubicBezTo>
                      <a:pt x="0" y="36"/>
                      <a:pt x="30" y="0"/>
                      <a:pt x="67" y="0"/>
                    </a:cubicBezTo>
                    <a:cubicBezTo>
                      <a:pt x="372" y="0"/>
                      <a:pt x="372" y="0"/>
                      <a:pt x="372" y="0"/>
                    </a:cubicBezTo>
                    <a:cubicBezTo>
                      <a:pt x="409" y="0"/>
                      <a:pt x="439" y="36"/>
                      <a:pt x="439" y="80"/>
                    </a:cubicBezTo>
                    <a:cubicBezTo>
                      <a:pt x="439" y="81"/>
                      <a:pt x="439" y="81"/>
                      <a:pt x="439" y="81"/>
                    </a:cubicBezTo>
                    <a:cubicBezTo>
                      <a:pt x="439" y="126"/>
                      <a:pt x="409" y="162"/>
                      <a:pt x="372" y="162"/>
                    </a:cubicBezTo>
                    <a:close/>
                  </a:path>
                </a:pathLst>
              </a:custGeom>
              <a:solidFill>
                <a:srgbClr val="00BCF2"/>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nvGrpSpPr>
              <p:cNvPr id="51" name="Group 50"/>
              <p:cNvGrpSpPr/>
              <p:nvPr/>
            </p:nvGrpSpPr>
            <p:grpSpPr>
              <a:xfrm>
                <a:off x="6599237" y="5326062"/>
                <a:ext cx="685800" cy="482600"/>
                <a:chOff x="6476187" y="5402262"/>
                <a:chExt cx="685800" cy="482600"/>
              </a:xfrm>
            </p:grpSpPr>
            <p:sp>
              <p:nvSpPr>
                <p:cNvPr id="433" name="Freeform 3463"/>
                <p:cNvSpPr>
                  <a:spLocks/>
                </p:cNvSpPr>
                <p:nvPr/>
              </p:nvSpPr>
              <p:spPr bwMode="auto">
                <a:xfrm>
                  <a:off x="7025462" y="5789612"/>
                  <a:ext cx="25400" cy="7937"/>
                </a:xfrm>
                <a:custGeom>
                  <a:avLst/>
                  <a:gdLst>
                    <a:gd name="T0" fmla="*/ 12 w 12"/>
                    <a:gd name="T1" fmla="*/ 1 h 4"/>
                    <a:gd name="T2" fmla="*/ 9 w 12"/>
                    <a:gd name="T3" fmla="*/ 4 h 4"/>
                    <a:gd name="T4" fmla="*/ 4 w 12"/>
                    <a:gd name="T5" fmla="*/ 4 h 4"/>
                    <a:gd name="T6" fmla="*/ 0 w 12"/>
                    <a:gd name="T7" fmla="*/ 1 h 4"/>
                    <a:gd name="T8" fmla="*/ 0 w 12"/>
                    <a:gd name="T9" fmla="*/ 1 h 4"/>
                    <a:gd name="T10" fmla="*/ 4 w 12"/>
                    <a:gd name="T11" fmla="*/ 0 h 4"/>
                    <a:gd name="T12" fmla="*/ 9 w 12"/>
                    <a:gd name="T13" fmla="*/ 0 h 4"/>
                    <a:gd name="T14" fmla="*/ 12 w 12"/>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2" y="1"/>
                      </a:moveTo>
                      <a:cubicBezTo>
                        <a:pt x="12" y="2"/>
                        <a:pt x="10" y="4"/>
                        <a:pt x="9" y="4"/>
                      </a:cubicBezTo>
                      <a:cubicBezTo>
                        <a:pt x="4" y="4"/>
                        <a:pt x="4" y="4"/>
                        <a:pt x="4" y="4"/>
                      </a:cubicBezTo>
                      <a:cubicBezTo>
                        <a:pt x="2" y="4"/>
                        <a:pt x="0" y="2"/>
                        <a:pt x="0" y="1"/>
                      </a:cubicBezTo>
                      <a:cubicBezTo>
                        <a:pt x="0" y="1"/>
                        <a:pt x="0" y="1"/>
                        <a:pt x="0" y="1"/>
                      </a:cubicBezTo>
                      <a:cubicBezTo>
                        <a:pt x="0" y="0"/>
                        <a:pt x="2" y="0"/>
                        <a:pt x="4" y="0"/>
                      </a:cubicBezTo>
                      <a:cubicBezTo>
                        <a:pt x="9" y="0"/>
                        <a:pt x="9" y="0"/>
                        <a:pt x="9" y="0"/>
                      </a:cubicBezTo>
                      <a:cubicBezTo>
                        <a:pt x="10" y="0"/>
                        <a:pt x="12" y="0"/>
                        <a:pt x="12" y="1"/>
                      </a:cubicBezTo>
                      <a:close/>
                    </a:path>
                  </a:pathLst>
                </a:custGeom>
                <a:solidFill>
                  <a:srgbClr val="7373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45" name="Freeform 3745"/>
                <p:cNvSpPr>
                  <a:spLocks/>
                </p:cNvSpPr>
                <p:nvPr/>
              </p:nvSpPr>
              <p:spPr bwMode="auto">
                <a:xfrm>
                  <a:off x="6476187" y="5402262"/>
                  <a:ext cx="685800" cy="454025"/>
                </a:xfrm>
                <a:custGeom>
                  <a:avLst/>
                  <a:gdLst>
                    <a:gd name="T0" fmla="*/ 279 w 332"/>
                    <a:gd name="T1" fmla="*/ 94 h 219"/>
                    <a:gd name="T2" fmla="*/ 279 w 332"/>
                    <a:gd name="T3" fmla="*/ 89 h 219"/>
                    <a:gd name="T4" fmla="*/ 186 w 332"/>
                    <a:gd name="T5" fmla="*/ 0 h 219"/>
                    <a:gd name="T6" fmla="*/ 111 w 332"/>
                    <a:gd name="T7" fmla="*/ 40 h 219"/>
                    <a:gd name="T8" fmla="*/ 84 w 332"/>
                    <a:gd name="T9" fmla="*/ 31 h 219"/>
                    <a:gd name="T10" fmla="*/ 58 w 332"/>
                    <a:gd name="T11" fmla="*/ 40 h 219"/>
                    <a:gd name="T12" fmla="*/ 31 w 332"/>
                    <a:gd name="T13" fmla="*/ 85 h 219"/>
                    <a:gd name="T14" fmla="*/ 0 w 332"/>
                    <a:gd name="T15" fmla="*/ 147 h 219"/>
                    <a:gd name="T16" fmla="*/ 62 w 332"/>
                    <a:gd name="T17" fmla="*/ 219 h 219"/>
                    <a:gd name="T18" fmla="*/ 71 w 332"/>
                    <a:gd name="T19" fmla="*/ 219 h 219"/>
                    <a:gd name="T20" fmla="*/ 80 w 332"/>
                    <a:gd name="T21" fmla="*/ 219 h 219"/>
                    <a:gd name="T22" fmla="*/ 226 w 332"/>
                    <a:gd name="T23" fmla="*/ 219 h 219"/>
                    <a:gd name="T24" fmla="*/ 230 w 332"/>
                    <a:gd name="T25" fmla="*/ 219 h 219"/>
                    <a:gd name="T26" fmla="*/ 235 w 332"/>
                    <a:gd name="T27" fmla="*/ 219 h 219"/>
                    <a:gd name="T28" fmla="*/ 244 w 332"/>
                    <a:gd name="T29" fmla="*/ 219 h 219"/>
                    <a:gd name="T30" fmla="*/ 270 w 332"/>
                    <a:gd name="T31" fmla="*/ 219 h 219"/>
                    <a:gd name="T32" fmla="*/ 332 w 332"/>
                    <a:gd name="T33" fmla="*/ 156 h 219"/>
                    <a:gd name="T34" fmla="*/ 279 w 332"/>
                    <a:gd name="T35" fmla="*/ 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19">
                      <a:moveTo>
                        <a:pt x="279" y="94"/>
                      </a:moveTo>
                      <a:cubicBezTo>
                        <a:pt x="279" y="94"/>
                        <a:pt x="279" y="94"/>
                        <a:pt x="279" y="89"/>
                      </a:cubicBezTo>
                      <a:cubicBezTo>
                        <a:pt x="279" y="40"/>
                        <a:pt x="239" y="0"/>
                        <a:pt x="186" y="0"/>
                      </a:cubicBezTo>
                      <a:cubicBezTo>
                        <a:pt x="155" y="0"/>
                        <a:pt x="129" y="13"/>
                        <a:pt x="111" y="40"/>
                      </a:cubicBezTo>
                      <a:cubicBezTo>
                        <a:pt x="102" y="36"/>
                        <a:pt x="93" y="31"/>
                        <a:pt x="84" y="31"/>
                      </a:cubicBezTo>
                      <a:cubicBezTo>
                        <a:pt x="76" y="31"/>
                        <a:pt x="67" y="36"/>
                        <a:pt x="58" y="40"/>
                      </a:cubicBezTo>
                      <a:cubicBezTo>
                        <a:pt x="40" y="54"/>
                        <a:pt x="31" y="67"/>
                        <a:pt x="31" y="85"/>
                      </a:cubicBezTo>
                      <a:cubicBezTo>
                        <a:pt x="14" y="98"/>
                        <a:pt x="0" y="121"/>
                        <a:pt x="0" y="147"/>
                      </a:cubicBezTo>
                      <a:cubicBezTo>
                        <a:pt x="0" y="183"/>
                        <a:pt x="27" y="214"/>
                        <a:pt x="62" y="219"/>
                      </a:cubicBezTo>
                      <a:cubicBezTo>
                        <a:pt x="67" y="219"/>
                        <a:pt x="71" y="219"/>
                        <a:pt x="71" y="219"/>
                      </a:cubicBezTo>
                      <a:cubicBezTo>
                        <a:pt x="76" y="219"/>
                        <a:pt x="76" y="219"/>
                        <a:pt x="80" y="219"/>
                      </a:cubicBezTo>
                      <a:cubicBezTo>
                        <a:pt x="111" y="219"/>
                        <a:pt x="191" y="219"/>
                        <a:pt x="226" y="219"/>
                      </a:cubicBezTo>
                      <a:cubicBezTo>
                        <a:pt x="230" y="219"/>
                        <a:pt x="230" y="219"/>
                        <a:pt x="230" y="219"/>
                      </a:cubicBezTo>
                      <a:cubicBezTo>
                        <a:pt x="235" y="219"/>
                        <a:pt x="235" y="219"/>
                        <a:pt x="235" y="219"/>
                      </a:cubicBezTo>
                      <a:cubicBezTo>
                        <a:pt x="244" y="219"/>
                        <a:pt x="244" y="219"/>
                        <a:pt x="244" y="219"/>
                      </a:cubicBezTo>
                      <a:cubicBezTo>
                        <a:pt x="270" y="219"/>
                        <a:pt x="270" y="219"/>
                        <a:pt x="270" y="219"/>
                      </a:cubicBezTo>
                      <a:cubicBezTo>
                        <a:pt x="305" y="219"/>
                        <a:pt x="332" y="192"/>
                        <a:pt x="332" y="156"/>
                      </a:cubicBezTo>
                      <a:cubicBezTo>
                        <a:pt x="332" y="125"/>
                        <a:pt x="305" y="98"/>
                        <a:pt x="279" y="94"/>
                      </a:cubicBez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46" name="Freeform 3746"/>
                <p:cNvSpPr>
                  <a:spLocks/>
                </p:cNvSpPr>
                <p:nvPr/>
              </p:nvSpPr>
              <p:spPr bwMode="auto">
                <a:xfrm>
                  <a:off x="6780987" y="5735637"/>
                  <a:ext cx="142875" cy="17463"/>
                </a:xfrm>
                <a:custGeom>
                  <a:avLst/>
                  <a:gdLst>
                    <a:gd name="T0" fmla="*/ 0 w 90"/>
                    <a:gd name="T1" fmla="*/ 0 h 11"/>
                    <a:gd name="T2" fmla="*/ 90 w 90"/>
                    <a:gd name="T3" fmla="*/ 0 h 11"/>
                    <a:gd name="T4" fmla="*/ 90 w 90"/>
                    <a:gd name="T5" fmla="*/ 11 h 11"/>
                    <a:gd name="T6" fmla="*/ 0 w 90"/>
                    <a:gd name="T7" fmla="*/ 11 h 11"/>
                    <a:gd name="T8" fmla="*/ 0 w 90"/>
                    <a:gd name="T9" fmla="*/ 0 h 11"/>
                    <a:gd name="T10" fmla="*/ 0 w 90"/>
                    <a:gd name="T11" fmla="*/ 0 h 11"/>
                  </a:gdLst>
                  <a:ahLst/>
                  <a:cxnLst>
                    <a:cxn ang="0">
                      <a:pos x="T0" y="T1"/>
                    </a:cxn>
                    <a:cxn ang="0">
                      <a:pos x="T2" y="T3"/>
                    </a:cxn>
                    <a:cxn ang="0">
                      <a:pos x="T4" y="T5"/>
                    </a:cxn>
                    <a:cxn ang="0">
                      <a:pos x="T6" y="T7"/>
                    </a:cxn>
                    <a:cxn ang="0">
                      <a:pos x="T8" y="T9"/>
                    </a:cxn>
                    <a:cxn ang="0">
                      <a:pos x="T10" y="T11"/>
                    </a:cxn>
                  </a:cxnLst>
                  <a:rect l="0" t="0" r="r" b="b"/>
                  <a:pathLst>
                    <a:path w="90" h="11">
                      <a:moveTo>
                        <a:pt x="0" y="0"/>
                      </a:moveTo>
                      <a:lnTo>
                        <a:pt x="90" y="0"/>
                      </a:lnTo>
                      <a:lnTo>
                        <a:pt x="90" y="11"/>
                      </a:lnTo>
                      <a:lnTo>
                        <a:pt x="0" y="11"/>
                      </a:lnTo>
                      <a:lnTo>
                        <a:pt x="0" y="0"/>
                      </a:lnTo>
                      <a:lnTo>
                        <a:pt x="0" y="0"/>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47" name="Freeform 3747"/>
                <p:cNvSpPr>
                  <a:spLocks/>
                </p:cNvSpPr>
                <p:nvPr/>
              </p:nvSpPr>
              <p:spPr bwMode="auto">
                <a:xfrm>
                  <a:off x="6709550" y="5518150"/>
                  <a:ext cx="287338" cy="174625"/>
                </a:xfrm>
                <a:custGeom>
                  <a:avLst/>
                  <a:gdLst>
                    <a:gd name="T0" fmla="*/ 139 w 139"/>
                    <a:gd name="T1" fmla="*/ 79 h 84"/>
                    <a:gd name="T2" fmla="*/ 135 w 139"/>
                    <a:gd name="T3" fmla="*/ 84 h 84"/>
                    <a:gd name="T4" fmla="*/ 4 w 139"/>
                    <a:gd name="T5" fmla="*/ 84 h 84"/>
                    <a:gd name="T6" fmla="*/ 0 w 139"/>
                    <a:gd name="T7" fmla="*/ 79 h 84"/>
                    <a:gd name="T8" fmla="*/ 0 w 139"/>
                    <a:gd name="T9" fmla="*/ 4 h 84"/>
                    <a:gd name="T10" fmla="*/ 4 w 139"/>
                    <a:gd name="T11" fmla="*/ 0 h 84"/>
                    <a:gd name="T12" fmla="*/ 135 w 139"/>
                    <a:gd name="T13" fmla="*/ 0 h 84"/>
                    <a:gd name="T14" fmla="*/ 139 w 139"/>
                    <a:gd name="T15" fmla="*/ 4 h 84"/>
                    <a:gd name="T16" fmla="*/ 139 w 139"/>
                    <a:gd name="T17" fmla="*/ 79 h 84"/>
                    <a:gd name="T18" fmla="*/ 139 w 139"/>
                    <a:gd name="T19"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84">
                      <a:moveTo>
                        <a:pt x="139" y="79"/>
                      </a:moveTo>
                      <a:cubicBezTo>
                        <a:pt x="139" y="82"/>
                        <a:pt x="137" y="84"/>
                        <a:pt x="135" y="84"/>
                      </a:cubicBezTo>
                      <a:cubicBezTo>
                        <a:pt x="4" y="84"/>
                        <a:pt x="4" y="84"/>
                        <a:pt x="4" y="84"/>
                      </a:cubicBezTo>
                      <a:cubicBezTo>
                        <a:pt x="1" y="84"/>
                        <a:pt x="0" y="82"/>
                        <a:pt x="0" y="79"/>
                      </a:cubicBezTo>
                      <a:cubicBezTo>
                        <a:pt x="0" y="4"/>
                        <a:pt x="0" y="4"/>
                        <a:pt x="0" y="4"/>
                      </a:cubicBezTo>
                      <a:cubicBezTo>
                        <a:pt x="0" y="1"/>
                        <a:pt x="1" y="0"/>
                        <a:pt x="4" y="0"/>
                      </a:cubicBezTo>
                      <a:cubicBezTo>
                        <a:pt x="135" y="0"/>
                        <a:pt x="135" y="0"/>
                        <a:pt x="135" y="0"/>
                      </a:cubicBezTo>
                      <a:cubicBezTo>
                        <a:pt x="137" y="0"/>
                        <a:pt x="139" y="1"/>
                        <a:pt x="139" y="4"/>
                      </a:cubicBezTo>
                      <a:cubicBezTo>
                        <a:pt x="139" y="79"/>
                        <a:pt x="139" y="79"/>
                        <a:pt x="139" y="79"/>
                      </a:cubicBezTo>
                      <a:cubicBezTo>
                        <a:pt x="139" y="79"/>
                        <a:pt x="139" y="79"/>
                        <a:pt x="139" y="79"/>
                      </a:cubicBez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48" name="Freeform 3748"/>
                <p:cNvSpPr>
                  <a:spLocks/>
                </p:cNvSpPr>
                <p:nvPr/>
              </p:nvSpPr>
              <p:spPr bwMode="auto">
                <a:xfrm>
                  <a:off x="6736537" y="5537200"/>
                  <a:ext cx="233363" cy="130175"/>
                </a:xfrm>
                <a:custGeom>
                  <a:avLst/>
                  <a:gdLst>
                    <a:gd name="T0" fmla="*/ 113 w 113"/>
                    <a:gd name="T1" fmla="*/ 60 h 63"/>
                    <a:gd name="T2" fmla="*/ 112 w 113"/>
                    <a:gd name="T3" fmla="*/ 63 h 63"/>
                    <a:gd name="T4" fmla="*/ 1 w 113"/>
                    <a:gd name="T5" fmla="*/ 63 h 63"/>
                    <a:gd name="T6" fmla="*/ 0 w 113"/>
                    <a:gd name="T7" fmla="*/ 60 h 63"/>
                    <a:gd name="T8" fmla="*/ 0 w 113"/>
                    <a:gd name="T9" fmla="*/ 1 h 63"/>
                    <a:gd name="T10" fmla="*/ 1 w 113"/>
                    <a:gd name="T11" fmla="*/ 0 h 63"/>
                    <a:gd name="T12" fmla="*/ 112 w 113"/>
                    <a:gd name="T13" fmla="*/ 0 h 63"/>
                    <a:gd name="T14" fmla="*/ 113 w 113"/>
                    <a:gd name="T15" fmla="*/ 1 h 63"/>
                    <a:gd name="T16" fmla="*/ 113 w 113"/>
                    <a:gd name="T17" fmla="*/ 60 h 63"/>
                    <a:gd name="T18" fmla="*/ 113 w 113"/>
                    <a:gd name="T19"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63">
                      <a:moveTo>
                        <a:pt x="113" y="60"/>
                      </a:moveTo>
                      <a:cubicBezTo>
                        <a:pt x="113" y="61"/>
                        <a:pt x="112" y="63"/>
                        <a:pt x="112" y="63"/>
                      </a:cubicBezTo>
                      <a:cubicBezTo>
                        <a:pt x="1" y="63"/>
                        <a:pt x="1" y="63"/>
                        <a:pt x="1" y="63"/>
                      </a:cubicBezTo>
                      <a:cubicBezTo>
                        <a:pt x="0" y="63"/>
                        <a:pt x="0" y="61"/>
                        <a:pt x="0" y="60"/>
                      </a:cubicBezTo>
                      <a:cubicBezTo>
                        <a:pt x="0" y="1"/>
                        <a:pt x="0" y="1"/>
                        <a:pt x="0" y="1"/>
                      </a:cubicBezTo>
                      <a:cubicBezTo>
                        <a:pt x="0" y="0"/>
                        <a:pt x="0" y="0"/>
                        <a:pt x="1" y="0"/>
                      </a:cubicBezTo>
                      <a:cubicBezTo>
                        <a:pt x="112" y="0"/>
                        <a:pt x="112" y="0"/>
                        <a:pt x="112" y="0"/>
                      </a:cubicBezTo>
                      <a:cubicBezTo>
                        <a:pt x="112" y="0"/>
                        <a:pt x="113" y="0"/>
                        <a:pt x="113" y="1"/>
                      </a:cubicBezTo>
                      <a:cubicBezTo>
                        <a:pt x="113" y="60"/>
                        <a:pt x="113" y="60"/>
                        <a:pt x="113" y="60"/>
                      </a:cubicBezTo>
                      <a:cubicBezTo>
                        <a:pt x="113" y="60"/>
                        <a:pt x="113" y="60"/>
                        <a:pt x="113" y="60"/>
                      </a:cubicBez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49" name="Freeform 3749"/>
                <p:cNvSpPr>
                  <a:spLocks/>
                </p:cNvSpPr>
                <p:nvPr/>
              </p:nvSpPr>
              <p:spPr bwMode="auto">
                <a:xfrm>
                  <a:off x="6836550" y="5688012"/>
                  <a:ext cx="33338" cy="47625"/>
                </a:xfrm>
                <a:custGeom>
                  <a:avLst/>
                  <a:gdLst>
                    <a:gd name="T0" fmla="*/ 0 w 21"/>
                    <a:gd name="T1" fmla="*/ 0 h 30"/>
                    <a:gd name="T2" fmla="*/ 21 w 21"/>
                    <a:gd name="T3" fmla="*/ 0 h 30"/>
                    <a:gd name="T4" fmla="*/ 21 w 21"/>
                    <a:gd name="T5" fmla="*/ 30 h 30"/>
                    <a:gd name="T6" fmla="*/ 0 w 21"/>
                    <a:gd name="T7" fmla="*/ 30 h 30"/>
                    <a:gd name="T8" fmla="*/ 0 w 21"/>
                    <a:gd name="T9" fmla="*/ 0 h 30"/>
                    <a:gd name="T10" fmla="*/ 0 w 21"/>
                    <a:gd name="T11" fmla="*/ 0 h 30"/>
                  </a:gdLst>
                  <a:ahLst/>
                  <a:cxnLst>
                    <a:cxn ang="0">
                      <a:pos x="T0" y="T1"/>
                    </a:cxn>
                    <a:cxn ang="0">
                      <a:pos x="T2" y="T3"/>
                    </a:cxn>
                    <a:cxn ang="0">
                      <a:pos x="T4" y="T5"/>
                    </a:cxn>
                    <a:cxn ang="0">
                      <a:pos x="T6" y="T7"/>
                    </a:cxn>
                    <a:cxn ang="0">
                      <a:pos x="T8" y="T9"/>
                    </a:cxn>
                    <a:cxn ang="0">
                      <a:pos x="T10" y="T11"/>
                    </a:cxn>
                  </a:cxnLst>
                  <a:rect l="0" t="0" r="r" b="b"/>
                  <a:pathLst>
                    <a:path w="21" h="30">
                      <a:moveTo>
                        <a:pt x="0" y="0"/>
                      </a:moveTo>
                      <a:lnTo>
                        <a:pt x="21" y="0"/>
                      </a:lnTo>
                      <a:lnTo>
                        <a:pt x="21" y="30"/>
                      </a:lnTo>
                      <a:lnTo>
                        <a:pt x="0" y="30"/>
                      </a:lnTo>
                      <a:lnTo>
                        <a:pt x="0" y="0"/>
                      </a:lnTo>
                      <a:lnTo>
                        <a:pt x="0" y="0"/>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50" name="Freeform 3750"/>
                <p:cNvSpPr>
                  <a:spLocks/>
                </p:cNvSpPr>
                <p:nvPr/>
              </p:nvSpPr>
              <p:spPr bwMode="auto">
                <a:xfrm>
                  <a:off x="6917512" y="5619750"/>
                  <a:ext cx="103188" cy="184150"/>
                </a:xfrm>
                <a:custGeom>
                  <a:avLst/>
                  <a:gdLst>
                    <a:gd name="T0" fmla="*/ 50 w 50"/>
                    <a:gd name="T1" fmla="*/ 86 h 89"/>
                    <a:gd name="T2" fmla="*/ 47 w 50"/>
                    <a:gd name="T3" fmla="*/ 89 h 89"/>
                    <a:gd name="T4" fmla="*/ 5 w 50"/>
                    <a:gd name="T5" fmla="*/ 89 h 89"/>
                    <a:gd name="T6" fmla="*/ 0 w 50"/>
                    <a:gd name="T7" fmla="*/ 86 h 89"/>
                    <a:gd name="T8" fmla="*/ 0 w 50"/>
                    <a:gd name="T9" fmla="*/ 5 h 89"/>
                    <a:gd name="T10" fmla="*/ 5 w 50"/>
                    <a:gd name="T11" fmla="*/ 0 h 89"/>
                    <a:gd name="T12" fmla="*/ 47 w 50"/>
                    <a:gd name="T13" fmla="*/ 0 h 89"/>
                    <a:gd name="T14" fmla="*/ 50 w 50"/>
                    <a:gd name="T15" fmla="*/ 5 h 89"/>
                    <a:gd name="T16" fmla="*/ 50 w 50"/>
                    <a:gd name="T17" fmla="*/ 86 h 89"/>
                    <a:gd name="T18" fmla="*/ 50 w 50"/>
                    <a:gd name="T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9">
                      <a:moveTo>
                        <a:pt x="50" y="86"/>
                      </a:moveTo>
                      <a:cubicBezTo>
                        <a:pt x="50" y="88"/>
                        <a:pt x="49" y="89"/>
                        <a:pt x="47" y="89"/>
                      </a:cubicBezTo>
                      <a:cubicBezTo>
                        <a:pt x="5" y="89"/>
                        <a:pt x="5" y="89"/>
                        <a:pt x="5" y="89"/>
                      </a:cubicBezTo>
                      <a:cubicBezTo>
                        <a:pt x="2" y="89"/>
                        <a:pt x="0" y="88"/>
                        <a:pt x="0" y="86"/>
                      </a:cubicBezTo>
                      <a:cubicBezTo>
                        <a:pt x="0" y="5"/>
                        <a:pt x="0" y="5"/>
                        <a:pt x="0" y="5"/>
                      </a:cubicBezTo>
                      <a:cubicBezTo>
                        <a:pt x="0" y="2"/>
                        <a:pt x="2" y="0"/>
                        <a:pt x="5" y="0"/>
                      </a:cubicBezTo>
                      <a:cubicBezTo>
                        <a:pt x="47" y="0"/>
                        <a:pt x="47" y="0"/>
                        <a:pt x="47" y="0"/>
                      </a:cubicBezTo>
                      <a:cubicBezTo>
                        <a:pt x="49" y="0"/>
                        <a:pt x="50" y="2"/>
                        <a:pt x="50" y="5"/>
                      </a:cubicBezTo>
                      <a:cubicBezTo>
                        <a:pt x="50" y="86"/>
                        <a:pt x="50" y="86"/>
                        <a:pt x="50" y="86"/>
                      </a:cubicBezTo>
                      <a:cubicBezTo>
                        <a:pt x="50" y="86"/>
                        <a:pt x="50" y="86"/>
                        <a:pt x="50" y="86"/>
                      </a:cubicBez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51" name="Freeform 3751"/>
                <p:cNvSpPr>
                  <a:spLocks/>
                </p:cNvSpPr>
                <p:nvPr/>
              </p:nvSpPr>
              <p:spPr bwMode="auto">
                <a:xfrm>
                  <a:off x="6558737" y="5603875"/>
                  <a:ext cx="230188" cy="160338"/>
                </a:xfrm>
                <a:custGeom>
                  <a:avLst/>
                  <a:gdLst>
                    <a:gd name="T0" fmla="*/ 0 w 145"/>
                    <a:gd name="T1" fmla="*/ 0 h 101"/>
                    <a:gd name="T2" fmla="*/ 145 w 145"/>
                    <a:gd name="T3" fmla="*/ 0 h 101"/>
                    <a:gd name="T4" fmla="*/ 145 w 145"/>
                    <a:gd name="T5" fmla="*/ 101 h 101"/>
                    <a:gd name="T6" fmla="*/ 0 w 145"/>
                    <a:gd name="T7" fmla="*/ 101 h 101"/>
                    <a:gd name="T8" fmla="*/ 0 w 145"/>
                    <a:gd name="T9" fmla="*/ 0 h 101"/>
                    <a:gd name="T10" fmla="*/ 0 w 145"/>
                    <a:gd name="T11" fmla="*/ 0 h 101"/>
                  </a:gdLst>
                  <a:ahLst/>
                  <a:cxnLst>
                    <a:cxn ang="0">
                      <a:pos x="T0" y="T1"/>
                    </a:cxn>
                    <a:cxn ang="0">
                      <a:pos x="T2" y="T3"/>
                    </a:cxn>
                    <a:cxn ang="0">
                      <a:pos x="T4" y="T5"/>
                    </a:cxn>
                    <a:cxn ang="0">
                      <a:pos x="T6" y="T7"/>
                    </a:cxn>
                    <a:cxn ang="0">
                      <a:pos x="T8" y="T9"/>
                    </a:cxn>
                    <a:cxn ang="0">
                      <a:pos x="T10" y="T11"/>
                    </a:cxn>
                  </a:cxnLst>
                  <a:rect l="0" t="0" r="r" b="b"/>
                  <a:pathLst>
                    <a:path w="145" h="101">
                      <a:moveTo>
                        <a:pt x="0" y="0"/>
                      </a:moveTo>
                      <a:lnTo>
                        <a:pt x="145" y="0"/>
                      </a:lnTo>
                      <a:lnTo>
                        <a:pt x="145" y="101"/>
                      </a:lnTo>
                      <a:lnTo>
                        <a:pt x="0" y="101"/>
                      </a:lnTo>
                      <a:lnTo>
                        <a:pt x="0" y="0"/>
                      </a:lnTo>
                      <a:lnTo>
                        <a:pt x="0" y="0"/>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52" name="Freeform 3752"/>
                <p:cNvSpPr>
                  <a:spLocks/>
                </p:cNvSpPr>
                <p:nvPr/>
              </p:nvSpPr>
              <p:spPr bwMode="auto">
                <a:xfrm>
                  <a:off x="6566675" y="5618162"/>
                  <a:ext cx="217488" cy="139700"/>
                </a:xfrm>
                <a:custGeom>
                  <a:avLst/>
                  <a:gdLst>
                    <a:gd name="T0" fmla="*/ 0 w 137"/>
                    <a:gd name="T1" fmla="*/ 0 h 88"/>
                    <a:gd name="T2" fmla="*/ 137 w 137"/>
                    <a:gd name="T3" fmla="*/ 0 h 88"/>
                    <a:gd name="T4" fmla="*/ 137 w 137"/>
                    <a:gd name="T5" fmla="*/ 88 h 88"/>
                    <a:gd name="T6" fmla="*/ 0 w 137"/>
                    <a:gd name="T7" fmla="*/ 88 h 88"/>
                    <a:gd name="T8" fmla="*/ 0 w 137"/>
                    <a:gd name="T9" fmla="*/ 0 h 88"/>
                    <a:gd name="T10" fmla="*/ 0 w 137"/>
                    <a:gd name="T11" fmla="*/ 0 h 88"/>
                  </a:gdLst>
                  <a:ahLst/>
                  <a:cxnLst>
                    <a:cxn ang="0">
                      <a:pos x="T0" y="T1"/>
                    </a:cxn>
                    <a:cxn ang="0">
                      <a:pos x="T2" y="T3"/>
                    </a:cxn>
                    <a:cxn ang="0">
                      <a:pos x="T4" y="T5"/>
                    </a:cxn>
                    <a:cxn ang="0">
                      <a:pos x="T6" y="T7"/>
                    </a:cxn>
                    <a:cxn ang="0">
                      <a:pos x="T8" y="T9"/>
                    </a:cxn>
                    <a:cxn ang="0">
                      <a:pos x="T10" y="T11"/>
                    </a:cxn>
                  </a:cxnLst>
                  <a:rect l="0" t="0" r="r" b="b"/>
                  <a:pathLst>
                    <a:path w="137" h="88">
                      <a:moveTo>
                        <a:pt x="0" y="0"/>
                      </a:moveTo>
                      <a:lnTo>
                        <a:pt x="137" y="0"/>
                      </a:lnTo>
                      <a:lnTo>
                        <a:pt x="137" y="88"/>
                      </a:lnTo>
                      <a:lnTo>
                        <a:pt x="0" y="88"/>
                      </a:lnTo>
                      <a:lnTo>
                        <a:pt x="0" y="0"/>
                      </a:lnTo>
                      <a:lnTo>
                        <a:pt x="0" y="0"/>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53" name="Freeform 3753"/>
                <p:cNvSpPr>
                  <a:spLocks/>
                </p:cNvSpPr>
                <p:nvPr/>
              </p:nvSpPr>
              <p:spPr bwMode="auto">
                <a:xfrm>
                  <a:off x="6520637" y="5767387"/>
                  <a:ext cx="301625" cy="11113"/>
                </a:xfrm>
                <a:custGeom>
                  <a:avLst/>
                  <a:gdLst>
                    <a:gd name="T0" fmla="*/ 0 w 146"/>
                    <a:gd name="T1" fmla="*/ 0 h 6"/>
                    <a:gd name="T2" fmla="*/ 0 w 146"/>
                    <a:gd name="T3" fmla="*/ 0 h 6"/>
                    <a:gd name="T4" fmla="*/ 6 w 146"/>
                    <a:gd name="T5" fmla="*/ 6 h 6"/>
                    <a:gd name="T6" fmla="*/ 140 w 146"/>
                    <a:gd name="T7" fmla="*/ 6 h 6"/>
                    <a:gd name="T8" fmla="*/ 146 w 146"/>
                    <a:gd name="T9" fmla="*/ 0 h 6"/>
                    <a:gd name="T10" fmla="*/ 146 w 146"/>
                    <a:gd name="T11" fmla="*/ 0 h 6"/>
                    <a:gd name="T12" fmla="*/ 0 w 146"/>
                    <a:gd name="T13" fmla="*/ 0 h 6"/>
                    <a:gd name="T14" fmla="*/ 0 w 14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6">
                      <a:moveTo>
                        <a:pt x="0" y="0"/>
                      </a:moveTo>
                      <a:cubicBezTo>
                        <a:pt x="0" y="0"/>
                        <a:pt x="0" y="0"/>
                        <a:pt x="0" y="0"/>
                      </a:cubicBezTo>
                      <a:cubicBezTo>
                        <a:pt x="0" y="3"/>
                        <a:pt x="3" y="6"/>
                        <a:pt x="6" y="6"/>
                      </a:cubicBezTo>
                      <a:cubicBezTo>
                        <a:pt x="140" y="6"/>
                        <a:pt x="140" y="6"/>
                        <a:pt x="140" y="6"/>
                      </a:cubicBezTo>
                      <a:cubicBezTo>
                        <a:pt x="144" y="6"/>
                        <a:pt x="146" y="3"/>
                        <a:pt x="146" y="0"/>
                      </a:cubicBezTo>
                      <a:cubicBezTo>
                        <a:pt x="146" y="0"/>
                        <a:pt x="146" y="0"/>
                        <a:pt x="146" y="0"/>
                      </a:cubicBezTo>
                      <a:cubicBezTo>
                        <a:pt x="0" y="0"/>
                        <a:pt x="0" y="0"/>
                        <a:pt x="0" y="0"/>
                      </a:cubicBezTo>
                      <a:cubicBezTo>
                        <a:pt x="0" y="0"/>
                        <a:pt x="0" y="0"/>
                        <a:pt x="0" y="0"/>
                      </a:cubicBez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54" name="Freeform 3754"/>
                <p:cNvSpPr>
                  <a:spLocks/>
                </p:cNvSpPr>
                <p:nvPr/>
              </p:nvSpPr>
              <p:spPr bwMode="auto">
                <a:xfrm>
                  <a:off x="6653987" y="5710237"/>
                  <a:ext cx="271463" cy="174625"/>
                </a:xfrm>
                <a:custGeom>
                  <a:avLst/>
                  <a:gdLst>
                    <a:gd name="T0" fmla="*/ 132 w 132"/>
                    <a:gd name="T1" fmla="*/ 75 h 84"/>
                    <a:gd name="T2" fmla="*/ 122 w 132"/>
                    <a:gd name="T3" fmla="*/ 26 h 84"/>
                    <a:gd name="T4" fmla="*/ 122 w 132"/>
                    <a:gd name="T5" fmla="*/ 5 h 84"/>
                    <a:gd name="T6" fmla="*/ 117 w 132"/>
                    <a:gd name="T7" fmla="*/ 0 h 84"/>
                    <a:gd name="T8" fmla="*/ 84 w 132"/>
                    <a:gd name="T9" fmla="*/ 0 h 84"/>
                    <a:gd name="T10" fmla="*/ 66 w 132"/>
                    <a:gd name="T11" fmla="*/ 0 h 84"/>
                    <a:gd name="T12" fmla="*/ 6 w 132"/>
                    <a:gd name="T13" fmla="*/ 0 h 84"/>
                    <a:gd name="T14" fmla="*/ 0 w 132"/>
                    <a:gd name="T15" fmla="*/ 5 h 84"/>
                    <a:gd name="T16" fmla="*/ 0 w 132"/>
                    <a:gd name="T17" fmla="*/ 79 h 84"/>
                    <a:gd name="T18" fmla="*/ 6 w 132"/>
                    <a:gd name="T19" fmla="*/ 84 h 84"/>
                    <a:gd name="T20" fmla="*/ 117 w 132"/>
                    <a:gd name="T21" fmla="*/ 84 h 84"/>
                    <a:gd name="T22" fmla="*/ 122 w 132"/>
                    <a:gd name="T23" fmla="*/ 79 h 84"/>
                    <a:gd name="T24" fmla="*/ 122 w 132"/>
                    <a:gd name="T25" fmla="*/ 78 h 84"/>
                    <a:gd name="T26" fmla="*/ 130 w 132"/>
                    <a:gd name="T27" fmla="*/ 78 h 84"/>
                    <a:gd name="T28" fmla="*/ 132 w 132"/>
                    <a:gd name="T29" fmla="*/ 76 h 84"/>
                    <a:gd name="T30" fmla="*/ 132 w 132"/>
                    <a:gd name="T31" fmla="*/ 7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84">
                      <a:moveTo>
                        <a:pt x="132" y="75"/>
                      </a:moveTo>
                      <a:cubicBezTo>
                        <a:pt x="122" y="26"/>
                        <a:pt x="122" y="26"/>
                        <a:pt x="122" y="26"/>
                      </a:cubicBezTo>
                      <a:cubicBezTo>
                        <a:pt x="122" y="5"/>
                        <a:pt x="122" y="5"/>
                        <a:pt x="122" y="5"/>
                      </a:cubicBezTo>
                      <a:cubicBezTo>
                        <a:pt x="122" y="2"/>
                        <a:pt x="120" y="0"/>
                        <a:pt x="117" y="0"/>
                      </a:cubicBezTo>
                      <a:cubicBezTo>
                        <a:pt x="84" y="0"/>
                        <a:pt x="84" y="0"/>
                        <a:pt x="84" y="0"/>
                      </a:cubicBezTo>
                      <a:cubicBezTo>
                        <a:pt x="66" y="0"/>
                        <a:pt x="66" y="0"/>
                        <a:pt x="66" y="0"/>
                      </a:cubicBezTo>
                      <a:cubicBezTo>
                        <a:pt x="6" y="0"/>
                        <a:pt x="6" y="0"/>
                        <a:pt x="6" y="0"/>
                      </a:cubicBezTo>
                      <a:cubicBezTo>
                        <a:pt x="2" y="0"/>
                        <a:pt x="0" y="2"/>
                        <a:pt x="0" y="5"/>
                      </a:cubicBezTo>
                      <a:cubicBezTo>
                        <a:pt x="0" y="79"/>
                        <a:pt x="0" y="79"/>
                        <a:pt x="0" y="79"/>
                      </a:cubicBezTo>
                      <a:cubicBezTo>
                        <a:pt x="0" y="82"/>
                        <a:pt x="2" y="84"/>
                        <a:pt x="6" y="84"/>
                      </a:cubicBezTo>
                      <a:cubicBezTo>
                        <a:pt x="117" y="84"/>
                        <a:pt x="117" y="84"/>
                        <a:pt x="117" y="84"/>
                      </a:cubicBezTo>
                      <a:cubicBezTo>
                        <a:pt x="120" y="84"/>
                        <a:pt x="122" y="82"/>
                        <a:pt x="122" y="79"/>
                      </a:cubicBezTo>
                      <a:cubicBezTo>
                        <a:pt x="122" y="78"/>
                        <a:pt x="122" y="78"/>
                        <a:pt x="122" y="78"/>
                      </a:cubicBezTo>
                      <a:cubicBezTo>
                        <a:pt x="130" y="78"/>
                        <a:pt x="130" y="78"/>
                        <a:pt x="130" y="78"/>
                      </a:cubicBezTo>
                      <a:cubicBezTo>
                        <a:pt x="132" y="78"/>
                        <a:pt x="132" y="77"/>
                        <a:pt x="132" y="76"/>
                      </a:cubicBezTo>
                      <a:cubicBezTo>
                        <a:pt x="132" y="76"/>
                        <a:pt x="132" y="75"/>
                        <a:pt x="132" y="75"/>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55" name="Freeform 3755"/>
                <p:cNvSpPr>
                  <a:spLocks/>
                </p:cNvSpPr>
                <p:nvPr/>
              </p:nvSpPr>
              <p:spPr bwMode="auto">
                <a:xfrm>
                  <a:off x="6669862" y="5727700"/>
                  <a:ext cx="219075" cy="141288"/>
                </a:xfrm>
                <a:custGeom>
                  <a:avLst/>
                  <a:gdLst>
                    <a:gd name="T0" fmla="*/ 0 w 138"/>
                    <a:gd name="T1" fmla="*/ 0 h 89"/>
                    <a:gd name="T2" fmla="*/ 138 w 138"/>
                    <a:gd name="T3" fmla="*/ 0 h 89"/>
                    <a:gd name="T4" fmla="*/ 138 w 138"/>
                    <a:gd name="T5" fmla="*/ 89 h 89"/>
                    <a:gd name="T6" fmla="*/ 0 w 138"/>
                    <a:gd name="T7" fmla="*/ 89 h 89"/>
                    <a:gd name="T8" fmla="*/ 0 w 138"/>
                    <a:gd name="T9" fmla="*/ 0 h 89"/>
                    <a:gd name="T10" fmla="*/ 0 w 138"/>
                    <a:gd name="T11" fmla="*/ 0 h 89"/>
                  </a:gdLst>
                  <a:ahLst/>
                  <a:cxnLst>
                    <a:cxn ang="0">
                      <a:pos x="T0" y="T1"/>
                    </a:cxn>
                    <a:cxn ang="0">
                      <a:pos x="T2" y="T3"/>
                    </a:cxn>
                    <a:cxn ang="0">
                      <a:pos x="T4" y="T5"/>
                    </a:cxn>
                    <a:cxn ang="0">
                      <a:pos x="T6" y="T7"/>
                    </a:cxn>
                    <a:cxn ang="0">
                      <a:pos x="T8" y="T9"/>
                    </a:cxn>
                    <a:cxn ang="0">
                      <a:pos x="T10" y="T11"/>
                    </a:cxn>
                  </a:cxnLst>
                  <a:rect l="0" t="0" r="r" b="b"/>
                  <a:pathLst>
                    <a:path w="138" h="89">
                      <a:moveTo>
                        <a:pt x="0" y="0"/>
                      </a:moveTo>
                      <a:lnTo>
                        <a:pt x="138" y="0"/>
                      </a:lnTo>
                      <a:lnTo>
                        <a:pt x="138" y="89"/>
                      </a:lnTo>
                      <a:lnTo>
                        <a:pt x="0" y="89"/>
                      </a:lnTo>
                      <a:lnTo>
                        <a:pt x="0" y="0"/>
                      </a:lnTo>
                      <a:lnTo>
                        <a:pt x="0" y="0"/>
                      </a:ln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72" name="Freeform 3777"/>
                <p:cNvSpPr>
                  <a:spLocks/>
                </p:cNvSpPr>
                <p:nvPr/>
              </p:nvSpPr>
              <p:spPr bwMode="auto">
                <a:xfrm>
                  <a:off x="6928625" y="5645150"/>
                  <a:ext cx="82550" cy="131762"/>
                </a:xfrm>
                <a:custGeom>
                  <a:avLst/>
                  <a:gdLst>
                    <a:gd name="T0" fmla="*/ 0 w 52"/>
                    <a:gd name="T1" fmla="*/ 0 h 83"/>
                    <a:gd name="T2" fmla="*/ 52 w 52"/>
                    <a:gd name="T3" fmla="*/ 0 h 83"/>
                    <a:gd name="T4" fmla="*/ 52 w 52"/>
                    <a:gd name="T5" fmla="*/ 83 h 83"/>
                    <a:gd name="T6" fmla="*/ 0 w 52"/>
                    <a:gd name="T7" fmla="*/ 83 h 83"/>
                    <a:gd name="T8" fmla="*/ 0 w 52"/>
                    <a:gd name="T9" fmla="*/ 0 h 83"/>
                    <a:gd name="T10" fmla="*/ 0 w 52"/>
                    <a:gd name="T11" fmla="*/ 0 h 83"/>
                  </a:gdLst>
                  <a:ahLst/>
                  <a:cxnLst>
                    <a:cxn ang="0">
                      <a:pos x="T0" y="T1"/>
                    </a:cxn>
                    <a:cxn ang="0">
                      <a:pos x="T2" y="T3"/>
                    </a:cxn>
                    <a:cxn ang="0">
                      <a:pos x="T4" y="T5"/>
                    </a:cxn>
                    <a:cxn ang="0">
                      <a:pos x="T6" y="T7"/>
                    </a:cxn>
                    <a:cxn ang="0">
                      <a:pos x="T8" y="T9"/>
                    </a:cxn>
                    <a:cxn ang="0">
                      <a:pos x="T10" y="T11"/>
                    </a:cxn>
                  </a:cxnLst>
                  <a:rect l="0" t="0" r="r" b="b"/>
                  <a:pathLst>
                    <a:path w="52" h="83">
                      <a:moveTo>
                        <a:pt x="0" y="0"/>
                      </a:moveTo>
                      <a:lnTo>
                        <a:pt x="52" y="0"/>
                      </a:lnTo>
                      <a:lnTo>
                        <a:pt x="52" y="83"/>
                      </a:lnTo>
                      <a:lnTo>
                        <a:pt x="0" y="83"/>
                      </a:lnTo>
                      <a:lnTo>
                        <a:pt x="0" y="0"/>
                      </a:lnTo>
                      <a:lnTo>
                        <a:pt x="0" y="0"/>
                      </a:lnTo>
                      <a:close/>
                    </a:path>
                  </a:pathLst>
                </a:cu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grpSp>
            <p:nvGrpSpPr>
              <p:cNvPr id="54" name="Group 53"/>
              <p:cNvGrpSpPr/>
              <p:nvPr/>
            </p:nvGrpSpPr>
            <p:grpSpPr>
              <a:xfrm>
                <a:off x="6108699" y="5893739"/>
                <a:ext cx="237203" cy="273096"/>
                <a:chOff x="6123537" y="5918802"/>
                <a:chExt cx="237203" cy="273096"/>
              </a:xfrm>
            </p:grpSpPr>
            <p:sp>
              <p:nvSpPr>
                <p:cNvPr id="682" name="Rectangle 29"/>
                <p:cNvSpPr>
                  <a:spLocks noChangeArrowheads="1"/>
                </p:cNvSpPr>
                <p:nvPr/>
              </p:nvSpPr>
              <p:spPr bwMode="auto">
                <a:xfrm>
                  <a:off x="6189080" y="6004633"/>
                  <a:ext cx="21848" cy="10455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83" name="Freeform 30"/>
                <p:cNvSpPr>
                  <a:spLocks/>
                </p:cNvSpPr>
                <p:nvPr/>
              </p:nvSpPr>
              <p:spPr bwMode="auto">
                <a:xfrm>
                  <a:off x="6224973" y="6004633"/>
                  <a:ext cx="84270" cy="104557"/>
                </a:xfrm>
                <a:custGeom>
                  <a:avLst/>
                  <a:gdLst>
                    <a:gd name="T0" fmla="*/ 54 w 54"/>
                    <a:gd name="T1" fmla="*/ 11 h 67"/>
                    <a:gd name="T2" fmla="*/ 34 w 54"/>
                    <a:gd name="T3" fmla="*/ 11 h 67"/>
                    <a:gd name="T4" fmla="*/ 34 w 54"/>
                    <a:gd name="T5" fmla="*/ 67 h 67"/>
                    <a:gd name="T6" fmla="*/ 20 w 54"/>
                    <a:gd name="T7" fmla="*/ 67 h 67"/>
                    <a:gd name="T8" fmla="*/ 20 w 54"/>
                    <a:gd name="T9" fmla="*/ 11 h 67"/>
                    <a:gd name="T10" fmla="*/ 0 w 54"/>
                    <a:gd name="T11" fmla="*/ 11 h 67"/>
                    <a:gd name="T12" fmla="*/ 0 w 54"/>
                    <a:gd name="T13" fmla="*/ 0 h 67"/>
                    <a:gd name="T14" fmla="*/ 54 w 54"/>
                    <a:gd name="T15" fmla="*/ 0 h 67"/>
                    <a:gd name="T16" fmla="*/ 54 w 54"/>
                    <a:gd name="T17"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7">
                      <a:moveTo>
                        <a:pt x="54" y="11"/>
                      </a:moveTo>
                      <a:lnTo>
                        <a:pt x="34" y="11"/>
                      </a:lnTo>
                      <a:lnTo>
                        <a:pt x="34" y="67"/>
                      </a:lnTo>
                      <a:lnTo>
                        <a:pt x="20" y="67"/>
                      </a:lnTo>
                      <a:lnTo>
                        <a:pt x="20" y="11"/>
                      </a:lnTo>
                      <a:lnTo>
                        <a:pt x="0" y="11"/>
                      </a:lnTo>
                      <a:lnTo>
                        <a:pt x="0" y="0"/>
                      </a:lnTo>
                      <a:lnTo>
                        <a:pt x="54" y="0"/>
                      </a:lnTo>
                      <a:lnTo>
                        <a:pt x="54"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sp>
              <p:nvSpPr>
                <p:cNvPr id="684" name="Freeform 31"/>
                <p:cNvSpPr>
                  <a:spLocks noEditPoints="1"/>
                </p:cNvSpPr>
                <p:nvPr/>
              </p:nvSpPr>
              <p:spPr bwMode="auto">
                <a:xfrm>
                  <a:off x="6123537" y="5918802"/>
                  <a:ext cx="237203" cy="273096"/>
                </a:xfrm>
                <a:custGeom>
                  <a:avLst/>
                  <a:gdLst>
                    <a:gd name="T0" fmla="*/ 75 w 152"/>
                    <a:gd name="T1" fmla="*/ 0 h 175"/>
                    <a:gd name="T2" fmla="*/ 0 w 152"/>
                    <a:gd name="T3" fmla="*/ 44 h 175"/>
                    <a:gd name="T4" fmla="*/ 0 w 152"/>
                    <a:gd name="T5" fmla="*/ 132 h 175"/>
                    <a:gd name="T6" fmla="*/ 77 w 152"/>
                    <a:gd name="T7" fmla="*/ 175 h 175"/>
                    <a:gd name="T8" fmla="*/ 152 w 152"/>
                    <a:gd name="T9" fmla="*/ 132 h 175"/>
                    <a:gd name="T10" fmla="*/ 152 w 152"/>
                    <a:gd name="T11" fmla="*/ 44 h 175"/>
                    <a:gd name="T12" fmla="*/ 75 w 152"/>
                    <a:gd name="T13" fmla="*/ 0 h 175"/>
                    <a:gd name="T14" fmla="*/ 141 w 152"/>
                    <a:gd name="T15" fmla="*/ 125 h 175"/>
                    <a:gd name="T16" fmla="*/ 77 w 152"/>
                    <a:gd name="T17" fmla="*/ 163 h 175"/>
                    <a:gd name="T18" fmla="*/ 11 w 152"/>
                    <a:gd name="T19" fmla="*/ 125 h 175"/>
                    <a:gd name="T20" fmla="*/ 11 w 152"/>
                    <a:gd name="T21" fmla="*/ 51 h 175"/>
                    <a:gd name="T22" fmla="*/ 75 w 152"/>
                    <a:gd name="T23" fmla="*/ 13 h 175"/>
                    <a:gd name="T24" fmla="*/ 141 w 152"/>
                    <a:gd name="T25" fmla="*/ 51 h 175"/>
                    <a:gd name="T26" fmla="*/ 141 w 152"/>
                    <a:gd name="T27" fmla="*/ 1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75">
                      <a:moveTo>
                        <a:pt x="75" y="0"/>
                      </a:moveTo>
                      <a:lnTo>
                        <a:pt x="0" y="44"/>
                      </a:lnTo>
                      <a:lnTo>
                        <a:pt x="0" y="132"/>
                      </a:lnTo>
                      <a:lnTo>
                        <a:pt x="77" y="175"/>
                      </a:lnTo>
                      <a:lnTo>
                        <a:pt x="152" y="132"/>
                      </a:lnTo>
                      <a:lnTo>
                        <a:pt x="152" y="44"/>
                      </a:lnTo>
                      <a:lnTo>
                        <a:pt x="75" y="0"/>
                      </a:lnTo>
                      <a:close/>
                      <a:moveTo>
                        <a:pt x="141" y="125"/>
                      </a:moveTo>
                      <a:lnTo>
                        <a:pt x="77" y="163"/>
                      </a:lnTo>
                      <a:lnTo>
                        <a:pt x="11" y="125"/>
                      </a:lnTo>
                      <a:lnTo>
                        <a:pt x="11" y="51"/>
                      </a:lnTo>
                      <a:lnTo>
                        <a:pt x="75" y="13"/>
                      </a:lnTo>
                      <a:lnTo>
                        <a:pt x="141" y="51"/>
                      </a:lnTo>
                      <a:lnTo>
                        <a:pt x="141" y="1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404040"/>
                    </a:solidFill>
                  </a:endParaRPr>
                </a:p>
              </p:txBody>
            </p:sp>
          </p:grpSp>
          <p:sp>
            <p:nvSpPr>
              <p:cNvPr id="432" name="Freeform 3462"/>
              <p:cNvSpPr>
                <a:spLocks/>
              </p:cNvSpPr>
              <p:nvPr/>
            </p:nvSpPr>
            <p:spPr bwMode="auto">
              <a:xfrm>
                <a:off x="6074550" y="5575299"/>
                <a:ext cx="1588" cy="1587"/>
              </a:xfrm>
              <a:custGeom>
                <a:avLst/>
                <a:gdLst>
                  <a:gd name="T0" fmla="*/ 0 w 1"/>
                  <a:gd name="T1" fmla="*/ 0 h 1"/>
                  <a:gd name="T2" fmla="*/ 1 w 1"/>
                  <a:gd name="T3" fmla="*/ 0 h 1"/>
                  <a:gd name="T4" fmla="*/ 1 w 1"/>
                  <a:gd name="T5" fmla="*/ 1 h 1"/>
                  <a:gd name="T6" fmla="*/ 0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1" y="0"/>
                    </a:lnTo>
                    <a:lnTo>
                      <a:pt x="1" y="1"/>
                    </a:lnTo>
                    <a:lnTo>
                      <a:pt x="0" y="1"/>
                    </a:lnTo>
                    <a:lnTo>
                      <a:pt x="0" y="0"/>
                    </a:lnTo>
                    <a:lnTo>
                      <a:pt x="0" y="0"/>
                    </a:lnTo>
                    <a:close/>
                  </a:path>
                </a:pathLst>
              </a:custGeom>
              <a:solidFill>
                <a:srgbClr val="FFD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43" name="Freeform 3743"/>
              <p:cNvSpPr>
                <a:spLocks/>
              </p:cNvSpPr>
              <p:nvPr/>
            </p:nvSpPr>
            <p:spPr bwMode="auto">
              <a:xfrm>
                <a:off x="6131700" y="5702300"/>
                <a:ext cx="112713" cy="122238"/>
              </a:xfrm>
              <a:custGeom>
                <a:avLst/>
                <a:gdLst>
                  <a:gd name="T0" fmla="*/ 71 w 71"/>
                  <a:gd name="T1" fmla="*/ 59 h 77"/>
                  <a:gd name="T2" fmla="*/ 71 w 71"/>
                  <a:gd name="T3" fmla="*/ 59 h 77"/>
                  <a:gd name="T4" fmla="*/ 36 w 71"/>
                  <a:gd name="T5" fmla="*/ 77 h 77"/>
                  <a:gd name="T6" fmla="*/ 0 w 71"/>
                  <a:gd name="T7" fmla="*/ 59 h 77"/>
                  <a:gd name="T8" fmla="*/ 0 w 71"/>
                  <a:gd name="T9" fmla="*/ 0 h 77"/>
                  <a:gd name="T10" fmla="*/ 71 w 71"/>
                  <a:gd name="T11" fmla="*/ 0 h 77"/>
                  <a:gd name="T12" fmla="*/ 71 w 71"/>
                  <a:gd name="T13" fmla="*/ 59 h 77"/>
                </a:gdLst>
                <a:ahLst/>
                <a:cxnLst>
                  <a:cxn ang="0">
                    <a:pos x="T0" y="T1"/>
                  </a:cxn>
                  <a:cxn ang="0">
                    <a:pos x="T2" y="T3"/>
                  </a:cxn>
                  <a:cxn ang="0">
                    <a:pos x="T4" y="T5"/>
                  </a:cxn>
                  <a:cxn ang="0">
                    <a:pos x="T6" y="T7"/>
                  </a:cxn>
                  <a:cxn ang="0">
                    <a:pos x="T8" y="T9"/>
                  </a:cxn>
                  <a:cxn ang="0">
                    <a:pos x="T10" y="T11"/>
                  </a:cxn>
                  <a:cxn ang="0">
                    <a:pos x="T12" y="T13"/>
                  </a:cxn>
                </a:cxnLst>
                <a:rect l="0" t="0" r="r" b="b"/>
                <a:pathLst>
                  <a:path w="71" h="77">
                    <a:moveTo>
                      <a:pt x="71" y="59"/>
                    </a:moveTo>
                    <a:lnTo>
                      <a:pt x="71" y="59"/>
                    </a:lnTo>
                    <a:lnTo>
                      <a:pt x="36" y="77"/>
                    </a:lnTo>
                    <a:lnTo>
                      <a:pt x="0" y="59"/>
                    </a:lnTo>
                    <a:lnTo>
                      <a:pt x="0" y="0"/>
                    </a:lnTo>
                    <a:lnTo>
                      <a:pt x="71" y="0"/>
                    </a:lnTo>
                    <a:lnTo>
                      <a:pt x="71" y="5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56" name="Freeform 3756"/>
              <p:cNvSpPr>
                <a:spLocks/>
              </p:cNvSpPr>
              <p:nvPr/>
            </p:nvSpPr>
            <p:spPr bwMode="auto">
              <a:xfrm>
                <a:off x="5615762" y="5903912"/>
                <a:ext cx="28575" cy="79375"/>
              </a:xfrm>
              <a:custGeom>
                <a:avLst/>
                <a:gdLst>
                  <a:gd name="T0" fmla="*/ 12 w 18"/>
                  <a:gd name="T1" fmla="*/ 0 h 50"/>
                  <a:gd name="T2" fmla="*/ 0 w 18"/>
                  <a:gd name="T3" fmla="*/ 49 h 50"/>
                  <a:gd name="T4" fmla="*/ 6 w 18"/>
                  <a:gd name="T5" fmla="*/ 50 h 50"/>
                  <a:gd name="T6" fmla="*/ 18 w 18"/>
                  <a:gd name="T7" fmla="*/ 1 h 50"/>
                  <a:gd name="T8" fmla="*/ 12 w 18"/>
                  <a:gd name="T9" fmla="*/ 0 h 50"/>
                  <a:gd name="T10" fmla="*/ 12 w 18"/>
                  <a:gd name="T11" fmla="*/ 0 h 50"/>
                  <a:gd name="T12" fmla="*/ 12 w 1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8" h="50">
                    <a:moveTo>
                      <a:pt x="12" y="0"/>
                    </a:moveTo>
                    <a:lnTo>
                      <a:pt x="0" y="49"/>
                    </a:lnTo>
                    <a:lnTo>
                      <a:pt x="6" y="50"/>
                    </a:lnTo>
                    <a:lnTo>
                      <a:pt x="18" y="1"/>
                    </a:lnTo>
                    <a:lnTo>
                      <a:pt x="12" y="0"/>
                    </a:lnTo>
                    <a:lnTo>
                      <a:pt x="12" y="0"/>
                    </a:lnTo>
                    <a:lnTo>
                      <a:pt x="12" y="0"/>
                    </a:ln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58" name="Freeform 3758"/>
              <p:cNvSpPr>
                <a:spLocks/>
              </p:cNvSpPr>
              <p:nvPr/>
            </p:nvSpPr>
            <p:spPr bwMode="auto">
              <a:xfrm>
                <a:off x="6731775" y="5903912"/>
                <a:ext cx="25400" cy="79375"/>
              </a:xfrm>
              <a:custGeom>
                <a:avLst/>
                <a:gdLst>
                  <a:gd name="T0" fmla="*/ 7 w 16"/>
                  <a:gd name="T1" fmla="*/ 0 h 50"/>
                  <a:gd name="T2" fmla="*/ 16 w 16"/>
                  <a:gd name="T3" fmla="*/ 49 h 50"/>
                  <a:gd name="T4" fmla="*/ 9 w 16"/>
                  <a:gd name="T5" fmla="*/ 50 h 50"/>
                  <a:gd name="T6" fmla="*/ 0 w 16"/>
                  <a:gd name="T7" fmla="*/ 1 h 50"/>
                  <a:gd name="T8" fmla="*/ 7 w 16"/>
                  <a:gd name="T9" fmla="*/ 0 h 50"/>
                  <a:gd name="T10" fmla="*/ 7 w 16"/>
                  <a:gd name="T11" fmla="*/ 0 h 50"/>
                  <a:gd name="T12" fmla="*/ 7 w 16"/>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6" h="50">
                    <a:moveTo>
                      <a:pt x="7" y="0"/>
                    </a:moveTo>
                    <a:lnTo>
                      <a:pt x="16" y="49"/>
                    </a:lnTo>
                    <a:lnTo>
                      <a:pt x="9" y="50"/>
                    </a:lnTo>
                    <a:lnTo>
                      <a:pt x="0" y="1"/>
                    </a:lnTo>
                    <a:lnTo>
                      <a:pt x="7" y="0"/>
                    </a:lnTo>
                    <a:lnTo>
                      <a:pt x="7" y="0"/>
                    </a:lnTo>
                    <a:lnTo>
                      <a:pt x="7" y="0"/>
                    </a:ln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nvGrpSpPr>
              <p:cNvPr id="52" name="Group 51"/>
              <p:cNvGrpSpPr/>
              <p:nvPr/>
            </p:nvGrpSpPr>
            <p:grpSpPr>
              <a:xfrm>
                <a:off x="6445427" y="5784418"/>
                <a:ext cx="545913" cy="192088"/>
                <a:chOff x="6446837" y="5783262"/>
                <a:chExt cx="545913" cy="192088"/>
              </a:xfrm>
            </p:grpSpPr>
            <p:sp>
              <p:nvSpPr>
                <p:cNvPr id="459" name="Freeform 3759"/>
                <p:cNvSpPr>
                  <a:spLocks/>
                </p:cNvSpPr>
                <p:nvPr/>
              </p:nvSpPr>
              <p:spPr bwMode="auto">
                <a:xfrm>
                  <a:off x="6446837" y="5783262"/>
                  <a:ext cx="370358" cy="192088"/>
                </a:xfrm>
                <a:custGeom>
                  <a:avLst/>
                  <a:gdLst>
                    <a:gd name="T0" fmla="*/ 94 w 234"/>
                    <a:gd name="T1" fmla="*/ 61 h 121"/>
                    <a:gd name="T2" fmla="*/ 223 w 234"/>
                    <a:gd name="T3" fmla="*/ 34 h 121"/>
                    <a:gd name="T4" fmla="*/ 234 w 234"/>
                    <a:gd name="T5" fmla="*/ 90 h 121"/>
                    <a:gd name="T6" fmla="*/ 80 w 234"/>
                    <a:gd name="T7" fmla="*/ 121 h 121"/>
                    <a:gd name="T8" fmla="*/ 80 w 234"/>
                    <a:gd name="T9" fmla="*/ 121 h 121"/>
                    <a:gd name="T10" fmla="*/ 80 w 234"/>
                    <a:gd name="T11" fmla="*/ 121 h 121"/>
                    <a:gd name="T12" fmla="*/ 0 w 234"/>
                    <a:gd name="T13" fmla="*/ 63 h 121"/>
                    <a:gd name="T14" fmla="*/ 10 w 234"/>
                    <a:gd name="T15" fmla="*/ 0 h 121"/>
                    <a:gd name="T16" fmla="*/ 94 w 234"/>
                    <a:gd name="T17" fmla="*/ 61 h 121"/>
                    <a:gd name="T18" fmla="*/ 94 w 234"/>
                    <a:gd name="T19" fmla="*/ 61 h 121"/>
                    <a:gd name="T20" fmla="*/ 94 w 234"/>
                    <a:gd name="T21"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21">
                      <a:moveTo>
                        <a:pt x="94" y="61"/>
                      </a:moveTo>
                      <a:lnTo>
                        <a:pt x="223" y="34"/>
                      </a:lnTo>
                      <a:lnTo>
                        <a:pt x="234" y="90"/>
                      </a:lnTo>
                      <a:lnTo>
                        <a:pt x="80" y="121"/>
                      </a:lnTo>
                      <a:lnTo>
                        <a:pt x="80" y="121"/>
                      </a:lnTo>
                      <a:lnTo>
                        <a:pt x="80" y="121"/>
                      </a:lnTo>
                      <a:lnTo>
                        <a:pt x="0" y="63"/>
                      </a:lnTo>
                      <a:lnTo>
                        <a:pt x="10" y="0"/>
                      </a:lnTo>
                      <a:lnTo>
                        <a:pt x="94" y="61"/>
                      </a:lnTo>
                      <a:lnTo>
                        <a:pt x="94" y="61"/>
                      </a:lnTo>
                      <a:lnTo>
                        <a:pt x="94" y="61"/>
                      </a:lnTo>
                      <a:close/>
                    </a:path>
                  </a:pathLst>
                </a:custGeom>
                <a:solidFill>
                  <a:srgbClr val="0072C6"/>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60" name="Freeform 3760"/>
                <p:cNvSpPr>
                  <a:spLocks/>
                </p:cNvSpPr>
                <p:nvPr/>
              </p:nvSpPr>
              <p:spPr bwMode="auto">
                <a:xfrm>
                  <a:off x="6807012" y="5830886"/>
                  <a:ext cx="185738" cy="82550"/>
                </a:xfrm>
                <a:custGeom>
                  <a:avLst/>
                  <a:gdLst>
                    <a:gd name="T0" fmla="*/ 0 w 90"/>
                    <a:gd name="T1" fmla="*/ 11 h 40"/>
                    <a:gd name="T2" fmla="*/ 19 w 90"/>
                    <a:gd name="T3" fmla="*/ 4 h 40"/>
                    <a:gd name="T4" fmla="*/ 27 w 90"/>
                    <a:gd name="T5" fmla="*/ 6 h 40"/>
                    <a:gd name="T6" fmla="*/ 47 w 90"/>
                    <a:gd name="T7" fmla="*/ 1 h 40"/>
                    <a:gd name="T8" fmla="*/ 60 w 90"/>
                    <a:gd name="T9" fmla="*/ 9 h 40"/>
                    <a:gd name="T10" fmla="*/ 60 w 90"/>
                    <a:gd name="T11" fmla="*/ 10 h 40"/>
                    <a:gd name="T12" fmla="*/ 50 w 90"/>
                    <a:gd name="T13" fmla="*/ 12 h 40"/>
                    <a:gd name="T14" fmla="*/ 39 w 90"/>
                    <a:gd name="T15" fmla="*/ 14 h 40"/>
                    <a:gd name="T16" fmla="*/ 53 w 90"/>
                    <a:gd name="T17" fmla="*/ 20 h 40"/>
                    <a:gd name="T18" fmla="*/ 77 w 90"/>
                    <a:gd name="T19" fmla="*/ 3 h 40"/>
                    <a:gd name="T20" fmla="*/ 90 w 90"/>
                    <a:gd name="T21" fmla="*/ 5 h 40"/>
                    <a:gd name="T22" fmla="*/ 90 w 90"/>
                    <a:gd name="T23" fmla="*/ 5 h 40"/>
                    <a:gd name="T24" fmla="*/ 83 w 90"/>
                    <a:gd name="T25" fmla="*/ 11 h 40"/>
                    <a:gd name="T26" fmla="*/ 75 w 90"/>
                    <a:gd name="T27" fmla="*/ 16 h 40"/>
                    <a:gd name="T28" fmla="*/ 43 w 90"/>
                    <a:gd name="T29" fmla="*/ 40 h 40"/>
                    <a:gd name="T30" fmla="*/ 43 w 90"/>
                    <a:gd name="T31" fmla="*/ 40 h 40"/>
                    <a:gd name="T32" fmla="*/ 43 w 90"/>
                    <a:gd name="T33" fmla="*/ 40 h 40"/>
                    <a:gd name="T34" fmla="*/ 38 w 90"/>
                    <a:gd name="T35" fmla="*/ 39 h 40"/>
                    <a:gd name="T36" fmla="*/ 30 w 90"/>
                    <a:gd name="T37" fmla="*/ 38 h 40"/>
                    <a:gd name="T38" fmla="*/ 30 w 90"/>
                    <a:gd name="T39" fmla="*/ 38 h 40"/>
                    <a:gd name="T40" fmla="*/ 14 w 90"/>
                    <a:gd name="T41" fmla="*/ 35 h 40"/>
                    <a:gd name="T42" fmla="*/ 5 w 90"/>
                    <a:gd name="T43" fmla="*/ 37 h 40"/>
                    <a:gd name="T44" fmla="*/ 0 w 90"/>
                    <a:gd name="T45" fmla="*/ 11 h 40"/>
                    <a:gd name="T46" fmla="*/ 0 w 90"/>
                    <a:gd name="T4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40">
                      <a:moveTo>
                        <a:pt x="0" y="11"/>
                      </a:moveTo>
                      <a:cubicBezTo>
                        <a:pt x="0" y="11"/>
                        <a:pt x="14" y="4"/>
                        <a:pt x="19" y="4"/>
                      </a:cubicBezTo>
                      <a:cubicBezTo>
                        <a:pt x="22" y="4"/>
                        <a:pt x="25" y="5"/>
                        <a:pt x="27" y="6"/>
                      </a:cubicBezTo>
                      <a:cubicBezTo>
                        <a:pt x="47" y="1"/>
                        <a:pt x="47" y="1"/>
                        <a:pt x="47" y="1"/>
                      </a:cubicBezTo>
                      <a:cubicBezTo>
                        <a:pt x="53" y="0"/>
                        <a:pt x="59" y="3"/>
                        <a:pt x="60" y="9"/>
                      </a:cubicBezTo>
                      <a:cubicBezTo>
                        <a:pt x="60" y="10"/>
                        <a:pt x="60" y="10"/>
                        <a:pt x="60" y="10"/>
                      </a:cubicBezTo>
                      <a:cubicBezTo>
                        <a:pt x="50" y="12"/>
                        <a:pt x="50" y="12"/>
                        <a:pt x="50" y="12"/>
                      </a:cubicBezTo>
                      <a:cubicBezTo>
                        <a:pt x="39" y="14"/>
                        <a:pt x="39" y="14"/>
                        <a:pt x="39" y="14"/>
                      </a:cubicBezTo>
                      <a:cubicBezTo>
                        <a:pt x="53" y="20"/>
                        <a:pt x="53" y="20"/>
                        <a:pt x="53" y="20"/>
                      </a:cubicBezTo>
                      <a:cubicBezTo>
                        <a:pt x="77" y="3"/>
                        <a:pt x="77" y="3"/>
                        <a:pt x="77" y="3"/>
                      </a:cubicBezTo>
                      <a:cubicBezTo>
                        <a:pt x="81" y="0"/>
                        <a:pt x="87" y="0"/>
                        <a:pt x="90" y="5"/>
                      </a:cubicBezTo>
                      <a:cubicBezTo>
                        <a:pt x="90" y="5"/>
                        <a:pt x="90" y="5"/>
                        <a:pt x="90" y="5"/>
                      </a:cubicBezTo>
                      <a:cubicBezTo>
                        <a:pt x="83" y="11"/>
                        <a:pt x="83" y="11"/>
                        <a:pt x="83" y="11"/>
                      </a:cubicBezTo>
                      <a:cubicBezTo>
                        <a:pt x="75" y="16"/>
                        <a:pt x="75" y="16"/>
                        <a:pt x="75" y="16"/>
                      </a:cubicBezTo>
                      <a:cubicBezTo>
                        <a:pt x="43" y="40"/>
                        <a:pt x="43" y="40"/>
                        <a:pt x="43" y="40"/>
                      </a:cubicBezTo>
                      <a:cubicBezTo>
                        <a:pt x="43" y="40"/>
                        <a:pt x="43" y="40"/>
                        <a:pt x="43" y="40"/>
                      </a:cubicBezTo>
                      <a:cubicBezTo>
                        <a:pt x="43" y="40"/>
                        <a:pt x="43" y="40"/>
                        <a:pt x="43" y="40"/>
                      </a:cubicBezTo>
                      <a:cubicBezTo>
                        <a:pt x="38" y="39"/>
                        <a:pt x="38" y="39"/>
                        <a:pt x="38" y="39"/>
                      </a:cubicBezTo>
                      <a:cubicBezTo>
                        <a:pt x="30" y="38"/>
                        <a:pt x="30" y="38"/>
                        <a:pt x="30" y="38"/>
                      </a:cubicBezTo>
                      <a:cubicBezTo>
                        <a:pt x="30" y="38"/>
                        <a:pt x="30" y="38"/>
                        <a:pt x="30" y="38"/>
                      </a:cubicBezTo>
                      <a:cubicBezTo>
                        <a:pt x="14" y="35"/>
                        <a:pt x="14" y="35"/>
                        <a:pt x="14" y="35"/>
                      </a:cubicBezTo>
                      <a:cubicBezTo>
                        <a:pt x="5" y="37"/>
                        <a:pt x="5" y="37"/>
                        <a:pt x="5" y="37"/>
                      </a:cubicBezTo>
                      <a:cubicBezTo>
                        <a:pt x="0" y="11"/>
                        <a:pt x="0" y="11"/>
                        <a:pt x="0" y="11"/>
                      </a:cubicBezTo>
                      <a:cubicBezTo>
                        <a:pt x="0" y="11"/>
                        <a:pt x="0" y="11"/>
                        <a:pt x="0" y="11"/>
                      </a:cubicBezTo>
                      <a:close/>
                    </a:path>
                  </a:pathLst>
                </a:custGeom>
                <a:solidFill>
                  <a:srgbClr val="CEA5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grpSp>
            <p:nvGrpSpPr>
              <p:cNvPr id="48" name="Group 47"/>
              <p:cNvGrpSpPr/>
              <p:nvPr/>
            </p:nvGrpSpPr>
            <p:grpSpPr>
              <a:xfrm>
                <a:off x="5475714" y="5791993"/>
                <a:ext cx="552450" cy="192088"/>
                <a:chOff x="5513387" y="5783262"/>
                <a:chExt cx="552450" cy="192088"/>
              </a:xfrm>
            </p:grpSpPr>
            <p:sp>
              <p:nvSpPr>
                <p:cNvPr id="457" name="Freeform 3757"/>
                <p:cNvSpPr>
                  <a:spLocks/>
                </p:cNvSpPr>
                <p:nvPr/>
              </p:nvSpPr>
              <p:spPr bwMode="auto">
                <a:xfrm>
                  <a:off x="5692774" y="5783262"/>
                  <a:ext cx="373063" cy="192088"/>
                </a:xfrm>
                <a:custGeom>
                  <a:avLst/>
                  <a:gdLst>
                    <a:gd name="T0" fmla="*/ 142 w 235"/>
                    <a:gd name="T1" fmla="*/ 61 h 121"/>
                    <a:gd name="T2" fmla="*/ 11 w 235"/>
                    <a:gd name="T3" fmla="*/ 34 h 121"/>
                    <a:gd name="T4" fmla="*/ 0 w 235"/>
                    <a:gd name="T5" fmla="*/ 90 h 121"/>
                    <a:gd name="T6" fmla="*/ 155 w 235"/>
                    <a:gd name="T7" fmla="*/ 121 h 121"/>
                    <a:gd name="T8" fmla="*/ 155 w 235"/>
                    <a:gd name="T9" fmla="*/ 121 h 121"/>
                    <a:gd name="T10" fmla="*/ 155 w 235"/>
                    <a:gd name="T11" fmla="*/ 121 h 121"/>
                    <a:gd name="T12" fmla="*/ 235 w 235"/>
                    <a:gd name="T13" fmla="*/ 63 h 121"/>
                    <a:gd name="T14" fmla="*/ 224 w 235"/>
                    <a:gd name="T15" fmla="*/ 0 h 121"/>
                    <a:gd name="T16" fmla="*/ 142 w 235"/>
                    <a:gd name="T17" fmla="*/ 61 h 121"/>
                    <a:gd name="T18" fmla="*/ 142 w 235"/>
                    <a:gd name="T19" fmla="*/ 61 h 121"/>
                    <a:gd name="T20" fmla="*/ 142 w 235"/>
                    <a:gd name="T21"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121">
                      <a:moveTo>
                        <a:pt x="142" y="61"/>
                      </a:moveTo>
                      <a:lnTo>
                        <a:pt x="11" y="34"/>
                      </a:lnTo>
                      <a:lnTo>
                        <a:pt x="0" y="90"/>
                      </a:lnTo>
                      <a:lnTo>
                        <a:pt x="155" y="121"/>
                      </a:lnTo>
                      <a:lnTo>
                        <a:pt x="155" y="121"/>
                      </a:lnTo>
                      <a:lnTo>
                        <a:pt x="155" y="121"/>
                      </a:lnTo>
                      <a:lnTo>
                        <a:pt x="235" y="63"/>
                      </a:lnTo>
                      <a:lnTo>
                        <a:pt x="224" y="0"/>
                      </a:lnTo>
                      <a:lnTo>
                        <a:pt x="142" y="61"/>
                      </a:lnTo>
                      <a:lnTo>
                        <a:pt x="142" y="61"/>
                      </a:lnTo>
                      <a:lnTo>
                        <a:pt x="142" y="61"/>
                      </a:lnTo>
                      <a:close/>
                    </a:path>
                  </a:pathLst>
                </a:custGeom>
                <a:solidFill>
                  <a:srgbClr val="0072C6"/>
                </a:solidFill>
                <a:ln>
                  <a:noFill/>
                </a:ln>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61" name="Freeform 3761"/>
                <p:cNvSpPr>
                  <a:spLocks/>
                </p:cNvSpPr>
                <p:nvPr/>
              </p:nvSpPr>
              <p:spPr bwMode="auto">
                <a:xfrm>
                  <a:off x="5513387" y="5829299"/>
                  <a:ext cx="185738" cy="82550"/>
                </a:xfrm>
                <a:custGeom>
                  <a:avLst/>
                  <a:gdLst>
                    <a:gd name="T0" fmla="*/ 90 w 90"/>
                    <a:gd name="T1" fmla="*/ 11 h 40"/>
                    <a:gd name="T2" fmla="*/ 71 w 90"/>
                    <a:gd name="T3" fmla="*/ 4 h 40"/>
                    <a:gd name="T4" fmla="*/ 63 w 90"/>
                    <a:gd name="T5" fmla="*/ 6 h 40"/>
                    <a:gd name="T6" fmla="*/ 43 w 90"/>
                    <a:gd name="T7" fmla="*/ 1 h 40"/>
                    <a:gd name="T8" fmla="*/ 30 w 90"/>
                    <a:gd name="T9" fmla="*/ 9 h 40"/>
                    <a:gd name="T10" fmla="*/ 30 w 90"/>
                    <a:gd name="T11" fmla="*/ 10 h 40"/>
                    <a:gd name="T12" fmla="*/ 40 w 90"/>
                    <a:gd name="T13" fmla="*/ 12 h 40"/>
                    <a:gd name="T14" fmla="*/ 51 w 90"/>
                    <a:gd name="T15" fmla="*/ 14 h 40"/>
                    <a:gd name="T16" fmla="*/ 37 w 90"/>
                    <a:gd name="T17" fmla="*/ 20 h 40"/>
                    <a:gd name="T18" fmla="*/ 13 w 90"/>
                    <a:gd name="T19" fmla="*/ 3 h 40"/>
                    <a:gd name="T20" fmla="*/ 0 w 90"/>
                    <a:gd name="T21" fmla="*/ 5 h 40"/>
                    <a:gd name="T22" fmla="*/ 0 w 90"/>
                    <a:gd name="T23" fmla="*/ 5 h 40"/>
                    <a:gd name="T24" fmla="*/ 7 w 90"/>
                    <a:gd name="T25" fmla="*/ 11 h 40"/>
                    <a:gd name="T26" fmla="*/ 15 w 90"/>
                    <a:gd name="T27" fmla="*/ 16 h 40"/>
                    <a:gd name="T28" fmla="*/ 47 w 90"/>
                    <a:gd name="T29" fmla="*/ 40 h 40"/>
                    <a:gd name="T30" fmla="*/ 47 w 90"/>
                    <a:gd name="T31" fmla="*/ 40 h 40"/>
                    <a:gd name="T32" fmla="*/ 47 w 90"/>
                    <a:gd name="T33" fmla="*/ 40 h 40"/>
                    <a:gd name="T34" fmla="*/ 52 w 90"/>
                    <a:gd name="T35" fmla="*/ 39 h 40"/>
                    <a:gd name="T36" fmla="*/ 60 w 90"/>
                    <a:gd name="T37" fmla="*/ 38 h 40"/>
                    <a:gd name="T38" fmla="*/ 60 w 90"/>
                    <a:gd name="T39" fmla="*/ 38 h 40"/>
                    <a:gd name="T40" fmla="*/ 76 w 90"/>
                    <a:gd name="T41" fmla="*/ 35 h 40"/>
                    <a:gd name="T42" fmla="*/ 85 w 90"/>
                    <a:gd name="T43" fmla="*/ 37 h 40"/>
                    <a:gd name="T44" fmla="*/ 90 w 90"/>
                    <a:gd name="T45" fmla="*/ 11 h 40"/>
                    <a:gd name="T46" fmla="*/ 90 w 90"/>
                    <a:gd name="T4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40">
                      <a:moveTo>
                        <a:pt x="90" y="11"/>
                      </a:moveTo>
                      <a:cubicBezTo>
                        <a:pt x="90" y="11"/>
                        <a:pt x="76" y="4"/>
                        <a:pt x="71" y="4"/>
                      </a:cubicBezTo>
                      <a:cubicBezTo>
                        <a:pt x="68" y="4"/>
                        <a:pt x="65" y="5"/>
                        <a:pt x="63" y="6"/>
                      </a:cubicBezTo>
                      <a:cubicBezTo>
                        <a:pt x="43" y="1"/>
                        <a:pt x="43" y="1"/>
                        <a:pt x="43" y="1"/>
                      </a:cubicBezTo>
                      <a:cubicBezTo>
                        <a:pt x="37" y="0"/>
                        <a:pt x="31" y="3"/>
                        <a:pt x="30" y="9"/>
                      </a:cubicBezTo>
                      <a:cubicBezTo>
                        <a:pt x="30" y="10"/>
                        <a:pt x="30" y="10"/>
                        <a:pt x="30" y="10"/>
                      </a:cubicBezTo>
                      <a:cubicBezTo>
                        <a:pt x="40" y="12"/>
                        <a:pt x="40" y="12"/>
                        <a:pt x="40" y="12"/>
                      </a:cubicBezTo>
                      <a:cubicBezTo>
                        <a:pt x="51" y="14"/>
                        <a:pt x="51" y="14"/>
                        <a:pt x="51" y="14"/>
                      </a:cubicBezTo>
                      <a:cubicBezTo>
                        <a:pt x="37" y="20"/>
                        <a:pt x="37" y="20"/>
                        <a:pt x="37" y="20"/>
                      </a:cubicBezTo>
                      <a:cubicBezTo>
                        <a:pt x="13" y="3"/>
                        <a:pt x="13" y="3"/>
                        <a:pt x="13" y="3"/>
                      </a:cubicBezTo>
                      <a:cubicBezTo>
                        <a:pt x="9" y="0"/>
                        <a:pt x="3" y="0"/>
                        <a:pt x="0" y="5"/>
                      </a:cubicBezTo>
                      <a:cubicBezTo>
                        <a:pt x="0" y="5"/>
                        <a:pt x="0" y="5"/>
                        <a:pt x="0" y="5"/>
                      </a:cubicBezTo>
                      <a:cubicBezTo>
                        <a:pt x="7" y="11"/>
                        <a:pt x="7" y="11"/>
                        <a:pt x="7" y="11"/>
                      </a:cubicBezTo>
                      <a:cubicBezTo>
                        <a:pt x="15" y="16"/>
                        <a:pt x="15" y="16"/>
                        <a:pt x="15" y="16"/>
                      </a:cubicBezTo>
                      <a:cubicBezTo>
                        <a:pt x="47" y="40"/>
                        <a:pt x="47" y="40"/>
                        <a:pt x="47" y="40"/>
                      </a:cubicBezTo>
                      <a:cubicBezTo>
                        <a:pt x="47" y="40"/>
                        <a:pt x="47" y="40"/>
                        <a:pt x="47" y="40"/>
                      </a:cubicBezTo>
                      <a:cubicBezTo>
                        <a:pt x="47" y="40"/>
                        <a:pt x="47" y="40"/>
                        <a:pt x="47" y="40"/>
                      </a:cubicBezTo>
                      <a:cubicBezTo>
                        <a:pt x="52" y="39"/>
                        <a:pt x="52" y="39"/>
                        <a:pt x="52" y="39"/>
                      </a:cubicBezTo>
                      <a:cubicBezTo>
                        <a:pt x="60" y="38"/>
                        <a:pt x="60" y="38"/>
                        <a:pt x="60" y="38"/>
                      </a:cubicBezTo>
                      <a:cubicBezTo>
                        <a:pt x="60" y="38"/>
                        <a:pt x="60" y="38"/>
                        <a:pt x="60" y="38"/>
                      </a:cubicBezTo>
                      <a:cubicBezTo>
                        <a:pt x="76" y="35"/>
                        <a:pt x="76" y="35"/>
                        <a:pt x="76" y="35"/>
                      </a:cubicBezTo>
                      <a:cubicBezTo>
                        <a:pt x="85" y="37"/>
                        <a:pt x="85" y="37"/>
                        <a:pt x="85" y="37"/>
                      </a:cubicBezTo>
                      <a:cubicBezTo>
                        <a:pt x="90" y="11"/>
                        <a:pt x="90" y="11"/>
                        <a:pt x="90" y="11"/>
                      </a:cubicBezTo>
                      <a:cubicBezTo>
                        <a:pt x="90" y="11"/>
                        <a:pt x="90" y="11"/>
                        <a:pt x="90" y="11"/>
                      </a:cubicBezTo>
                      <a:close/>
                    </a:path>
                  </a:pathLst>
                </a:custGeom>
                <a:solidFill>
                  <a:srgbClr val="CEA5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sp>
            <p:nvSpPr>
              <p:cNvPr id="471" name="Rectangle 3776"/>
              <p:cNvSpPr>
                <a:spLocks noChangeArrowheads="1"/>
              </p:cNvSpPr>
              <p:nvPr/>
            </p:nvSpPr>
            <p:spPr bwMode="auto">
              <a:xfrm>
                <a:off x="5906686" y="6320450"/>
                <a:ext cx="61395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980" b="1" dirty="0">
                    <a:solidFill>
                      <a:srgbClr val="FFFFFF"/>
                    </a:solidFill>
                    <a:latin typeface="Segoe UI" panose="020B0502040204020203" pitchFamily="34" charset="0"/>
                  </a:rPr>
                  <a:t>dual goals</a:t>
                </a:r>
                <a:endParaRPr lang="en-US" altLang="en-US" sz="1765" dirty="0">
                  <a:solidFill>
                    <a:srgbClr val="505050"/>
                  </a:solidFill>
                  <a:latin typeface="Segoe UI" panose="020B0502040204020203" pitchFamily="34" charset="0"/>
                </a:endParaRPr>
              </a:p>
            </p:txBody>
          </p:sp>
        </p:grpSp>
      </p:grpSp>
      <p:pic>
        <p:nvPicPr>
          <p:cNvPr id="526" name="Picture 525"/>
          <p:cNvPicPr>
            <a:picLocks noChangeAspect="1"/>
          </p:cNvPicPr>
          <p:nvPr/>
        </p:nvPicPr>
        <p:blipFill>
          <a:blip r:embed="rId8"/>
          <a:stretch>
            <a:fillRect/>
          </a:stretch>
        </p:blipFill>
        <p:spPr>
          <a:xfrm>
            <a:off x="3406726" y="3064134"/>
            <a:ext cx="1949908" cy="1037185"/>
          </a:xfrm>
          <a:prstGeom prst="rect">
            <a:avLst/>
          </a:prstGeom>
        </p:spPr>
      </p:pic>
      <p:pic>
        <p:nvPicPr>
          <p:cNvPr id="687" name="Picture 686"/>
          <p:cNvPicPr>
            <a:picLocks noChangeAspect="1"/>
          </p:cNvPicPr>
          <p:nvPr/>
        </p:nvPicPr>
        <p:blipFill>
          <a:blip r:embed="rId5"/>
          <a:stretch>
            <a:fillRect/>
          </a:stretch>
        </p:blipFill>
        <p:spPr>
          <a:xfrm>
            <a:off x="7108874" y="3054173"/>
            <a:ext cx="1545495" cy="838359"/>
          </a:xfrm>
          <a:prstGeom prst="rect">
            <a:avLst/>
          </a:prstGeom>
        </p:spPr>
      </p:pic>
      <p:grpSp>
        <p:nvGrpSpPr>
          <p:cNvPr id="69" name="Group 68"/>
          <p:cNvGrpSpPr/>
          <p:nvPr/>
        </p:nvGrpSpPr>
        <p:grpSpPr>
          <a:xfrm>
            <a:off x="7036001" y="1886403"/>
            <a:ext cx="1674571" cy="1129989"/>
            <a:chOff x="7177087" y="1923733"/>
            <a:chExt cx="1708150" cy="1152648"/>
          </a:xfrm>
        </p:grpSpPr>
        <p:grpSp>
          <p:nvGrpSpPr>
            <p:cNvPr id="66" name="Group 65"/>
            <p:cNvGrpSpPr/>
            <p:nvPr/>
          </p:nvGrpSpPr>
          <p:grpSpPr>
            <a:xfrm>
              <a:off x="7177087" y="1923733"/>
              <a:ext cx="1708150" cy="1152648"/>
              <a:chOff x="7177087" y="1923733"/>
              <a:chExt cx="1708150" cy="1152648"/>
            </a:xfrm>
          </p:grpSpPr>
          <p:grpSp>
            <p:nvGrpSpPr>
              <p:cNvPr id="32" name="Group 31"/>
              <p:cNvGrpSpPr/>
              <p:nvPr/>
            </p:nvGrpSpPr>
            <p:grpSpPr>
              <a:xfrm>
                <a:off x="7286624" y="1923733"/>
                <a:ext cx="1571626" cy="1152648"/>
                <a:chOff x="7286624" y="1923733"/>
                <a:chExt cx="1571626" cy="1152648"/>
              </a:xfrm>
            </p:grpSpPr>
            <p:sp>
              <p:nvSpPr>
                <p:cNvPr id="197" name="Freeform 3448"/>
                <p:cNvSpPr>
                  <a:spLocks/>
                </p:cNvSpPr>
                <p:nvPr/>
              </p:nvSpPr>
              <p:spPr bwMode="auto">
                <a:xfrm>
                  <a:off x="7599362" y="1923733"/>
                  <a:ext cx="481013" cy="179387"/>
                </a:xfrm>
                <a:custGeom>
                  <a:avLst/>
                  <a:gdLst>
                    <a:gd name="T0" fmla="*/ 246 w 303"/>
                    <a:gd name="T1" fmla="*/ 85 h 113"/>
                    <a:gd name="T2" fmla="*/ 0 w 303"/>
                    <a:gd name="T3" fmla="*/ 85 h 113"/>
                    <a:gd name="T4" fmla="*/ 0 w 303"/>
                    <a:gd name="T5" fmla="*/ 29 h 113"/>
                    <a:gd name="T6" fmla="*/ 246 w 303"/>
                    <a:gd name="T7" fmla="*/ 29 h 113"/>
                    <a:gd name="T8" fmla="*/ 246 w 303"/>
                    <a:gd name="T9" fmla="*/ 0 h 113"/>
                    <a:gd name="T10" fmla="*/ 303 w 303"/>
                    <a:gd name="T11" fmla="*/ 56 h 113"/>
                    <a:gd name="T12" fmla="*/ 246 w 303"/>
                    <a:gd name="T13" fmla="*/ 113 h 113"/>
                    <a:gd name="T14" fmla="*/ 246 w 303"/>
                    <a:gd name="T15" fmla="*/ 85 h 113"/>
                    <a:gd name="T16" fmla="*/ 246 w 303"/>
                    <a:gd name="T17" fmla="*/ 85 h 113"/>
                    <a:gd name="T18" fmla="*/ 246 w 303"/>
                    <a:gd name="T19" fmla="*/ 8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113">
                      <a:moveTo>
                        <a:pt x="246" y="85"/>
                      </a:moveTo>
                      <a:lnTo>
                        <a:pt x="0" y="85"/>
                      </a:lnTo>
                      <a:lnTo>
                        <a:pt x="0" y="29"/>
                      </a:lnTo>
                      <a:lnTo>
                        <a:pt x="246" y="29"/>
                      </a:lnTo>
                      <a:lnTo>
                        <a:pt x="246" y="0"/>
                      </a:lnTo>
                      <a:lnTo>
                        <a:pt x="303" y="56"/>
                      </a:lnTo>
                      <a:lnTo>
                        <a:pt x="246" y="113"/>
                      </a:lnTo>
                      <a:lnTo>
                        <a:pt x="246" y="85"/>
                      </a:lnTo>
                      <a:lnTo>
                        <a:pt x="246" y="85"/>
                      </a:lnTo>
                      <a:lnTo>
                        <a:pt x="246" y="85"/>
                      </a:lnTo>
                      <a:close/>
                    </a:path>
                  </a:pathLst>
                </a:custGeom>
                <a:solidFill>
                  <a:srgbClr val="176C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198" name="Rectangle 3449"/>
                <p:cNvSpPr>
                  <a:spLocks noChangeArrowheads="1"/>
                </p:cNvSpPr>
                <p:nvPr/>
              </p:nvSpPr>
              <p:spPr bwMode="auto">
                <a:xfrm>
                  <a:off x="7286624" y="2577783"/>
                  <a:ext cx="1571626" cy="49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lnSpc>
                      <a:spcPct val="120000"/>
                    </a:lnSpc>
                  </a:pPr>
                  <a:r>
                    <a:rPr lang="en-US" altLang="en-US" sz="882" dirty="0">
                      <a:solidFill>
                        <a:srgbClr val="002050"/>
                      </a:solidFill>
                      <a:latin typeface="Segoe UI" panose="020B0502040204020203" pitchFamily="34" charset="0"/>
                    </a:rPr>
                    <a:t>… for companies that try</a:t>
                  </a:r>
                  <a:r>
                    <a:rPr lang="en-US" altLang="en-US" sz="882" spc="-39" dirty="0">
                      <a:solidFill>
                        <a:srgbClr val="002050"/>
                      </a:solidFill>
                      <a:latin typeface="Segoe UI" panose="020B0502040204020203" pitchFamily="34" charset="0"/>
                    </a:rPr>
                    <a:t> to adapt their existing</a:t>
                  </a:r>
                  <a:r>
                    <a:rPr lang="en-US" altLang="en-US" sz="882" dirty="0">
                      <a:solidFill>
                        <a:srgbClr val="002050"/>
                      </a:solidFill>
                      <a:latin typeface="Segoe UI" panose="020B0502040204020203" pitchFamily="34" charset="0"/>
                    </a:rPr>
                    <a:t> </a:t>
                  </a:r>
                  <a:r>
                    <a:rPr lang="en-US" altLang="en-US" sz="882" spc="-39" dirty="0">
                      <a:solidFill>
                        <a:srgbClr val="002050"/>
                      </a:solidFill>
                      <a:latin typeface="Segoe UI" panose="020B0502040204020203" pitchFamily="34" charset="0"/>
                    </a:rPr>
                    <a:t>tools </a:t>
                  </a:r>
                  <a:r>
                    <a:rPr lang="en-US" altLang="en-US" sz="882" dirty="0">
                      <a:solidFill>
                        <a:srgbClr val="002050"/>
                      </a:solidFill>
                      <a:latin typeface="Segoe UI" panose="020B0502040204020203" pitchFamily="34" charset="0"/>
                    </a:rPr>
                    <a:t>for </a:t>
                  </a:r>
                  <a:r>
                    <a:rPr lang="en-US" altLang="en-US" sz="882" b="1" dirty="0">
                      <a:solidFill>
                        <a:srgbClr val="002050"/>
                      </a:solidFill>
                      <a:latin typeface="Segoe UI" panose="020B0502040204020203" pitchFamily="34" charset="0"/>
                    </a:rPr>
                    <a:t>DevOps practices</a:t>
                  </a:r>
                  <a:endParaRPr lang="en-US" altLang="en-US" sz="1765" b="1" dirty="0">
                    <a:solidFill>
                      <a:srgbClr val="505050"/>
                    </a:solidFill>
                    <a:latin typeface="Segoe UI" panose="020B0502040204020203" pitchFamily="34" charset="0"/>
                  </a:endParaRPr>
                </a:p>
              </p:txBody>
            </p:sp>
            <p:sp>
              <p:nvSpPr>
                <p:cNvPr id="199" name="Freeform 3455"/>
                <p:cNvSpPr>
                  <a:spLocks/>
                </p:cNvSpPr>
                <p:nvPr/>
              </p:nvSpPr>
              <p:spPr bwMode="auto">
                <a:xfrm>
                  <a:off x="7413624" y="2090421"/>
                  <a:ext cx="760413" cy="242887"/>
                </a:xfrm>
                <a:custGeom>
                  <a:avLst/>
                  <a:gdLst>
                    <a:gd name="T0" fmla="*/ 406 w 479"/>
                    <a:gd name="T1" fmla="*/ 114 h 153"/>
                    <a:gd name="T2" fmla="*/ 0 w 479"/>
                    <a:gd name="T3" fmla="*/ 114 h 153"/>
                    <a:gd name="T4" fmla="*/ 0 w 479"/>
                    <a:gd name="T5" fmla="*/ 38 h 153"/>
                    <a:gd name="T6" fmla="*/ 406 w 479"/>
                    <a:gd name="T7" fmla="*/ 38 h 153"/>
                    <a:gd name="T8" fmla="*/ 406 w 479"/>
                    <a:gd name="T9" fmla="*/ 0 h 153"/>
                    <a:gd name="T10" fmla="*/ 479 w 479"/>
                    <a:gd name="T11" fmla="*/ 77 h 153"/>
                    <a:gd name="T12" fmla="*/ 406 w 479"/>
                    <a:gd name="T13" fmla="*/ 153 h 153"/>
                    <a:gd name="T14" fmla="*/ 406 w 479"/>
                    <a:gd name="T15" fmla="*/ 114 h 153"/>
                    <a:gd name="T16" fmla="*/ 406 w 479"/>
                    <a:gd name="T17" fmla="*/ 114 h 153"/>
                    <a:gd name="T18" fmla="*/ 406 w 479"/>
                    <a:gd name="T19"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153">
                      <a:moveTo>
                        <a:pt x="406" y="114"/>
                      </a:moveTo>
                      <a:lnTo>
                        <a:pt x="0" y="114"/>
                      </a:lnTo>
                      <a:lnTo>
                        <a:pt x="0" y="38"/>
                      </a:lnTo>
                      <a:lnTo>
                        <a:pt x="406" y="38"/>
                      </a:lnTo>
                      <a:lnTo>
                        <a:pt x="406" y="0"/>
                      </a:lnTo>
                      <a:lnTo>
                        <a:pt x="479" y="77"/>
                      </a:lnTo>
                      <a:lnTo>
                        <a:pt x="406" y="153"/>
                      </a:lnTo>
                      <a:lnTo>
                        <a:pt x="406" y="114"/>
                      </a:lnTo>
                      <a:lnTo>
                        <a:pt x="406" y="114"/>
                      </a:lnTo>
                      <a:lnTo>
                        <a:pt x="406" y="114"/>
                      </a:lnTo>
                      <a:close/>
                    </a:path>
                  </a:pathLst>
                </a:custGeom>
                <a:solidFill>
                  <a:srgbClr val="585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200" name="Freeform 3456"/>
                <p:cNvSpPr>
                  <a:spLocks/>
                </p:cNvSpPr>
                <p:nvPr/>
              </p:nvSpPr>
              <p:spPr bwMode="auto">
                <a:xfrm>
                  <a:off x="7327899" y="1985646"/>
                  <a:ext cx="630238" cy="234950"/>
                </a:xfrm>
                <a:custGeom>
                  <a:avLst/>
                  <a:gdLst>
                    <a:gd name="T0" fmla="*/ 323 w 397"/>
                    <a:gd name="T1" fmla="*/ 111 h 148"/>
                    <a:gd name="T2" fmla="*/ 0 w 397"/>
                    <a:gd name="T3" fmla="*/ 112 h 148"/>
                    <a:gd name="T4" fmla="*/ 0 w 397"/>
                    <a:gd name="T5" fmla="*/ 38 h 148"/>
                    <a:gd name="T6" fmla="*/ 323 w 397"/>
                    <a:gd name="T7" fmla="*/ 36 h 148"/>
                    <a:gd name="T8" fmla="*/ 323 w 397"/>
                    <a:gd name="T9" fmla="*/ 0 h 148"/>
                    <a:gd name="T10" fmla="*/ 397 w 397"/>
                    <a:gd name="T11" fmla="*/ 73 h 148"/>
                    <a:gd name="T12" fmla="*/ 323 w 397"/>
                    <a:gd name="T13" fmla="*/ 148 h 148"/>
                    <a:gd name="T14" fmla="*/ 323 w 397"/>
                    <a:gd name="T15" fmla="*/ 111 h 148"/>
                    <a:gd name="T16" fmla="*/ 323 w 397"/>
                    <a:gd name="T17" fmla="*/ 111 h 148"/>
                    <a:gd name="T18" fmla="*/ 323 w 397"/>
                    <a:gd name="T19" fmla="*/ 1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48">
                      <a:moveTo>
                        <a:pt x="323" y="111"/>
                      </a:moveTo>
                      <a:lnTo>
                        <a:pt x="0" y="112"/>
                      </a:lnTo>
                      <a:lnTo>
                        <a:pt x="0" y="38"/>
                      </a:lnTo>
                      <a:lnTo>
                        <a:pt x="323" y="36"/>
                      </a:lnTo>
                      <a:lnTo>
                        <a:pt x="323" y="0"/>
                      </a:lnTo>
                      <a:lnTo>
                        <a:pt x="397" y="73"/>
                      </a:lnTo>
                      <a:lnTo>
                        <a:pt x="323" y="148"/>
                      </a:lnTo>
                      <a:lnTo>
                        <a:pt x="323" y="111"/>
                      </a:lnTo>
                      <a:lnTo>
                        <a:pt x="323" y="111"/>
                      </a:lnTo>
                      <a:lnTo>
                        <a:pt x="323" y="111"/>
                      </a:lnTo>
                      <a:close/>
                    </a:path>
                  </a:pathLst>
                </a:cu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sp>
            <p:nvSpPr>
              <p:cNvPr id="201" name="Freeform 3457"/>
              <p:cNvSpPr>
                <a:spLocks/>
              </p:cNvSpPr>
              <p:nvPr/>
            </p:nvSpPr>
            <p:spPr bwMode="auto">
              <a:xfrm>
                <a:off x="7177087" y="2076133"/>
                <a:ext cx="1708150" cy="561975"/>
              </a:xfrm>
              <a:custGeom>
                <a:avLst/>
                <a:gdLst>
                  <a:gd name="T0" fmla="*/ 897 w 1076"/>
                  <a:gd name="T1" fmla="*/ 354 h 354"/>
                  <a:gd name="T2" fmla="*/ 1076 w 1076"/>
                  <a:gd name="T3" fmla="*/ 176 h 354"/>
                  <a:gd name="T4" fmla="*/ 901 w 1076"/>
                  <a:gd name="T5" fmla="*/ 0 h 354"/>
                  <a:gd name="T6" fmla="*/ 897 w 1076"/>
                  <a:gd name="T7" fmla="*/ 0 h 354"/>
                  <a:gd name="T8" fmla="*/ 897 w 1076"/>
                  <a:gd name="T9" fmla="*/ 84 h 354"/>
                  <a:gd name="T10" fmla="*/ 0 w 1076"/>
                  <a:gd name="T11" fmla="*/ 84 h 354"/>
                  <a:gd name="T12" fmla="*/ 0 w 1076"/>
                  <a:gd name="T13" fmla="*/ 266 h 354"/>
                  <a:gd name="T14" fmla="*/ 897 w 1076"/>
                  <a:gd name="T15" fmla="*/ 266 h 354"/>
                  <a:gd name="T16" fmla="*/ 897 w 1076"/>
                  <a:gd name="T1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6" h="354">
                    <a:moveTo>
                      <a:pt x="897" y="354"/>
                    </a:moveTo>
                    <a:lnTo>
                      <a:pt x="1076" y="176"/>
                    </a:lnTo>
                    <a:lnTo>
                      <a:pt x="901" y="0"/>
                    </a:lnTo>
                    <a:lnTo>
                      <a:pt x="897" y="0"/>
                    </a:lnTo>
                    <a:lnTo>
                      <a:pt x="897" y="84"/>
                    </a:lnTo>
                    <a:lnTo>
                      <a:pt x="0" y="84"/>
                    </a:lnTo>
                    <a:lnTo>
                      <a:pt x="0" y="266"/>
                    </a:lnTo>
                    <a:lnTo>
                      <a:pt x="897" y="266"/>
                    </a:lnTo>
                    <a:lnTo>
                      <a:pt x="897" y="354"/>
                    </a:ln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grpSp>
        <p:sp>
          <p:nvSpPr>
            <p:cNvPr id="202" name="Rectangle 3458"/>
            <p:cNvSpPr>
              <a:spLocks noChangeArrowheads="1"/>
            </p:cNvSpPr>
            <p:nvPr/>
          </p:nvSpPr>
          <p:spPr bwMode="auto">
            <a:xfrm>
              <a:off x="7254876" y="2206308"/>
              <a:ext cx="2372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1765" dirty="0">
                  <a:solidFill>
                    <a:srgbClr val="FFFFFF"/>
                  </a:solidFill>
                  <a:latin typeface="Segoe UI Light" panose="020B0502040204020203" pitchFamily="34" charset="0"/>
                </a:rPr>
                <a:t>80</a:t>
              </a:r>
              <a:endParaRPr lang="en-US" altLang="en-US" sz="1765" dirty="0">
                <a:solidFill>
                  <a:srgbClr val="505050"/>
                </a:solidFill>
                <a:latin typeface="Segoe UI" panose="020B0502040204020203" pitchFamily="34" charset="0"/>
              </a:endParaRPr>
            </a:p>
          </p:txBody>
        </p:sp>
        <p:sp>
          <p:nvSpPr>
            <p:cNvPr id="203" name="Rectangle 3459"/>
            <p:cNvSpPr>
              <a:spLocks noChangeArrowheads="1"/>
            </p:cNvSpPr>
            <p:nvPr/>
          </p:nvSpPr>
          <p:spPr bwMode="auto">
            <a:xfrm>
              <a:off x="7513636" y="2214563"/>
              <a:ext cx="1410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1372" dirty="0">
                  <a:solidFill>
                    <a:srgbClr val="FFFFFF"/>
                  </a:solidFill>
                  <a:latin typeface="Segoe UI Light" panose="020B0502040204020203" pitchFamily="34" charset="0"/>
                </a:rPr>
                <a:t>%</a:t>
              </a:r>
              <a:endParaRPr lang="en-US" altLang="en-US" sz="1765" dirty="0">
                <a:solidFill>
                  <a:srgbClr val="505050"/>
                </a:solidFill>
                <a:latin typeface="Segoe UI" panose="020B0502040204020203" pitchFamily="34" charset="0"/>
              </a:endParaRPr>
            </a:p>
          </p:txBody>
        </p:sp>
        <p:sp>
          <p:nvSpPr>
            <p:cNvPr id="204" name="Rectangle 3460"/>
            <p:cNvSpPr>
              <a:spLocks noChangeArrowheads="1"/>
            </p:cNvSpPr>
            <p:nvPr/>
          </p:nvSpPr>
          <p:spPr bwMode="auto">
            <a:xfrm>
              <a:off x="7704044" y="2285142"/>
              <a:ext cx="66524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dirty="0">
                  <a:solidFill>
                    <a:srgbClr val="FFFFFF"/>
                  </a:solidFill>
                  <a:latin typeface="Segoe UI" panose="020B0502040204020203" pitchFamily="34" charset="0"/>
                </a:rPr>
                <a:t>failure rate …</a:t>
              </a:r>
            </a:p>
          </p:txBody>
        </p:sp>
      </p:grpSp>
      <p:grpSp>
        <p:nvGrpSpPr>
          <p:cNvPr id="55" name="Group 54"/>
          <p:cNvGrpSpPr/>
          <p:nvPr/>
        </p:nvGrpSpPr>
        <p:grpSpPr>
          <a:xfrm>
            <a:off x="6964407" y="3577442"/>
            <a:ext cx="1697915" cy="1560962"/>
            <a:chOff x="7132637" y="3878262"/>
            <a:chExt cx="1731962" cy="1592263"/>
          </a:xfrm>
        </p:grpSpPr>
        <p:sp>
          <p:nvSpPr>
            <p:cNvPr id="473" name="Freeform 3527"/>
            <p:cNvSpPr>
              <a:spLocks/>
            </p:cNvSpPr>
            <p:nvPr/>
          </p:nvSpPr>
          <p:spPr bwMode="auto">
            <a:xfrm>
              <a:off x="7569199" y="3878262"/>
              <a:ext cx="901700" cy="595312"/>
            </a:xfrm>
            <a:custGeom>
              <a:avLst/>
              <a:gdLst>
                <a:gd name="T0" fmla="*/ 368 w 437"/>
                <a:gd name="T1" fmla="*/ 126 h 288"/>
                <a:gd name="T2" fmla="*/ 368 w 437"/>
                <a:gd name="T3" fmla="*/ 122 h 288"/>
                <a:gd name="T4" fmla="*/ 247 w 437"/>
                <a:gd name="T5" fmla="*/ 0 h 288"/>
                <a:gd name="T6" fmla="*/ 147 w 437"/>
                <a:gd name="T7" fmla="*/ 56 h 288"/>
                <a:gd name="T8" fmla="*/ 114 w 437"/>
                <a:gd name="T9" fmla="*/ 47 h 288"/>
                <a:gd name="T10" fmla="*/ 75 w 437"/>
                <a:gd name="T11" fmla="*/ 58 h 288"/>
                <a:gd name="T12" fmla="*/ 44 w 437"/>
                <a:gd name="T13" fmla="*/ 113 h 288"/>
                <a:gd name="T14" fmla="*/ 0 w 437"/>
                <a:gd name="T15" fmla="*/ 193 h 288"/>
                <a:gd name="T16" fmla="*/ 86 w 437"/>
                <a:gd name="T17" fmla="*/ 288 h 288"/>
                <a:gd name="T18" fmla="*/ 95 w 437"/>
                <a:gd name="T19" fmla="*/ 288 h 288"/>
                <a:gd name="T20" fmla="*/ 106 w 437"/>
                <a:gd name="T21" fmla="*/ 288 h 288"/>
                <a:gd name="T22" fmla="*/ 302 w 437"/>
                <a:gd name="T23" fmla="*/ 288 h 288"/>
                <a:gd name="T24" fmla="*/ 306 w 437"/>
                <a:gd name="T25" fmla="*/ 288 h 288"/>
                <a:gd name="T26" fmla="*/ 311 w 437"/>
                <a:gd name="T27" fmla="*/ 288 h 288"/>
                <a:gd name="T28" fmla="*/ 324 w 437"/>
                <a:gd name="T29" fmla="*/ 288 h 288"/>
                <a:gd name="T30" fmla="*/ 357 w 437"/>
                <a:gd name="T31" fmla="*/ 288 h 288"/>
                <a:gd name="T32" fmla="*/ 437 w 437"/>
                <a:gd name="T33" fmla="*/ 208 h 288"/>
                <a:gd name="T34" fmla="*/ 368 w 437"/>
                <a:gd name="T3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7" h="288">
                  <a:moveTo>
                    <a:pt x="368" y="126"/>
                  </a:moveTo>
                  <a:cubicBezTo>
                    <a:pt x="368" y="122"/>
                    <a:pt x="368" y="122"/>
                    <a:pt x="368" y="122"/>
                  </a:cubicBezTo>
                  <a:cubicBezTo>
                    <a:pt x="368" y="56"/>
                    <a:pt x="313" y="0"/>
                    <a:pt x="247" y="0"/>
                  </a:cubicBezTo>
                  <a:cubicBezTo>
                    <a:pt x="205" y="0"/>
                    <a:pt x="167" y="23"/>
                    <a:pt x="147" y="56"/>
                  </a:cubicBezTo>
                  <a:cubicBezTo>
                    <a:pt x="136" y="49"/>
                    <a:pt x="125" y="47"/>
                    <a:pt x="114" y="47"/>
                  </a:cubicBezTo>
                  <a:cubicBezTo>
                    <a:pt x="99" y="47"/>
                    <a:pt x="86" y="49"/>
                    <a:pt x="75" y="58"/>
                  </a:cubicBezTo>
                  <a:cubicBezTo>
                    <a:pt x="57" y="69"/>
                    <a:pt x="44" y="91"/>
                    <a:pt x="44" y="113"/>
                  </a:cubicBezTo>
                  <a:cubicBezTo>
                    <a:pt x="17" y="131"/>
                    <a:pt x="0" y="162"/>
                    <a:pt x="0" y="193"/>
                  </a:cubicBezTo>
                  <a:cubicBezTo>
                    <a:pt x="0" y="243"/>
                    <a:pt x="37" y="283"/>
                    <a:pt x="86" y="288"/>
                  </a:cubicBezTo>
                  <a:cubicBezTo>
                    <a:pt x="88" y="288"/>
                    <a:pt x="92" y="288"/>
                    <a:pt x="95" y="288"/>
                  </a:cubicBezTo>
                  <a:cubicBezTo>
                    <a:pt x="99" y="288"/>
                    <a:pt x="101" y="288"/>
                    <a:pt x="106" y="288"/>
                  </a:cubicBezTo>
                  <a:cubicBezTo>
                    <a:pt x="150" y="288"/>
                    <a:pt x="253" y="288"/>
                    <a:pt x="302" y="288"/>
                  </a:cubicBezTo>
                  <a:cubicBezTo>
                    <a:pt x="302" y="288"/>
                    <a:pt x="304" y="288"/>
                    <a:pt x="306" y="288"/>
                  </a:cubicBezTo>
                  <a:cubicBezTo>
                    <a:pt x="311" y="288"/>
                    <a:pt x="311" y="288"/>
                    <a:pt x="311" y="288"/>
                  </a:cubicBezTo>
                  <a:cubicBezTo>
                    <a:pt x="313" y="288"/>
                    <a:pt x="320" y="288"/>
                    <a:pt x="324" y="288"/>
                  </a:cubicBezTo>
                  <a:cubicBezTo>
                    <a:pt x="357" y="288"/>
                    <a:pt x="357" y="288"/>
                    <a:pt x="357" y="288"/>
                  </a:cubicBezTo>
                  <a:cubicBezTo>
                    <a:pt x="401" y="288"/>
                    <a:pt x="437" y="252"/>
                    <a:pt x="437" y="208"/>
                  </a:cubicBezTo>
                  <a:cubicBezTo>
                    <a:pt x="437" y="166"/>
                    <a:pt x="406" y="133"/>
                    <a:pt x="368" y="126"/>
                  </a:cubicBez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74" name="Rectangle 3528"/>
            <p:cNvSpPr>
              <a:spLocks noChangeArrowheads="1"/>
            </p:cNvSpPr>
            <p:nvPr/>
          </p:nvSpPr>
          <p:spPr bwMode="auto">
            <a:xfrm>
              <a:off x="8061324" y="4216400"/>
              <a:ext cx="32380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1176" b="1" dirty="0">
                  <a:solidFill>
                    <a:srgbClr val="FFFFFF"/>
                  </a:solidFill>
                  <a:latin typeface="Segoe UI Semibold" panose="020B0702040204020203" pitchFamily="34" charset="0"/>
                </a:rPr>
                <a:t>CIOs</a:t>
              </a:r>
              <a:endParaRPr lang="en-US" altLang="en-US" sz="1765" dirty="0">
                <a:solidFill>
                  <a:srgbClr val="505050"/>
                </a:solidFill>
                <a:latin typeface="Segoe UI" panose="020B0502040204020203" pitchFamily="34" charset="0"/>
              </a:endParaRPr>
            </a:p>
          </p:txBody>
        </p:sp>
        <p:sp>
          <p:nvSpPr>
            <p:cNvPr id="475" name="Rectangle 3529"/>
            <p:cNvSpPr>
              <a:spLocks noChangeArrowheads="1"/>
            </p:cNvSpPr>
            <p:nvPr/>
          </p:nvSpPr>
          <p:spPr bwMode="auto">
            <a:xfrm>
              <a:off x="7732349" y="4001313"/>
              <a:ext cx="2340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1765" dirty="0">
                  <a:solidFill>
                    <a:srgbClr val="FFFFFF"/>
                  </a:solidFill>
                  <a:latin typeface="Segoe UI Light" panose="020B0502040204020203" pitchFamily="34" charset="0"/>
                </a:rPr>
                <a:t>70</a:t>
              </a:r>
              <a:endParaRPr lang="en-US" altLang="en-US" sz="1765" dirty="0">
                <a:solidFill>
                  <a:srgbClr val="505050"/>
                </a:solidFill>
                <a:latin typeface="Segoe UI" panose="020B0502040204020203" pitchFamily="34" charset="0"/>
              </a:endParaRPr>
            </a:p>
          </p:txBody>
        </p:sp>
        <p:sp>
          <p:nvSpPr>
            <p:cNvPr id="476" name="Rectangle 3530"/>
            <p:cNvSpPr>
              <a:spLocks noChangeArrowheads="1"/>
            </p:cNvSpPr>
            <p:nvPr/>
          </p:nvSpPr>
          <p:spPr bwMode="auto">
            <a:xfrm>
              <a:off x="8005503" y="3950999"/>
              <a:ext cx="19075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1863" dirty="0">
                  <a:solidFill>
                    <a:srgbClr val="FFFFFF"/>
                  </a:solidFill>
                  <a:latin typeface="Segoe UI Light" panose="020B0502040204020203" pitchFamily="34" charset="0"/>
                </a:rPr>
                <a:t>%</a:t>
              </a:r>
              <a:endParaRPr lang="en-US" altLang="en-US" sz="1765" dirty="0">
                <a:solidFill>
                  <a:srgbClr val="505050"/>
                </a:solidFill>
                <a:latin typeface="Segoe UI" panose="020B0502040204020203" pitchFamily="34" charset="0"/>
              </a:endParaRPr>
            </a:p>
          </p:txBody>
        </p:sp>
        <p:sp>
          <p:nvSpPr>
            <p:cNvPr id="477" name="Rectangle 3531"/>
            <p:cNvSpPr>
              <a:spLocks noChangeArrowheads="1"/>
            </p:cNvSpPr>
            <p:nvPr/>
          </p:nvSpPr>
          <p:spPr bwMode="auto">
            <a:xfrm>
              <a:off x="7132637" y="4981575"/>
              <a:ext cx="50334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896386"/>
              <a:r>
                <a:rPr lang="en-US" altLang="en-US" sz="882" dirty="0">
                  <a:solidFill>
                    <a:srgbClr val="002050"/>
                  </a:solidFill>
                  <a:latin typeface="Segoe UI" panose="020B0502040204020203" pitchFamily="34" charset="0"/>
                </a:rPr>
                <a:t>to </a:t>
              </a:r>
              <a:r>
                <a:rPr lang="en-US" altLang="en-US" sz="882" b="1" dirty="0">
                  <a:solidFill>
                    <a:srgbClr val="002050"/>
                  </a:solidFill>
                  <a:latin typeface="Segoe UI" panose="020B0502040204020203" pitchFamily="34" charset="0"/>
                </a:rPr>
                <a:t>reduce</a:t>
              </a:r>
              <a:br>
                <a:rPr lang="en-US" altLang="en-US" sz="882" b="1" dirty="0">
                  <a:solidFill>
                    <a:srgbClr val="002050"/>
                  </a:solidFill>
                  <a:latin typeface="Segoe UI" panose="020B0502040204020203" pitchFamily="34" charset="0"/>
                </a:rPr>
              </a:br>
              <a:r>
                <a:rPr lang="en-US" altLang="en-US" sz="882" b="1" dirty="0">
                  <a:solidFill>
                    <a:srgbClr val="002050"/>
                  </a:solidFill>
                  <a:latin typeface="Segoe UI" panose="020B0502040204020203" pitchFamily="34" charset="0"/>
                </a:rPr>
                <a:t>IT costs</a:t>
              </a:r>
              <a:endParaRPr lang="en-US" altLang="en-US" sz="1765" b="1" dirty="0">
                <a:solidFill>
                  <a:srgbClr val="505050"/>
                </a:solidFill>
                <a:latin typeface="Segoe UI" panose="020B0502040204020203" pitchFamily="34" charset="0"/>
              </a:endParaRPr>
            </a:p>
          </p:txBody>
        </p:sp>
        <p:sp>
          <p:nvSpPr>
            <p:cNvPr id="478" name="Rectangle 3535"/>
            <p:cNvSpPr>
              <a:spLocks noChangeArrowheads="1"/>
            </p:cNvSpPr>
            <p:nvPr/>
          </p:nvSpPr>
          <p:spPr bwMode="auto">
            <a:xfrm>
              <a:off x="7193170" y="4548187"/>
              <a:ext cx="444032"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defTabSz="896386"/>
              <a:r>
                <a:rPr lang="en-US" altLang="en-US" sz="882" dirty="0">
                  <a:solidFill>
                    <a:srgbClr val="002050"/>
                  </a:solidFill>
                  <a:latin typeface="Segoe UI" panose="020B0502040204020203" pitchFamily="34" charset="0"/>
                </a:rPr>
                <a:t>Would</a:t>
              </a:r>
              <a:br>
                <a:rPr lang="en-US" altLang="en-US" sz="882" dirty="0">
                  <a:solidFill>
                    <a:srgbClr val="002050"/>
                  </a:solidFill>
                  <a:latin typeface="Segoe UI" panose="020B0502040204020203" pitchFamily="34" charset="0"/>
                </a:rPr>
              </a:br>
              <a:r>
                <a:rPr lang="en-US" altLang="en-US" sz="882" b="1" dirty="0">
                  <a:solidFill>
                    <a:srgbClr val="002050"/>
                  </a:solidFill>
                  <a:latin typeface="Segoe UI" panose="020B0502040204020203" pitchFamily="34" charset="0"/>
                </a:rPr>
                <a:t>increase</a:t>
              </a:r>
              <a:br>
                <a:rPr lang="en-US" altLang="en-US" sz="882" b="1" dirty="0">
                  <a:solidFill>
                    <a:srgbClr val="002050"/>
                  </a:solidFill>
                  <a:latin typeface="Segoe UI" panose="020B0502040204020203" pitchFamily="34" charset="0"/>
                </a:rPr>
              </a:br>
              <a:r>
                <a:rPr lang="en-US" altLang="en-US" sz="882" b="1" dirty="0">
                  <a:solidFill>
                    <a:srgbClr val="002050"/>
                  </a:solidFill>
                  <a:latin typeface="Segoe UI" panose="020B0502040204020203" pitchFamily="34" charset="0"/>
                </a:rPr>
                <a:t>risk</a:t>
              </a:r>
              <a:endParaRPr lang="en-US" altLang="en-US" sz="1765" b="1" dirty="0">
                <a:solidFill>
                  <a:srgbClr val="505050"/>
                </a:solidFill>
                <a:latin typeface="Segoe UI" panose="020B0502040204020203" pitchFamily="34" charset="0"/>
              </a:endParaRPr>
            </a:p>
          </p:txBody>
        </p:sp>
        <p:sp>
          <p:nvSpPr>
            <p:cNvPr id="479" name="Freeform 3608"/>
            <p:cNvSpPr>
              <a:spLocks/>
            </p:cNvSpPr>
            <p:nvPr/>
          </p:nvSpPr>
          <p:spPr bwMode="auto">
            <a:xfrm>
              <a:off x="7640637" y="4298950"/>
              <a:ext cx="238125" cy="539750"/>
            </a:xfrm>
            <a:custGeom>
              <a:avLst/>
              <a:gdLst>
                <a:gd name="T0" fmla="*/ 112 w 150"/>
                <a:gd name="T1" fmla="*/ 75 h 340"/>
                <a:gd name="T2" fmla="*/ 112 w 150"/>
                <a:gd name="T3" fmla="*/ 340 h 340"/>
                <a:gd name="T4" fmla="*/ 38 w 150"/>
                <a:gd name="T5" fmla="*/ 340 h 340"/>
                <a:gd name="T6" fmla="*/ 38 w 150"/>
                <a:gd name="T7" fmla="*/ 75 h 340"/>
                <a:gd name="T8" fmla="*/ 0 w 150"/>
                <a:gd name="T9" fmla="*/ 75 h 340"/>
                <a:gd name="T10" fmla="*/ 74 w 150"/>
                <a:gd name="T11" fmla="*/ 0 h 340"/>
                <a:gd name="T12" fmla="*/ 150 w 150"/>
                <a:gd name="T13" fmla="*/ 75 h 340"/>
                <a:gd name="T14" fmla="*/ 112 w 150"/>
                <a:gd name="T15" fmla="*/ 75 h 340"/>
                <a:gd name="T16" fmla="*/ 112 w 150"/>
                <a:gd name="T17" fmla="*/ 75 h 340"/>
                <a:gd name="T18" fmla="*/ 112 w 150"/>
                <a:gd name="T19" fmla="*/ 7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340">
                  <a:moveTo>
                    <a:pt x="112" y="75"/>
                  </a:moveTo>
                  <a:lnTo>
                    <a:pt x="112" y="340"/>
                  </a:lnTo>
                  <a:lnTo>
                    <a:pt x="38" y="340"/>
                  </a:lnTo>
                  <a:lnTo>
                    <a:pt x="38" y="75"/>
                  </a:lnTo>
                  <a:lnTo>
                    <a:pt x="0" y="75"/>
                  </a:lnTo>
                  <a:lnTo>
                    <a:pt x="74" y="0"/>
                  </a:lnTo>
                  <a:lnTo>
                    <a:pt x="150" y="75"/>
                  </a:lnTo>
                  <a:lnTo>
                    <a:pt x="112" y="75"/>
                  </a:lnTo>
                  <a:lnTo>
                    <a:pt x="112" y="75"/>
                  </a:lnTo>
                  <a:lnTo>
                    <a:pt x="112" y="75"/>
                  </a:ln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80" name="Freeform 3609"/>
            <p:cNvSpPr>
              <a:spLocks/>
            </p:cNvSpPr>
            <p:nvPr/>
          </p:nvSpPr>
          <p:spPr bwMode="auto">
            <a:xfrm>
              <a:off x="7640637" y="4838700"/>
              <a:ext cx="238125" cy="631825"/>
            </a:xfrm>
            <a:custGeom>
              <a:avLst/>
              <a:gdLst>
                <a:gd name="T0" fmla="*/ 112 w 150"/>
                <a:gd name="T1" fmla="*/ 324 h 398"/>
                <a:gd name="T2" fmla="*/ 112 w 150"/>
                <a:gd name="T3" fmla="*/ 0 h 398"/>
                <a:gd name="T4" fmla="*/ 38 w 150"/>
                <a:gd name="T5" fmla="*/ 0 h 398"/>
                <a:gd name="T6" fmla="*/ 38 w 150"/>
                <a:gd name="T7" fmla="*/ 324 h 398"/>
                <a:gd name="T8" fmla="*/ 0 w 150"/>
                <a:gd name="T9" fmla="*/ 324 h 398"/>
                <a:gd name="T10" fmla="*/ 74 w 150"/>
                <a:gd name="T11" fmla="*/ 398 h 398"/>
                <a:gd name="T12" fmla="*/ 150 w 150"/>
                <a:gd name="T13" fmla="*/ 324 h 398"/>
                <a:gd name="T14" fmla="*/ 112 w 150"/>
                <a:gd name="T15" fmla="*/ 324 h 398"/>
                <a:gd name="T16" fmla="*/ 112 w 150"/>
                <a:gd name="T17" fmla="*/ 324 h 398"/>
                <a:gd name="T18" fmla="*/ 112 w 150"/>
                <a:gd name="T19" fmla="*/ 32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398">
                  <a:moveTo>
                    <a:pt x="112" y="324"/>
                  </a:moveTo>
                  <a:lnTo>
                    <a:pt x="112" y="0"/>
                  </a:lnTo>
                  <a:lnTo>
                    <a:pt x="38" y="0"/>
                  </a:lnTo>
                  <a:lnTo>
                    <a:pt x="38" y="324"/>
                  </a:lnTo>
                  <a:lnTo>
                    <a:pt x="0" y="324"/>
                  </a:lnTo>
                  <a:lnTo>
                    <a:pt x="74" y="398"/>
                  </a:lnTo>
                  <a:lnTo>
                    <a:pt x="150" y="324"/>
                  </a:lnTo>
                  <a:lnTo>
                    <a:pt x="112" y="324"/>
                  </a:lnTo>
                  <a:lnTo>
                    <a:pt x="112" y="324"/>
                  </a:lnTo>
                  <a:lnTo>
                    <a:pt x="112" y="324"/>
                  </a:lnTo>
                  <a:close/>
                </a:path>
              </a:pathLst>
            </a:custGeom>
            <a:solidFill>
              <a:srgbClr val="176C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81" name="Rectangle 3610"/>
            <p:cNvSpPr>
              <a:spLocks noChangeArrowheads="1"/>
            </p:cNvSpPr>
            <p:nvPr/>
          </p:nvSpPr>
          <p:spPr bwMode="auto">
            <a:xfrm>
              <a:off x="7891461" y="4981575"/>
              <a:ext cx="8319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dirty="0">
                  <a:solidFill>
                    <a:srgbClr val="002050"/>
                  </a:solidFill>
                  <a:latin typeface="Segoe UI" panose="020B0502040204020203" pitchFamily="34" charset="0"/>
                </a:rPr>
                <a:t>and </a:t>
              </a:r>
              <a:r>
                <a:rPr lang="en-US" altLang="en-US" sz="882" b="1" dirty="0">
                  <a:solidFill>
                    <a:srgbClr val="002050"/>
                  </a:solidFill>
                  <a:latin typeface="Segoe UI" panose="020B0502040204020203" pitchFamily="34" charset="0"/>
                </a:rPr>
                <a:t>accelerate</a:t>
              </a:r>
              <a:br>
                <a:rPr lang="en-US" altLang="en-US" sz="882" b="1" dirty="0">
                  <a:solidFill>
                    <a:srgbClr val="002050"/>
                  </a:solidFill>
                  <a:latin typeface="Segoe UI" panose="020B0502040204020203" pitchFamily="34" charset="0"/>
                </a:rPr>
              </a:br>
              <a:r>
                <a:rPr lang="en-US" altLang="en-US" sz="882" b="1" dirty="0">
                  <a:solidFill>
                    <a:srgbClr val="002050"/>
                  </a:solidFill>
                  <a:latin typeface="Segoe UI" panose="020B0502040204020203" pitchFamily="34" charset="0"/>
                </a:rPr>
                <a:t>business agility</a:t>
              </a:r>
            </a:p>
          </p:txBody>
        </p:sp>
        <p:sp>
          <p:nvSpPr>
            <p:cNvPr id="482" name="Freeform 3613"/>
            <p:cNvSpPr>
              <a:spLocks/>
            </p:cNvSpPr>
            <p:nvPr/>
          </p:nvSpPr>
          <p:spPr bwMode="auto">
            <a:xfrm>
              <a:off x="7897811" y="4783138"/>
              <a:ext cx="966788" cy="238125"/>
            </a:xfrm>
            <a:custGeom>
              <a:avLst/>
              <a:gdLst>
                <a:gd name="T0" fmla="*/ 535 w 609"/>
                <a:gd name="T1" fmla="*/ 38 h 150"/>
                <a:gd name="T2" fmla="*/ 0 w 609"/>
                <a:gd name="T3" fmla="*/ 38 h 150"/>
                <a:gd name="T4" fmla="*/ 0 w 609"/>
                <a:gd name="T5" fmla="*/ 112 h 150"/>
                <a:gd name="T6" fmla="*/ 535 w 609"/>
                <a:gd name="T7" fmla="*/ 112 h 150"/>
                <a:gd name="T8" fmla="*/ 535 w 609"/>
                <a:gd name="T9" fmla="*/ 150 h 150"/>
                <a:gd name="T10" fmla="*/ 609 w 609"/>
                <a:gd name="T11" fmla="*/ 76 h 150"/>
                <a:gd name="T12" fmla="*/ 535 w 609"/>
                <a:gd name="T13" fmla="*/ 0 h 150"/>
                <a:gd name="T14" fmla="*/ 535 w 609"/>
                <a:gd name="T15" fmla="*/ 38 h 150"/>
                <a:gd name="T16" fmla="*/ 535 w 609"/>
                <a:gd name="T17" fmla="*/ 38 h 150"/>
                <a:gd name="T18" fmla="*/ 535 w 609"/>
                <a:gd name="T19" fmla="*/ 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9" h="150">
                  <a:moveTo>
                    <a:pt x="535" y="38"/>
                  </a:moveTo>
                  <a:lnTo>
                    <a:pt x="0" y="38"/>
                  </a:lnTo>
                  <a:lnTo>
                    <a:pt x="0" y="112"/>
                  </a:lnTo>
                  <a:lnTo>
                    <a:pt x="535" y="112"/>
                  </a:lnTo>
                  <a:lnTo>
                    <a:pt x="535" y="150"/>
                  </a:lnTo>
                  <a:lnTo>
                    <a:pt x="609" y="76"/>
                  </a:lnTo>
                  <a:lnTo>
                    <a:pt x="535" y="0"/>
                  </a:lnTo>
                  <a:lnTo>
                    <a:pt x="535" y="38"/>
                  </a:lnTo>
                  <a:lnTo>
                    <a:pt x="535" y="38"/>
                  </a:lnTo>
                  <a:lnTo>
                    <a:pt x="535" y="38"/>
                  </a:lnTo>
                  <a:close/>
                </a:path>
              </a:pathLst>
            </a:custGeom>
            <a:solidFill>
              <a:srgbClr val="176C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1066669">
                <a:defRPr/>
              </a:pPr>
              <a:endParaRPr lang="en-US" sz="2157" kern="0">
                <a:solidFill>
                  <a:srgbClr val="505050"/>
                </a:solidFill>
              </a:endParaRPr>
            </a:p>
          </p:txBody>
        </p:sp>
        <p:sp>
          <p:nvSpPr>
            <p:cNvPr id="483" name="Rectangle 3778"/>
            <p:cNvSpPr>
              <a:spLocks noChangeArrowheads="1"/>
            </p:cNvSpPr>
            <p:nvPr/>
          </p:nvSpPr>
          <p:spPr bwMode="auto">
            <a:xfrm>
              <a:off x="7918449" y="4256088"/>
              <a:ext cx="67326"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dirty="0">
                  <a:solidFill>
                    <a:srgbClr val="FFFFFF"/>
                  </a:solidFill>
                  <a:latin typeface="Segoe UI" panose="020B0502040204020203" pitchFamily="34" charset="0"/>
                </a:rPr>
                <a:t>o</a:t>
              </a:r>
              <a:endParaRPr lang="en-US" altLang="en-US" sz="1765" dirty="0">
                <a:solidFill>
                  <a:srgbClr val="505050"/>
                </a:solidFill>
                <a:latin typeface="Segoe UI" panose="020B0502040204020203" pitchFamily="34" charset="0"/>
              </a:endParaRPr>
            </a:p>
          </p:txBody>
        </p:sp>
        <p:sp>
          <p:nvSpPr>
            <p:cNvPr id="484" name="Rectangle 3779"/>
            <p:cNvSpPr>
              <a:spLocks noChangeArrowheads="1"/>
            </p:cNvSpPr>
            <p:nvPr/>
          </p:nvSpPr>
          <p:spPr bwMode="auto">
            <a:xfrm>
              <a:off x="7983537" y="4256088"/>
              <a:ext cx="35973" cy="138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896386"/>
              <a:r>
                <a:rPr lang="en-US" altLang="en-US" sz="882" dirty="0">
                  <a:solidFill>
                    <a:srgbClr val="FFFFFF"/>
                  </a:solidFill>
                  <a:latin typeface="Segoe UI" panose="020B0502040204020203" pitchFamily="34" charset="0"/>
                </a:rPr>
                <a:t>f</a:t>
              </a:r>
              <a:endParaRPr lang="en-US" altLang="en-US" sz="1765" dirty="0">
                <a:solidFill>
                  <a:srgbClr val="505050"/>
                </a:solidFill>
                <a:latin typeface="Segoe UI" panose="020B0502040204020203" pitchFamily="34" charset="0"/>
              </a:endParaRPr>
            </a:p>
          </p:txBody>
        </p:sp>
      </p:grpSp>
    </p:spTree>
    <p:extLst>
      <p:ext uri="{BB962C8B-B14F-4D97-AF65-F5344CB8AC3E}">
        <p14:creationId xmlns:p14="http://schemas.microsoft.com/office/powerpoint/2010/main" val="6786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1000"/>
                                        <p:tgtEl>
                                          <p:spTgt spid="29"/>
                                        </p:tgtEl>
                                      </p:cBhvr>
                                    </p:animEffect>
                                  </p:childTnLst>
                                </p:cTn>
                              </p:par>
                            </p:childTnLst>
                          </p:cTn>
                        </p:par>
                        <p:par>
                          <p:cTn id="25" fill="hold">
                            <p:stCondLst>
                              <p:cond delay="2000"/>
                            </p:stCondLst>
                            <p:childTnLst>
                              <p:par>
                                <p:cTn id="26" presetID="12" presetClass="entr" presetSubtype="1" fill="hold" grpId="0" nodeType="afterEffect">
                                  <p:stCondLst>
                                    <p:cond delay="0"/>
                                  </p:stCondLst>
                                  <p:childTnLst>
                                    <p:set>
                                      <p:cBhvr>
                                        <p:cTn id="27" dur="1" fill="hold">
                                          <p:stCondLst>
                                            <p:cond delay="0"/>
                                          </p:stCondLst>
                                        </p:cTn>
                                        <p:tgtEl>
                                          <p:spTgt spid="266"/>
                                        </p:tgtEl>
                                        <p:attrNameLst>
                                          <p:attrName>style.visibility</p:attrName>
                                        </p:attrNameLst>
                                      </p:cBhvr>
                                      <p:to>
                                        <p:strVal val="visible"/>
                                      </p:to>
                                    </p:set>
                                    <p:anim calcmode="lin" valueType="num">
                                      <p:cBhvr additive="base">
                                        <p:cTn id="28" dur="500"/>
                                        <p:tgtEl>
                                          <p:spTgt spid="266"/>
                                        </p:tgtEl>
                                        <p:attrNameLst>
                                          <p:attrName>ppt_y</p:attrName>
                                        </p:attrNameLst>
                                      </p:cBhvr>
                                      <p:tavLst>
                                        <p:tav tm="0">
                                          <p:val>
                                            <p:strVal val="#ppt_y-#ppt_h*1.125000"/>
                                          </p:val>
                                        </p:tav>
                                        <p:tav tm="100000">
                                          <p:val>
                                            <p:strVal val="#ppt_y"/>
                                          </p:val>
                                        </p:tav>
                                      </p:tavLst>
                                    </p:anim>
                                    <p:animEffect transition="in" filter="wipe(down)">
                                      <p:cBhvr>
                                        <p:cTn id="29" dur="500"/>
                                        <p:tgtEl>
                                          <p:spTgt spid="266"/>
                                        </p:tgtEl>
                                      </p:cBhvr>
                                    </p:animEffect>
                                  </p:childTnLst>
                                </p:cTn>
                              </p:par>
                            </p:childTnLst>
                          </p:cTn>
                        </p:par>
                        <p:par>
                          <p:cTn id="30" fill="hold">
                            <p:stCondLst>
                              <p:cond delay="2500"/>
                            </p:stCondLst>
                            <p:childTnLst>
                              <p:par>
                                <p:cTn id="31" presetID="12" presetClass="entr" presetSubtype="1" fill="hold" grpId="0" nodeType="afterEffect">
                                  <p:stCondLst>
                                    <p:cond delay="0"/>
                                  </p:stCondLst>
                                  <p:childTnLst>
                                    <p:set>
                                      <p:cBhvr>
                                        <p:cTn id="32" dur="1" fill="hold">
                                          <p:stCondLst>
                                            <p:cond delay="0"/>
                                          </p:stCondLst>
                                        </p:cTn>
                                        <p:tgtEl>
                                          <p:spTgt spid="191"/>
                                        </p:tgtEl>
                                        <p:attrNameLst>
                                          <p:attrName>style.visibility</p:attrName>
                                        </p:attrNameLst>
                                      </p:cBhvr>
                                      <p:to>
                                        <p:strVal val="visible"/>
                                      </p:to>
                                    </p:set>
                                    <p:anim calcmode="lin" valueType="num">
                                      <p:cBhvr additive="base">
                                        <p:cTn id="33" dur="500"/>
                                        <p:tgtEl>
                                          <p:spTgt spid="191"/>
                                        </p:tgtEl>
                                        <p:attrNameLst>
                                          <p:attrName>ppt_y</p:attrName>
                                        </p:attrNameLst>
                                      </p:cBhvr>
                                      <p:tavLst>
                                        <p:tav tm="0">
                                          <p:val>
                                            <p:strVal val="#ppt_y-#ppt_h*1.125000"/>
                                          </p:val>
                                        </p:tav>
                                        <p:tav tm="100000">
                                          <p:val>
                                            <p:strVal val="#ppt_y"/>
                                          </p:val>
                                        </p:tav>
                                      </p:tavLst>
                                    </p:anim>
                                    <p:animEffect transition="in" filter="wipe(down)">
                                      <p:cBhvr>
                                        <p:cTn id="34" dur="500"/>
                                        <p:tgtEl>
                                          <p:spTgt spid="191"/>
                                        </p:tgtEl>
                                      </p:cBhvr>
                                    </p:animEffect>
                                  </p:childTnLst>
                                </p:cTn>
                              </p:par>
                            </p:childTnLst>
                          </p:cTn>
                        </p:par>
                        <p:par>
                          <p:cTn id="35" fill="hold">
                            <p:stCondLst>
                              <p:cond delay="3000"/>
                            </p:stCondLst>
                            <p:childTnLst>
                              <p:par>
                                <p:cTn id="36" presetID="12" presetClass="entr" presetSubtype="1" fill="hold" grpId="0" nodeType="afterEffect">
                                  <p:stCondLst>
                                    <p:cond delay="0"/>
                                  </p:stCondLst>
                                  <p:childTnLst>
                                    <p:set>
                                      <p:cBhvr>
                                        <p:cTn id="37" dur="1" fill="hold">
                                          <p:stCondLst>
                                            <p:cond delay="0"/>
                                          </p:stCondLst>
                                        </p:cTn>
                                        <p:tgtEl>
                                          <p:spTgt spid="192"/>
                                        </p:tgtEl>
                                        <p:attrNameLst>
                                          <p:attrName>style.visibility</p:attrName>
                                        </p:attrNameLst>
                                      </p:cBhvr>
                                      <p:to>
                                        <p:strVal val="visible"/>
                                      </p:to>
                                    </p:set>
                                    <p:anim calcmode="lin" valueType="num">
                                      <p:cBhvr additive="base">
                                        <p:cTn id="38" dur="500"/>
                                        <p:tgtEl>
                                          <p:spTgt spid="192"/>
                                        </p:tgtEl>
                                        <p:attrNameLst>
                                          <p:attrName>ppt_y</p:attrName>
                                        </p:attrNameLst>
                                      </p:cBhvr>
                                      <p:tavLst>
                                        <p:tav tm="0">
                                          <p:val>
                                            <p:strVal val="#ppt_y-#ppt_h*1.125000"/>
                                          </p:val>
                                        </p:tav>
                                        <p:tav tm="100000">
                                          <p:val>
                                            <p:strVal val="#ppt_y"/>
                                          </p:val>
                                        </p:tav>
                                      </p:tavLst>
                                    </p:anim>
                                    <p:animEffect transition="in" filter="wipe(down)">
                                      <p:cBhvr>
                                        <p:cTn id="39" dur="500"/>
                                        <p:tgtEl>
                                          <p:spTgt spid="192"/>
                                        </p:tgtEl>
                                      </p:cBhvr>
                                    </p:animEffect>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526"/>
                                        </p:tgtEl>
                                        <p:attrNameLst>
                                          <p:attrName>style.visibility</p:attrName>
                                        </p:attrNameLst>
                                      </p:cBhvr>
                                      <p:to>
                                        <p:strVal val="visible"/>
                                      </p:to>
                                    </p:set>
                                    <p:anim calcmode="lin" valueType="num">
                                      <p:cBhvr additive="base">
                                        <p:cTn id="43" dur="300" fill="hold"/>
                                        <p:tgtEl>
                                          <p:spTgt spid="526"/>
                                        </p:tgtEl>
                                        <p:attrNameLst>
                                          <p:attrName>ppt_x</p:attrName>
                                        </p:attrNameLst>
                                      </p:cBhvr>
                                      <p:tavLst>
                                        <p:tav tm="0">
                                          <p:val>
                                            <p:strVal val="#ppt_x"/>
                                          </p:val>
                                        </p:tav>
                                        <p:tav tm="100000">
                                          <p:val>
                                            <p:strVal val="#ppt_x"/>
                                          </p:val>
                                        </p:tav>
                                      </p:tavLst>
                                    </p:anim>
                                    <p:anim calcmode="lin" valueType="num">
                                      <p:cBhvr additive="base">
                                        <p:cTn id="44" dur="300" fill="hold"/>
                                        <p:tgtEl>
                                          <p:spTgt spid="526"/>
                                        </p:tgtEl>
                                        <p:attrNameLst>
                                          <p:attrName>ppt_y</p:attrName>
                                        </p:attrNameLst>
                                      </p:cBhvr>
                                      <p:tavLst>
                                        <p:tav tm="0">
                                          <p:val>
                                            <p:strVal val="1+#ppt_h/2"/>
                                          </p:val>
                                        </p:tav>
                                        <p:tav tm="100000">
                                          <p:val>
                                            <p:strVal val="#ppt_y"/>
                                          </p:val>
                                        </p:tav>
                                      </p:tavLst>
                                    </p:anim>
                                  </p:childTnLst>
                                </p:cTn>
                              </p:par>
                            </p:childTnLst>
                          </p:cTn>
                        </p:par>
                        <p:par>
                          <p:cTn id="45" fill="hold">
                            <p:stCondLst>
                              <p:cond delay="3800"/>
                            </p:stCondLst>
                            <p:childTnLst>
                              <p:par>
                                <p:cTn id="46" presetID="2" presetClass="entr" presetSubtype="1" fill="hold" nodeType="afterEffect">
                                  <p:stCondLst>
                                    <p:cond delay="0"/>
                                  </p:stCondLst>
                                  <p:childTnLst>
                                    <p:set>
                                      <p:cBhvr>
                                        <p:cTn id="47" dur="1" fill="hold">
                                          <p:stCondLst>
                                            <p:cond delay="0"/>
                                          </p:stCondLst>
                                        </p:cTn>
                                        <p:tgtEl>
                                          <p:spTgt spid="687"/>
                                        </p:tgtEl>
                                        <p:attrNameLst>
                                          <p:attrName>style.visibility</p:attrName>
                                        </p:attrNameLst>
                                      </p:cBhvr>
                                      <p:to>
                                        <p:strVal val="visible"/>
                                      </p:to>
                                    </p:set>
                                    <p:anim calcmode="lin" valueType="num">
                                      <p:cBhvr additive="base">
                                        <p:cTn id="48" dur="300" fill="hold"/>
                                        <p:tgtEl>
                                          <p:spTgt spid="687"/>
                                        </p:tgtEl>
                                        <p:attrNameLst>
                                          <p:attrName>ppt_x</p:attrName>
                                        </p:attrNameLst>
                                      </p:cBhvr>
                                      <p:tavLst>
                                        <p:tav tm="0">
                                          <p:val>
                                            <p:strVal val="#ppt_x"/>
                                          </p:val>
                                        </p:tav>
                                        <p:tav tm="100000">
                                          <p:val>
                                            <p:strVal val="#ppt_x"/>
                                          </p:val>
                                        </p:tav>
                                      </p:tavLst>
                                    </p:anim>
                                    <p:anim calcmode="lin" valueType="num">
                                      <p:cBhvr additive="base">
                                        <p:cTn id="49" dur="300" fill="hold"/>
                                        <p:tgtEl>
                                          <p:spTgt spid="687"/>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2" presetClass="entr" presetSubtype="1" fill="hold" nodeType="withEffect">
                                  <p:stCondLst>
                                    <p:cond delay="0"/>
                                  </p:stCondLst>
                                  <p:childTnLst>
                                    <p:set>
                                      <p:cBhvr>
                                        <p:cTn id="86" dur="1" fill="hold">
                                          <p:stCondLst>
                                            <p:cond delay="0"/>
                                          </p:stCondLst>
                                        </p:cTn>
                                        <p:tgtEl>
                                          <p:spTgt spid="579"/>
                                        </p:tgtEl>
                                        <p:attrNameLst>
                                          <p:attrName>style.visibility</p:attrName>
                                        </p:attrNameLst>
                                      </p:cBhvr>
                                      <p:to>
                                        <p:strVal val="visible"/>
                                      </p:to>
                                    </p:set>
                                    <p:anim calcmode="lin" valueType="num">
                                      <p:cBhvr additive="base">
                                        <p:cTn id="87" dur="500" fill="hold"/>
                                        <p:tgtEl>
                                          <p:spTgt spid="579"/>
                                        </p:tgtEl>
                                        <p:attrNameLst>
                                          <p:attrName>ppt_x</p:attrName>
                                        </p:attrNameLst>
                                      </p:cBhvr>
                                      <p:tavLst>
                                        <p:tav tm="0">
                                          <p:val>
                                            <p:strVal val="#ppt_x"/>
                                          </p:val>
                                        </p:tav>
                                        <p:tav tm="100000">
                                          <p:val>
                                            <p:strVal val="#ppt_x"/>
                                          </p:val>
                                        </p:tav>
                                      </p:tavLst>
                                    </p:anim>
                                    <p:anim calcmode="lin" valueType="num">
                                      <p:cBhvr additive="base">
                                        <p:cTn id="88" dur="500" fill="hold"/>
                                        <p:tgtEl>
                                          <p:spTgt spid="579"/>
                                        </p:tgtEl>
                                        <p:attrNameLst>
                                          <p:attrName>ppt_y</p:attrName>
                                        </p:attrNameLst>
                                      </p:cBhvr>
                                      <p:tavLst>
                                        <p:tav tm="0">
                                          <p:val>
                                            <p:strVal val="0-#ppt_h/2"/>
                                          </p:val>
                                        </p:tav>
                                        <p:tav tm="100000">
                                          <p:val>
                                            <p:strVal val="#ppt_y"/>
                                          </p:val>
                                        </p:tav>
                                      </p:tavLst>
                                    </p:anim>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childTnLst>
                          </p:cTn>
                        </p:par>
                        <p:par>
                          <p:cTn id="93" fill="hold">
                            <p:stCondLst>
                              <p:cond delay="2500"/>
                            </p:stCondLst>
                            <p:childTnLst>
                              <p:par>
                                <p:cTn id="94" presetID="10" presetClass="entr" presetSubtype="0"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childTnLst>
                          </p:cTn>
                        </p:par>
                        <p:par>
                          <p:cTn id="97" fill="hold">
                            <p:stCondLst>
                              <p:cond delay="3000"/>
                            </p:stCondLst>
                            <p:childTnLst>
                              <p:par>
                                <p:cTn id="98" presetID="10" presetClass="entr" presetSubtype="0" fill="hold" nodeType="after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childTnLst>
                          </p:cTn>
                        </p:par>
                        <p:par>
                          <p:cTn id="101" fill="hold">
                            <p:stCondLst>
                              <p:cond delay="3500"/>
                            </p:stCondLst>
                            <p:childTnLst>
                              <p:par>
                                <p:cTn id="102" presetID="10" presetClass="entr" presetSubtype="0" fill="hold"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500"/>
                                        <p:tgtEl>
                                          <p:spTgt spid="57"/>
                                        </p:tgtEl>
                                      </p:cBhvr>
                                    </p:animEffect>
                                  </p:childTnLst>
                                </p:cTn>
                              </p:par>
                              <p:par>
                                <p:cTn id="105" presetID="2" presetClass="entr" presetSubtype="1" fill="hold" nodeType="withEffect">
                                  <p:stCondLst>
                                    <p:cond delay="0"/>
                                  </p:stCondLst>
                                  <p:childTnLst>
                                    <p:set>
                                      <p:cBhvr>
                                        <p:cTn id="106" dur="1" fill="hold">
                                          <p:stCondLst>
                                            <p:cond delay="0"/>
                                          </p:stCondLst>
                                        </p:cTn>
                                        <p:tgtEl>
                                          <p:spTgt spid="581"/>
                                        </p:tgtEl>
                                        <p:attrNameLst>
                                          <p:attrName>style.visibility</p:attrName>
                                        </p:attrNameLst>
                                      </p:cBhvr>
                                      <p:to>
                                        <p:strVal val="visible"/>
                                      </p:to>
                                    </p:set>
                                    <p:anim calcmode="lin" valueType="num">
                                      <p:cBhvr additive="base">
                                        <p:cTn id="107" dur="500" fill="hold"/>
                                        <p:tgtEl>
                                          <p:spTgt spid="581"/>
                                        </p:tgtEl>
                                        <p:attrNameLst>
                                          <p:attrName>ppt_x</p:attrName>
                                        </p:attrNameLst>
                                      </p:cBhvr>
                                      <p:tavLst>
                                        <p:tav tm="0">
                                          <p:val>
                                            <p:strVal val="#ppt_x"/>
                                          </p:val>
                                        </p:tav>
                                        <p:tav tm="100000">
                                          <p:val>
                                            <p:strVal val="#ppt_x"/>
                                          </p:val>
                                        </p:tav>
                                      </p:tavLst>
                                    </p:anim>
                                    <p:anim calcmode="lin" valueType="num">
                                      <p:cBhvr additive="base">
                                        <p:cTn id="108" dur="500" fill="hold"/>
                                        <p:tgtEl>
                                          <p:spTgt spid="581"/>
                                        </p:tgtEl>
                                        <p:attrNameLst>
                                          <p:attrName>ppt_y</p:attrName>
                                        </p:attrNameLst>
                                      </p:cBhvr>
                                      <p:tavLst>
                                        <p:tav tm="0">
                                          <p:val>
                                            <p:strVal val="0-#ppt_h/2"/>
                                          </p:val>
                                        </p:tav>
                                        <p:tav tm="100000">
                                          <p:val>
                                            <p:strVal val="#ppt_y"/>
                                          </p:val>
                                        </p:tav>
                                      </p:tavLst>
                                    </p:anim>
                                  </p:childTnLst>
                                </p:cTn>
                              </p:par>
                            </p:childTnLst>
                          </p:cTn>
                        </p:par>
                        <p:par>
                          <p:cTn id="109" fill="hold">
                            <p:stCondLst>
                              <p:cond delay="4000"/>
                            </p:stCondLst>
                            <p:childTnLst>
                              <p:par>
                                <p:cTn id="110" presetID="10" presetClass="entr" presetSubtype="0" fill="hold" nodeType="after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childTnLst>
                          </p:cTn>
                        </p:par>
                        <p:par>
                          <p:cTn id="113" fill="hold">
                            <p:stCondLst>
                              <p:cond delay="4500"/>
                            </p:stCondLst>
                            <p:childTnLst>
                              <p:par>
                                <p:cTn id="114" presetID="10" presetClass="entr" presetSubtype="0" fill="hold"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6" grpId="0" animBg="1"/>
      <p:bldP spid="192" grpId="0" animBg="1"/>
      <p:bldP spid="19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82" y="-135414"/>
            <a:ext cx="11186160" cy="1325563"/>
          </a:xfrm>
        </p:spPr>
        <p:txBody>
          <a:bodyPr/>
          <a:lstStyle/>
          <a:p>
            <a:r>
              <a:rPr lang="en-US" dirty="0"/>
              <a:t>… reusing DSC resource/s - I</a:t>
            </a:r>
          </a:p>
        </p:txBody>
      </p:sp>
      <p:pic>
        <p:nvPicPr>
          <p:cNvPr id="4" name="Picture 3"/>
          <p:cNvPicPr>
            <a:picLocks noChangeAspect="1"/>
          </p:cNvPicPr>
          <p:nvPr/>
        </p:nvPicPr>
        <p:blipFill>
          <a:blip r:embed="rId2"/>
          <a:stretch>
            <a:fillRect/>
          </a:stretch>
        </p:blipFill>
        <p:spPr>
          <a:xfrm>
            <a:off x="2028825" y="2160967"/>
            <a:ext cx="7686675" cy="4406520"/>
          </a:xfrm>
          <a:prstGeom prst="rect">
            <a:avLst/>
          </a:prstGeom>
        </p:spPr>
      </p:pic>
      <p:pic>
        <p:nvPicPr>
          <p:cNvPr id="5" name="Picture 4"/>
          <p:cNvPicPr>
            <a:picLocks noChangeAspect="1"/>
          </p:cNvPicPr>
          <p:nvPr/>
        </p:nvPicPr>
        <p:blipFill>
          <a:blip r:embed="rId3"/>
          <a:stretch>
            <a:fillRect/>
          </a:stretch>
        </p:blipFill>
        <p:spPr>
          <a:xfrm>
            <a:off x="1891855" y="1217581"/>
            <a:ext cx="7960614" cy="946214"/>
          </a:xfrm>
          <a:prstGeom prst="rect">
            <a:avLst/>
          </a:prstGeom>
        </p:spPr>
      </p:pic>
      <p:sp>
        <p:nvSpPr>
          <p:cNvPr id="6" name="Rectangular Callout 5"/>
          <p:cNvSpPr/>
          <p:nvPr/>
        </p:nvSpPr>
        <p:spPr>
          <a:xfrm>
            <a:off x="8845917" y="3353513"/>
            <a:ext cx="3274827" cy="1124810"/>
          </a:xfrm>
          <a:prstGeom prst="wedgeRectCallout">
            <a:avLst>
              <a:gd name="adj1" fmla="val -56654"/>
              <a:gd name="adj2" fmla="val -175166"/>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I can </a:t>
            </a:r>
            <a:r>
              <a:rPr lang="en-IN" dirty="0">
                <a:solidFill>
                  <a:prstClr val="white"/>
                </a:solidFill>
              </a:rPr>
              <a:t>Find DSC resources from Gallery by Search Term/Name/Tag</a:t>
            </a:r>
            <a:endParaRPr lang="en-US" dirty="0">
              <a:solidFill>
                <a:prstClr val="white"/>
              </a:solidFill>
            </a:endParaRPr>
          </a:p>
        </p:txBody>
      </p:sp>
      <p:sp>
        <p:nvSpPr>
          <p:cNvPr id="7" name="Rectangular Callout 6"/>
          <p:cNvSpPr/>
          <p:nvPr/>
        </p:nvSpPr>
        <p:spPr>
          <a:xfrm>
            <a:off x="6273405" y="5252417"/>
            <a:ext cx="3274827" cy="1124810"/>
          </a:xfrm>
          <a:prstGeom prst="wedgeRectCallout">
            <a:avLst>
              <a:gd name="adj1" fmla="val -56654"/>
              <a:gd name="adj2" fmla="val -17516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I have a </a:t>
            </a:r>
            <a:r>
              <a:rPr lang="en-IN" dirty="0">
                <a:solidFill>
                  <a:prstClr val="white"/>
                </a:solidFill>
              </a:rPr>
              <a:t>rich set of resources to use from Day 1 that replace my RM actions [see next slide]</a:t>
            </a:r>
            <a:endParaRPr lang="en-US" dirty="0">
              <a:solidFill>
                <a:prstClr val="white"/>
              </a:solidFill>
            </a:endParaRPr>
          </a:p>
        </p:txBody>
      </p:sp>
    </p:spTree>
    <p:extLst>
      <p:ext uri="{BB962C8B-B14F-4D97-AF65-F5344CB8AC3E}">
        <p14:creationId xmlns:p14="http://schemas.microsoft.com/office/powerpoint/2010/main" val="22893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56" y="209677"/>
            <a:ext cx="11378184" cy="1325563"/>
          </a:xfrm>
        </p:spPr>
        <p:txBody>
          <a:bodyPr/>
          <a:lstStyle/>
          <a:p>
            <a:r>
              <a:rPr lang="en-US" dirty="0"/>
              <a:t>Rich set of DSC resources replacing RM actions</a:t>
            </a:r>
            <a:endParaRPr lang="en-IN" dirty="0"/>
          </a:p>
        </p:txBody>
      </p:sp>
      <p:graphicFrame>
        <p:nvGraphicFramePr>
          <p:cNvPr id="6" name="Table 5"/>
          <p:cNvGraphicFramePr>
            <a:graphicFrameLocks noGrp="1"/>
          </p:cNvGraphicFramePr>
          <p:nvPr>
            <p:extLst/>
          </p:nvPr>
        </p:nvGraphicFramePr>
        <p:xfrm>
          <a:off x="420624" y="1535240"/>
          <a:ext cx="11210543" cy="4474848"/>
        </p:xfrm>
        <a:graphic>
          <a:graphicData uri="http://schemas.openxmlformats.org/drawingml/2006/table">
            <a:tbl>
              <a:tblPr firstRow="1" bandRow="1">
                <a:tableStyleId>{5C22544A-7EE6-4342-B048-85BDC9FD1C3A}</a:tableStyleId>
              </a:tblPr>
              <a:tblGrid>
                <a:gridCol w="448056">
                  <a:extLst>
                    <a:ext uri="{9D8B030D-6E8A-4147-A177-3AD203B41FA5}">
                      <a16:colId xmlns:a16="http://schemas.microsoft.com/office/drawing/2014/main" val="20000"/>
                    </a:ext>
                  </a:extLst>
                </a:gridCol>
                <a:gridCol w="2596896">
                  <a:extLst>
                    <a:ext uri="{9D8B030D-6E8A-4147-A177-3AD203B41FA5}">
                      <a16:colId xmlns:a16="http://schemas.microsoft.com/office/drawing/2014/main" val="20001"/>
                    </a:ext>
                  </a:extLst>
                </a:gridCol>
                <a:gridCol w="694944">
                  <a:extLst>
                    <a:ext uri="{9D8B030D-6E8A-4147-A177-3AD203B41FA5}">
                      <a16:colId xmlns:a16="http://schemas.microsoft.com/office/drawing/2014/main" val="20002"/>
                    </a:ext>
                  </a:extLst>
                </a:gridCol>
                <a:gridCol w="4313637">
                  <a:extLst>
                    <a:ext uri="{9D8B030D-6E8A-4147-A177-3AD203B41FA5}">
                      <a16:colId xmlns:a16="http://schemas.microsoft.com/office/drawing/2014/main" val="20003"/>
                    </a:ext>
                  </a:extLst>
                </a:gridCol>
                <a:gridCol w="1468656">
                  <a:extLst>
                    <a:ext uri="{9D8B030D-6E8A-4147-A177-3AD203B41FA5}">
                      <a16:colId xmlns:a16="http://schemas.microsoft.com/office/drawing/2014/main" val="20004"/>
                    </a:ext>
                  </a:extLst>
                </a:gridCol>
                <a:gridCol w="1688354">
                  <a:extLst>
                    <a:ext uri="{9D8B030D-6E8A-4147-A177-3AD203B41FA5}">
                      <a16:colId xmlns:a16="http://schemas.microsoft.com/office/drawing/2014/main" val="20005"/>
                    </a:ext>
                  </a:extLst>
                </a:gridCol>
              </a:tblGrid>
              <a:tr h="285255">
                <a:tc>
                  <a:txBody>
                    <a:bodyPr/>
                    <a:lstStyle/>
                    <a:p>
                      <a:pPr algn="l" fontAlgn="b"/>
                      <a:r>
                        <a:rPr lang="en-US" sz="1400" b="1" i="0" u="none" strike="noStrike" dirty="0">
                          <a:solidFill>
                            <a:srgbClr val="FFFFFF"/>
                          </a:solidFill>
                          <a:effectLst/>
                          <a:latin typeface="Calibri" panose="020F0502020204030204" pitchFamily="34" charset="0"/>
                        </a:rPr>
                        <a:t>No.</a:t>
                      </a:r>
                      <a:endParaRPr lang="en-IN" sz="14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n-IN" sz="1400" b="1" u="none" strike="noStrike" dirty="0">
                          <a:effectLst/>
                        </a:rPr>
                        <a:t>RM Tool</a:t>
                      </a:r>
                      <a:endParaRPr lang="en-IN" sz="14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en-IN" sz="1400" b="1" u="none" strike="noStrike">
                          <a:effectLst/>
                        </a:rPr>
                        <a:t>Tag</a:t>
                      </a:r>
                      <a:endParaRPr lang="en-IN" sz="14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IN" sz="1400" b="1" u="none" strike="noStrike">
                          <a:effectLst/>
                        </a:rPr>
                        <a:t>RM Action</a:t>
                      </a:r>
                      <a:endParaRPr lang="en-IN" sz="14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IN" sz="1400" b="1" u="none" strike="noStrike">
                          <a:effectLst/>
                        </a:rPr>
                        <a:t>RM Customer Usage</a:t>
                      </a:r>
                      <a:endParaRPr lang="en-IN" sz="14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IN" sz="1400" b="1" u="none" strike="noStrike" dirty="0" err="1">
                          <a:effectLst/>
                        </a:rPr>
                        <a:t>Analog</a:t>
                      </a:r>
                      <a:r>
                        <a:rPr lang="en-IN" sz="1400" b="1" u="none" strike="noStrike" dirty="0">
                          <a:effectLst/>
                        </a:rPr>
                        <a:t> DSC Resource</a:t>
                      </a:r>
                      <a:endParaRPr lang="en-IN" sz="14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85255">
                <a:tc>
                  <a:txBody>
                    <a:bodyPr/>
                    <a:lstStyle/>
                    <a:p>
                      <a:pPr algn="l" fontAlgn="ctr"/>
                      <a:r>
                        <a:rPr lang="en-US" sz="1400" b="0" i="0" u="none" strike="noStrike" dirty="0">
                          <a:solidFill>
                            <a:srgbClr val="000000"/>
                          </a:solidFill>
                          <a:effectLst/>
                          <a:latin typeface="Arial" panose="020B0604020202020204" pitchFamily="34" charset="0"/>
                        </a:rPr>
                        <a:t>1</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Application Pool</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IIS</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Create/Config/Start/Remove App Pool </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1. Very Frequent</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IISWebConfiguration</a:t>
                      </a:r>
                      <a:endParaRPr lang="en-IN"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85255">
                <a:tc>
                  <a:txBody>
                    <a:bodyPr/>
                    <a:lstStyle/>
                    <a:p>
                      <a:pPr algn="l" fontAlgn="ctr"/>
                      <a:r>
                        <a:rPr lang="en-US" sz="1400" b="0" i="0" u="none" strike="noStrike" dirty="0">
                          <a:solidFill>
                            <a:srgbClr val="000000"/>
                          </a:solidFill>
                          <a:effectLst/>
                          <a:latin typeface="Arial" panose="020B0604020202020204" pitchFamily="34" charset="0"/>
                        </a:rPr>
                        <a:t>2</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Web Application</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IIS</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Create/Configure/Remove Web Application</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1. Very Frequent</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WebDeploy</a:t>
                      </a:r>
                      <a:endParaRPr lang="en-IN"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42306">
                <a:tc>
                  <a:txBody>
                    <a:bodyPr/>
                    <a:lstStyle/>
                    <a:p>
                      <a:pPr algn="l" fontAlgn="ctr"/>
                      <a:r>
                        <a:rPr lang="en-US" sz="1400" b="0" i="0" u="none" strike="noStrike" dirty="0">
                          <a:solidFill>
                            <a:srgbClr val="000000"/>
                          </a:solidFill>
                          <a:effectLst/>
                          <a:latin typeface="Arial" panose="020B0604020202020204" pitchFamily="34" charset="0"/>
                        </a:rPr>
                        <a:t>3</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Website</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IIS</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Create/Configure/Remove/Start/Stop/Restart Website</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1. Very Frequent</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Website</a:t>
                      </a:r>
                      <a:endParaRPr lang="en-IN"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73237">
                <a:tc>
                  <a:txBody>
                    <a:bodyPr/>
                    <a:lstStyle/>
                    <a:p>
                      <a:pPr algn="l" fontAlgn="ctr"/>
                      <a:r>
                        <a:rPr lang="en-US" sz="1400" b="0" i="0" u="none" strike="noStrike" dirty="0">
                          <a:solidFill>
                            <a:srgbClr val="000000"/>
                          </a:solidFill>
                          <a:effectLst/>
                          <a:latin typeface="Arial" panose="020B0604020202020204" pitchFamily="34" charset="0"/>
                        </a:rPr>
                        <a:t>4</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Database Deployer</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SQL</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Create/Drop Database</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1. Very Frequent</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SQLQuery</a:t>
                      </a:r>
                      <a:endParaRPr lang="en-IN"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85255">
                <a:tc>
                  <a:txBody>
                    <a:bodyPr/>
                    <a:lstStyle/>
                    <a:p>
                      <a:pPr algn="l" fontAlgn="ctr"/>
                      <a:r>
                        <a:rPr lang="en-US" sz="1400" b="0" i="0" u="none" strike="noStrike" dirty="0">
                          <a:solidFill>
                            <a:srgbClr val="000000"/>
                          </a:solidFill>
                          <a:effectLst/>
                          <a:latin typeface="Arial" panose="020B0604020202020204" pitchFamily="34" charset="0"/>
                        </a:rPr>
                        <a:t>5</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Database Deployer</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SQL</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Execute SQL Script</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1. Very Frequent</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SQLQuery</a:t>
                      </a:r>
                      <a:endParaRPr lang="en-IN"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85255">
                <a:tc>
                  <a:txBody>
                    <a:bodyPr/>
                    <a:lstStyle/>
                    <a:p>
                      <a:pPr algn="l" fontAlgn="ctr"/>
                      <a:r>
                        <a:rPr lang="en-US" sz="1400" b="0" i="0" u="none" strike="noStrike" dirty="0">
                          <a:solidFill>
                            <a:srgbClr val="000000"/>
                          </a:solidFill>
                          <a:effectLst/>
                          <a:latin typeface="Arial" panose="020B0604020202020204" pitchFamily="34" charset="0"/>
                        </a:rPr>
                        <a:t>6</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Windows </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System</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Common Windows IO</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1. Very Frequent</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File</a:t>
                      </a:r>
                      <a:endParaRPr lang="en-IN"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85255">
                <a:tc>
                  <a:txBody>
                    <a:bodyPr/>
                    <a:lstStyle/>
                    <a:p>
                      <a:pPr algn="l" fontAlgn="ctr"/>
                      <a:r>
                        <a:rPr lang="en-US" sz="1400" b="0" i="0" u="none" strike="noStrike" dirty="0">
                          <a:solidFill>
                            <a:srgbClr val="000000"/>
                          </a:solidFill>
                          <a:effectLst/>
                          <a:latin typeface="Arial" panose="020B0604020202020204" pitchFamily="34" charset="0"/>
                        </a:rPr>
                        <a:t>7</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dirty="0" err="1">
                          <a:effectLst/>
                        </a:rPr>
                        <a:t>XCopy</a:t>
                      </a:r>
                      <a:r>
                        <a:rPr lang="en-IN" sz="1400" u="none" strike="noStrike" dirty="0">
                          <a:effectLst/>
                        </a:rPr>
                        <a:t> </a:t>
                      </a:r>
                      <a:r>
                        <a:rPr lang="en-IN" sz="1400" u="none" strike="noStrike" dirty="0" err="1">
                          <a:effectLst/>
                        </a:rPr>
                        <a:t>Deployer</a:t>
                      </a:r>
                      <a:endParaRPr lang="en-IN"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System</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Copy File or Folder</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1. Very Frequent</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File</a:t>
                      </a:r>
                      <a:endParaRPr lang="en-IN"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85255">
                <a:tc>
                  <a:txBody>
                    <a:bodyPr/>
                    <a:lstStyle/>
                    <a:p>
                      <a:pPr algn="l" fontAlgn="b"/>
                      <a:r>
                        <a:rPr lang="en-US" sz="1400" b="0" i="0" u="none" strike="noStrike" dirty="0">
                          <a:solidFill>
                            <a:srgbClr val="000000"/>
                          </a:solidFill>
                          <a:effectLst/>
                          <a:latin typeface="Arial" panose="020B0604020202020204" pitchFamily="34" charset="0"/>
                        </a:rPr>
                        <a:t>8</a:t>
                      </a:r>
                      <a:endParaRPr lang="en-IN"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IN" sz="1400" u="none" strike="noStrike">
                          <a:effectLst/>
                        </a:rPr>
                        <a:t>MSI Deployer</a:t>
                      </a:r>
                      <a:endParaRPr lang="en-IN" sz="14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IN" sz="1400" u="none" strike="noStrike">
                          <a:effectLst/>
                        </a:rPr>
                        <a:t>System</a:t>
                      </a:r>
                      <a:endParaRPr lang="en-IN" sz="14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IN" sz="1400" u="none" strike="noStrike">
                          <a:effectLst/>
                        </a:rPr>
                        <a:t>Deploy MSI</a:t>
                      </a:r>
                      <a:endParaRPr lang="en-IN" sz="14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IN" sz="1400" u="none" strike="noStrike">
                          <a:effectLst/>
                        </a:rPr>
                        <a:t>1. Very Frequent</a:t>
                      </a:r>
                      <a:endParaRPr lang="en-IN" sz="14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IN" sz="1400" u="none" strike="noStrike">
                          <a:effectLst/>
                        </a:rPr>
                        <a:t>Package</a:t>
                      </a:r>
                      <a:endParaRPr lang="en-IN" sz="14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285255">
                <a:tc>
                  <a:txBody>
                    <a:bodyPr/>
                    <a:lstStyle/>
                    <a:p>
                      <a:pPr algn="l" fontAlgn="ctr"/>
                      <a:r>
                        <a:rPr lang="en-US" sz="1400" b="0" i="0" u="none" strike="noStrike" dirty="0">
                          <a:solidFill>
                            <a:srgbClr val="000000"/>
                          </a:solidFill>
                          <a:effectLst/>
                          <a:latin typeface="Arial" panose="020B0604020202020204" pitchFamily="34" charset="0"/>
                        </a:rPr>
                        <a:t>9</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Virtual Directory</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IIS</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Create/Configure/Remove Virtual Directory</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2. Frequent</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IISWebConfiguration</a:t>
                      </a:r>
                      <a:endParaRPr lang="en-IN"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85255">
                <a:tc>
                  <a:txBody>
                    <a:bodyPr/>
                    <a:lstStyle/>
                    <a:p>
                      <a:pPr algn="l" fontAlgn="ctr"/>
                      <a:r>
                        <a:rPr lang="en-US" sz="1400" b="0" i="0" u="none" strike="noStrike" dirty="0">
                          <a:solidFill>
                            <a:srgbClr val="000000"/>
                          </a:solidFill>
                          <a:effectLst/>
                          <a:latin typeface="Arial" panose="020B0604020202020204" pitchFamily="34" charset="0"/>
                        </a:rPr>
                        <a:t>10</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Web Application</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IIS</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Remove Web Application</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2. Frequent</a:t>
                      </a:r>
                      <a:endParaRPr lang="en-IN"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WebDeploy</a:t>
                      </a:r>
                      <a:endParaRPr lang="en-IN"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85255">
                <a:tc>
                  <a:txBody>
                    <a:bodyPr/>
                    <a:lstStyle/>
                    <a:p>
                      <a:pPr algn="l" fontAlgn="ctr"/>
                      <a:r>
                        <a:rPr lang="en-US" sz="1400" b="0" i="0" u="none" strike="noStrike" dirty="0">
                          <a:solidFill>
                            <a:srgbClr val="000000"/>
                          </a:solidFill>
                          <a:effectLst/>
                          <a:latin typeface="Arial" panose="020B0604020202020204" pitchFamily="34" charset="0"/>
                        </a:rPr>
                        <a:t>11</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File</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System</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Create/Delete File or Folder</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2. Frequent</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File</a:t>
                      </a:r>
                      <a:endParaRPr lang="en-IN"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285255">
                <a:tc>
                  <a:txBody>
                    <a:bodyPr/>
                    <a:lstStyle/>
                    <a:p>
                      <a:pPr algn="l" fontAlgn="ctr"/>
                      <a:r>
                        <a:rPr lang="en-US" sz="1400" b="0" i="0" u="none" strike="noStrike" dirty="0">
                          <a:solidFill>
                            <a:srgbClr val="000000"/>
                          </a:solidFill>
                          <a:effectLst/>
                          <a:latin typeface="Arial" panose="020B0604020202020204" pitchFamily="34" charset="0"/>
                        </a:rPr>
                        <a:t>12</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Command Line Runner</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System</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Run Command Line [as User]</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2. Frequent</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Process</a:t>
                      </a:r>
                      <a:endParaRPr lang="en-IN"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85255">
                <a:tc>
                  <a:txBody>
                    <a:bodyPr/>
                    <a:lstStyle/>
                    <a:p>
                      <a:pPr algn="l" fontAlgn="ctr"/>
                      <a:r>
                        <a:rPr lang="en-US" sz="1400" b="0" i="0" u="none" strike="noStrike" dirty="0">
                          <a:solidFill>
                            <a:srgbClr val="000000"/>
                          </a:solidFill>
                          <a:effectLst/>
                          <a:latin typeface="Arial" panose="020B0604020202020204" pitchFamily="34" charset="0"/>
                        </a:rPr>
                        <a:t>13</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Windows Services Manager</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System</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Create/Start/Stop/Config/Restart Service</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2. Frequent</a:t>
                      </a:r>
                      <a:endParaRPr lang="en-IN"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a:effectLst/>
                        </a:rPr>
                        <a:t>Service</a:t>
                      </a:r>
                      <a:endParaRPr lang="en-IN"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285255">
                <a:tc>
                  <a:txBody>
                    <a:bodyPr/>
                    <a:lstStyle/>
                    <a:p>
                      <a:pPr algn="l" fontAlgn="ctr"/>
                      <a:r>
                        <a:rPr lang="en-US" sz="1400" b="0" i="0" u="none" strike="noStrike" dirty="0">
                          <a:solidFill>
                            <a:srgbClr val="000000"/>
                          </a:solidFill>
                          <a:effectLst/>
                          <a:latin typeface="Arial" panose="020B0604020202020204" pitchFamily="34" charset="0"/>
                        </a:rPr>
                        <a:t>14</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dirty="0">
                          <a:effectLst/>
                        </a:rPr>
                        <a:t>MTM Automated Tests Manager</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dirty="0">
                          <a:effectLst/>
                        </a:rPr>
                        <a:t>Test</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dirty="0">
                          <a:effectLst/>
                        </a:rPr>
                        <a:t>Run Tests</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dirty="0">
                          <a:effectLst/>
                        </a:rPr>
                        <a:t>2. Frequent</a:t>
                      </a:r>
                      <a:endParaRPr lang="en-IN"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N" sz="1400" u="none" strike="noStrike" dirty="0">
                          <a:effectLst/>
                        </a:rPr>
                        <a:t>?</a:t>
                      </a:r>
                      <a:endParaRPr lang="en-IN"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20236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56" y="209677"/>
            <a:ext cx="11378184" cy="1325563"/>
          </a:xfrm>
        </p:spPr>
        <p:txBody>
          <a:bodyPr>
            <a:normAutofit/>
          </a:bodyPr>
          <a:lstStyle/>
          <a:p>
            <a:r>
              <a:rPr lang="en-US" sz="4000" dirty="0"/>
              <a:t>Existing PS Modules/DSC resources ported to gallery</a:t>
            </a:r>
            <a:endParaRPr lang="en-IN" sz="4000" dirty="0"/>
          </a:p>
        </p:txBody>
      </p:sp>
      <p:pic>
        <p:nvPicPr>
          <p:cNvPr id="3" name="Picture 2"/>
          <p:cNvPicPr>
            <a:picLocks noChangeAspect="1"/>
          </p:cNvPicPr>
          <p:nvPr/>
        </p:nvPicPr>
        <p:blipFill>
          <a:blip r:embed="rId2"/>
          <a:stretch>
            <a:fillRect/>
          </a:stretch>
        </p:blipFill>
        <p:spPr>
          <a:xfrm>
            <a:off x="271579" y="1535240"/>
            <a:ext cx="9765475" cy="5255046"/>
          </a:xfrm>
          <a:prstGeom prst="rect">
            <a:avLst/>
          </a:prstGeom>
        </p:spPr>
      </p:pic>
      <p:sp>
        <p:nvSpPr>
          <p:cNvPr id="5" name="Rectangular Callout 4"/>
          <p:cNvSpPr/>
          <p:nvPr/>
        </p:nvSpPr>
        <p:spPr>
          <a:xfrm>
            <a:off x="8399640" y="3899259"/>
            <a:ext cx="3274827" cy="1593391"/>
          </a:xfrm>
          <a:prstGeom prst="wedgeRectCallout">
            <a:avLst>
              <a:gd name="adj1" fmla="val -103870"/>
              <a:gd name="adj2" fmla="val -3539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I can port PS modules &amp; DSC resources from </a:t>
            </a:r>
            <a:r>
              <a:rPr lang="en-US" dirty="0" err="1">
                <a:solidFill>
                  <a:prstClr val="white"/>
                </a:solidFill>
              </a:rPr>
              <a:t>Technet</a:t>
            </a:r>
            <a:r>
              <a:rPr lang="en-US" dirty="0">
                <a:solidFill>
                  <a:prstClr val="white"/>
                </a:solidFill>
              </a:rPr>
              <a:t> Script center to the gallery. </a:t>
            </a:r>
          </a:p>
        </p:txBody>
      </p:sp>
    </p:spTree>
    <p:extLst>
      <p:ext uri="{BB962C8B-B14F-4D97-AF65-F5344CB8AC3E}">
        <p14:creationId xmlns:p14="http://schemas.microsoft.com/office/powerpoint/2010/main" val="236771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2" y="-187568"/>
            <a:ext cx="11916508" cy="1325563"/>
          </a:xfrm>
        </p:spPr>
        <p:txBody>
          <a:bodyPr>
            <a:normAutofit/>
          </a:bodyPr>
          <a:lstStyle/>
          <a:p>
            <a:r>
              <a:rPr lang="en-US" sz="3200" dirty="0"/>
              <a:t>reusing DSC resource/s - II</a:t>
            </a:r>
          </a:p>
        </p:txBody>
      </p:sp>
      <p:sp>
        <p:nvSpPr>
          <p:cNvPr id="5" name="Title 1"/>
          <p:cNvSpPr txBox="1">
            <a:spLocks/>
          </p:cNvSpPr>
          <p:nvPr/>
        </p:nvSpPr>
        <p:spPr>
          <a:xfrm>
            <a:off x="490067" y="2541498"/>
            <a:ext cx="3657390" cy="704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WITH DSC Resource </a:t>
            </a:r>
          </a:p>
        </p:txBody>
      </p:sp>
      <p:pic>
        <p:nvPicPr>
          <p:cNvPr id="6" name="Picture 5"/>
          <p:cNvPicPr>
            <a:picLocks noChangeAspect="1"/>
          </p:cNvPicPr>
          <p:nvPr/>
        </p:nvPicPr>
        <p:blipFill>
          <a:blip r:embed="rId2"/>
          <a:stretch>
            <a:fillRect/>
          </a:stretch>
        </p:blipFill>
        <p:spPr>
          <a:xfrm>
            <a:off x="367292" y="3245923"/>
            <a:ext cx="7067056" cy="2571871"/>
          </a:xfrm>
          <a:prstGeom prst="rect">
            <a:avLst/>
          </a:prstGeom>
        </p:spPr>
      </p:pic>
      <p:pic>
        <p:nvPicPr>
          <p:cNvPr id="3" name="Picture 2"/>
          <p:cNvPicPr>
            <a:picLocks noChangeAspect="1"/>
          </p:cNvPicPr>
          <p:nvPr/>
        </p:nvPicPr>
        <p:blipFill>
          <a:blip r:embed="rId3"/>
          <a:stretch>
            <a:fillRect/>
          </a:stretch>
        </p:blipFill>
        <p:spPr>
          <a:xfrm>
            <a:off x="5838911" y="645015"/>
            <a:ext cx="3190875" cy="2400300"/>
          </a:xfrm>
          <a:prstGeom prst="rect">
            <a:avLst/>
          </a:prstGeom>
        </p:spPr>
      </p:pic>
      <p:sp>
        <p:nvSpPr>
          <p:cNvPr id="7" name="Rectangular Callout 6"/>
          <p:cNvSpPr/>
          <p:nvPr/>
        </p:nvSpPr>
        <p:spPr>
          <a:xfrm>
            <a:off x="8379573" y="3216352"/>
            <a:ext cx="3274827" cy="1593391"/>
          </a:xfrm>
          <a:prstGeom prst="wedgeRectCallout">
            <a:avLst>
              <a:gd name="adj1" fmla="val -62517"/>
              <a:gd name="adj2" fmla="val -12184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I can install multiple resources &amp; modules that my DSC script depends on before deploying to a node in push mode. </a:t>
            </a:r>
          </a:p>
        </p:txBody>
      </p:sp>
    </p:spTree>
    <p:extLst>
      <p:ext uri="{BB962C8B-B14F-4D97-AF65-F5344CB8AC3E}">
        <p14:creationId xmlns:p14="http://schemas.microsoft.com/office/powerpoint/2010/main" val="46145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PowerShell Gallery</a:t>
            </a:r>
          </a:p>
        </p:txBody>
      </p:sp>
      <p:pic>
        <p:nvPicPr>
          <p:cNvPr id="5" name="Content Placeholder 4"/>
          <p:cNvPicPr>
            <a:picLocks noGrp="1" noChangeAspect="1"/>
          </p:cNvPicPr>
          <p:nvPr>
            <p:ph idx="1"/>
          </p:nvPr>
        </p:nvPicPr>
        <p:blipFill>
          <a:blip r:embed="rId3"/>
          <a:stretch>
            <a:fillRect/>
          </a:stretch>
        </p:blipFill>
        <p:spPr>
          <a:xfrm>
            <a:off x="1203061" y="1289516"/>
            <a:ext cx="9000809" cy="5447345"/>
          </a:xfrm>
          <a:prstGeom prst="rect">
            <a:avLst/>
          </a:prstGeom>
        </p:spPr>
      </p:pic>
      <p:sp>
        <p:nvSpPr>
          <p:cNvPr id="4" name="Rectangle 3"/>
          <p:cNvSpPr/>
          <p:nvPr/>
        </p:nvSpPr>
        <p:spPr>
          <a:xfrm>
            <a:off x="5703466" y="766296"/>
            <a:ext cx="540539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http://www.powershellgallery.com/</a:t>
            </a:r>
          </a:p>
        </p:txBody>
      </p:sp>
    </p:spTree>
    <p:extLst>
      <p:ext uri="{BB962C8B-B14F-4D97-AF65-F5344CB8AC3E}">
        <p14:creationId xmlns:p14="http://schemas.microsoft.com/office/powerpoint/2010/main" val="2233619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78736" y="2317035"/>
            <a:ext cx="7991475" cy="4540965"/>
          </a:xfrm>
          <a:prstGeom prst="rect">
            <a:avLst/>
          </a:prstGeom>
        </p:spPr>
      </p:pic>
      <p:pic>
        <p:nvPicPr>
          <p:cNvPr id="5" name="Picture 4"/>
          <p:cNvPicPr>
            <a:picLocks noChangeAspect="1"/>
          </p:cNvPicPr>
          <p:nvPr/>
        </p:nvPicPr>
        <p:blipFill>
          <a:blip r:embed="rId3"/>
          <a:stretch>
            <a:fillRect/>
          </a:stretch>
        </p:blipFill>
        <p:spPr>
          <a:xfrm>
            <a:off x="2078736" y="1461698"/>
            <a:ext cx="7960614" cy="946214"/>
          </a:xfrm>
          <a:prstGeom prst="rect">
            <a:avLst/>
          </a:prstGeom>
        </p:spPr>
      </p:pic>
      <p:sp>
        <p:nvSpPr>
          <p:cNvPr id="6" name="Title 1"/>
          <p:cNvSpPr txBox="1">
            <a:spLocks/>
          </p:cNvSpPr>
          <p:nvPr/>
        </p:nvSpPr>
        <p:spPr>
          <a:xfrm>
            <a:off x="279082" y="-135414"/>
            <a:ext cx="111861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prstClr val="black"/>
                </a:solidFill>
              </a:rPr>
              <a:t>… from a public or private gallery - I </a:t>
            </a:r>
          </a:p>
        </p:txBody>
      </p:sp>
      <p:sp>
        <p:nvSpPr>
          <p:cNvPr id="8" name="Rectangular Callout 7"/>
          <p:cNvSpPr/>
          <p:nvPr/>
        </p:nvSpPr>
        <p:spPr>
          <a:xfrm>
            <a:off x="8592933" y="4698404"/>
            <a:ext cx="3274827" cy="1124810"/>
          </a:xfrm>
          <a:prstGeom prst="wedgeRectCallout">
            <a:avLst>
              <a:gd name="adj1" fmla="val -115290"/>
              <a:gd name="adj2" fmla="val -12232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prstClr val="white"/>
                </a:solidFill>
              </a:rPr>
              <a:t>I can install DSC resources from the Gallery</a:t>
            </a:r>
            <a:endParaRPr lang="en-US" dirty="0">
              <a:solidFill>
                <a:prstClr val="white"/>
              </a:solidFill>
            </a:endParaRPr>
          </a:p>
        </p:txBody>
      </p:sp>
    </p:spTree>
    <p:extLst>
      <p:ext uri="{BB962C8B-B14F-4D97-AF65-F5344CB8AC3E}">
        <p14:creationId xmlns:p14="http://schemas.microsoft.com/office/powerpoint/2010/main" val="81617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99525" y="1810435"/>
            <a:ext cx="9668441" cy="4285565"/>
          </a:xfrm>
          <a:prstGeom prst="rect">
            <a:avLst/>
          </a:prstGeom>
        </p:spPr>
      </p:pic>
      <p:sp>
        <p:nvSpPr>
          <p:cNvPr id="4" name="Rectangular Callout 3"/>
          <p:cNvSpPr/>
          <p:nvPr/>
        </p:nvSpPr>
        <p:spPr>
          <a:xfrm>
            <a:off x="8848965" y="2138084"/>
            <a:ext cx="3274827" cy="1124810"/>
          </a:xfrm>
          <a:prstGeom prst="wedgeRectCallout">
            <a:avLst>
              <a:gd name="adj1" fmla="val -140420"/>
              <a:gd name="adj2" fmla="val 1424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I can choose the URI of the public/private gallery or the path [like a build drop path] that I want to install the module from. </a:t>
            </a:r>
          </a:p>
        </p:txBody>
      </p:sp>
      <p:sp>
        <p:nvSpPr>
          <p:cNvPr id="6" name="Title 1"/>
          <p:cNvSpPr txBox="1">
            <a:spLocks/>
          </p:cNvSpPr>
          <p:nvPr/>
        </p:nvSpPr>
        <p:spPr>
          <a:xfrm>
            <a:off x="279082" y="-135414"/>
            <a:ext cx="111861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prstClr val="black"/>
                </a:solidFill>
              </a:rPr>
              <a:t>… from a public or private gallery - II </a:t>
            </a:r>
          </a:p>
        </p:txBody>
      </p:sp>
    </p:spTree>
    <p:extLst>
      <p:ext uri="{BB962C8B-B14F-4D97-AF65-F5344CB8AC3E}">
        <p14:creationId xmlns:p14="http://schemas.microsoft.com/office/powerpoint/2010/main" val="34126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99525" y="1810435"/>
            <a:ext cx="9668441" cy="4285565"/>
          </a:xfrm>
          <a:prstGeom prst="rect">
            <a:avLst/>
          </a:prstGeom>
        </p:spPr>
      </p:pic>
      <p:sp>
        <p:nvSpPr>
          <p:cNvPr id="6" name="Title 1"/>
          <p:cNvSpPr txBox="1">
            <a:spLocks/>
          </p:cNvSpPr>
          <p:nvPr/>
        </p:nvSpPr>
        <p:spPr>
          <a:xfrm>
            <a:off x="279082" y="-135414"/>
            <a:ext cx="111861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prstClr val="black"/>
                </a:solidFill>
              </a:rPr>
              <a:t>… from a public or private gallery - III </a:t>
            </a:r>
          </a:p>
        </p:txBody>
      </p:sp>
      <p:cxnSp>
        <p:nvCxnSpPr>
          <p:cNvPr id="8" name="Straight Connector 7"/>
          <p:cNvCxnSpPr/>
          <p:nvPr/>
        </p:nvCxnSpPr>
        <p:spPr>
          <a:xfrm flipV="1">
            <a:off x="2313432" y="2816352"/>
            <a:ext cx="3474720" cy="36576"/>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ular Callout 11"/>
          <p:cNvSpPr/>
          <p:nvPr/>
        </p:nvSpPr>
        <p:spPr>
          <a:xfrm>
            <a:off x="6035040" y="4585628"/>
            <a:ext cx="5560839" cy="1838021"/>
          </a:xfrm>
          <a:prstGeom prst="wedgeRectCallout">
            <a:avLst>
              <a:gd name="adj1" fmla="val -63380"/>
              <a:gd name="adj2" fmla="val -13748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User can choose to not install module from the public/private gallery but to directly copy all the required bits directly from a build drop path. </a:t>
            </a:r>
          </a:p>
          <a:p>
            <a:endParaRPr lang="en-US" b="1" dirty="0">
              <a:solidFill>
                <a:prstClr val="white"/>
              </a:solidFill>
            </a:endParaRPr>
          </a:p>
        </p:txBody>
      </p:sp>
    </p:spTree>
    <p:extLst>
      <p:ext uri="{BB962C8B-B14F-4D97-AF65-F5344CB8AC3E}">
        <p14:creationId xmlns:p14="http://schemas.microsoft.com/office/powerpoint/2010/main" val="8004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519" y="685417"/>
            <a:ext cx="9754961" cy="5487166"/>
          </a:xfrm>
          <a:prstGeom prst="rect">
            <a:avLst/>
          </a:prstGeom>
        </p:spPr>
      </p:pic>
    </p:spTree>
    <p:extLst>
      <p:ext uri="{BB962C8B-B14F-4D97-AF65-F5344CB8AC3E}">
        <p14:creationId xmlns:p14="http://schemas.microsoft.com/office/powerpoint/2010/main" val="3891110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33849"/>
            <a:ext cx="10515600" cy="1325563"/>
          </a:xfrm>
        </p:spPr>
        <p:txBody>
          <a:bodyPr/>
          <a:lstStyle/>
          <a:p>
            <a:r>
              <a:rPr lang="en-US" dirty="0"/>
              <a:t>Deep dive into Script Authoring phase</a:t>
            </a:r>
            <a:endParaRPr lang="en-IN" dirty="0"/>
          </a:p>
        </p:txBody>
      </p:sp>
      <p:sp>
        <p:nvSpPr>
          <p:cNvPr id="6" name="Rectangle 5"/>
          <p:cNvSpPr/>
          <p:nvPr/>
        </p:nvSpPr>
        <p:spPr>
          <a:xfrm>
            <a:off x="6501481" y="261301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Build</a:t>
            </a:r>
            <a:endParaRPr lang="en-IN" dirty="0"/>
          </a:p>
        </p:txBody>
      </p:sp>
      <p:sp>
        <p:nvSpPr>
          <p:cNvPr id="9" name="Curved Down Arrow 8"/>
          <p:cNvSpPr/>
          <p:nvPr/>
        </p:nvSpPr>
        <p:spPr>
          <a:xfrm>
            <a:off x="6742176" y="1845879"/>
            <a:ext cx="576072" cy="799847"/>
          </a:xfrm>
          <a:prstGeom prst="curved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0" name="Rectangle 9"/>
          <p:cNvSpPr/>
          <p:nvPr/>
        </p:nvSpPr>
        <p:spPr>
          <a:xfrm>
            <a:off x="1399032" y="28986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Author DSC script</a:t>
            </a:r>
            <a:endParaRPr lang="en-IN" dirty="0"/>
          </a:p>
        </p:txBody>
      </p:sp>
      <p:sp>
        <p:nvSpPr>
          <p:cNvPr id="11" name="Rectangle 10"/>
          <p:cNvSpPr/>
          <p:nvPr/>
        </p:nvSpPr>
        <p:spPr>
          <a:xfrm>
            <a:off x="484632" y="4720400"/>
            <a:ext cx="9144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Gallery</a:t>
            </a:r>
            <a:endParaRPr lang="en-IN" dirty="0"/>
          </a:p>
        </p:txBody>
      </p:sp>
      <p:sp>
        <p:nvSpPr>
          <p:cNvPr id="12" name="Rectangle 11"/>
          <p:cNvSpPr/>
          <p:nvPr/>
        </p:nvSpPr>
        <p:spPr>
          <a:xfrm>
            <a:off x="1591056" y="4720400"/>
            <a:ext cx="9144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Gallery</a:t>
            </a:r>
            <a:endParaRPr lang="en-IN" dirty="0"/>
          </a:p>
        </p:txBody>
      </p:sp>
      <p:sp>
        <p:nvSpPr>
          <p:cNvPr id="13" name="Rectangle 12"/>
          <p:cNvSpPr/>
          <p:nvPr/>
        </p:nvSpPr>
        <p:spPr>
          <a:xfrm>
            <a:off x="2731008" y="4720400"/>
            <a:ext cx="1118616"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Self-Authored</a:t>
            </a:r>
            <a:endParaRPr lang="en-IN" dirty="0"/>
          </a:p>
        </p:txBody>
      </p:sp>
      <p:cxnSp>
        <p:nvCxnSpPr>
          <p:cNvPr id="15" name="Straight Arrow Connector 14"/>
          <p:cNvCxnSpPr>
            <a:stCxn id="10" idx="2"/>
            <a:endCxn id="11" idx="0"/>
          </p:cNvCxnSpPr>
          <p:nvPr/>
        </p:nvCxnSpPr>
        <p:spPr>
          <a:xfrm flipH="1">
            <a:off x="941832" y="3813048"/>
            <a:ext cx="914400" cy="90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12" idx="0"/>
          </p:cNvCxnSpPr>
          <p:nvPr/>
        </p:nvCxnSpPr>
        <p:spPr>
          <a:xfrm>
            <a:off x="1856232" y="3813048"/>
            <a:ext cx="192024" cy="90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3" idx="0"/>
          </p:cNvCxnSpPr>
          <p:nvPr/>
        </p:nvCxnSpPr>
        <p:spPr>
          <a:xfrm>
            <a:off x="1856232" y="3813048"/>
            <a:ext cx="1434084" cy="90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4152" y="4085582"/>
            <a:ext cx="3625288" cy="369332"/>
          </a:xfrm>
          <a:prstGeom prst="rect">
            <a:avLst/>
          </a:prstGeom>
          <a:noFill/>
        </p:spPr>
        <p:txBody>
          <a:bodyPr wrap="none" rtlCol="0">
            <a:spAutoFit/>
          </a:bodyPr>
          <a:lstStyle/>
          <a:p>
            <a:r>
              <a:rPr lang="en-US" dirty="0"/>
              <a:t>Uses modules from different sources</a:t>
            </a:r>
            <a:endParaRPr lang="en-IN" dirty="0"/>
          </a:p>
        </p:txBody>
      </p:sp>
      <p:sp>
        <p:nvSpPr>
          <p:cNvPr id="27" name="TextBox 26"/>
          <p:cNvSpPr txBox="1"/>
          <p:nvPr/>
        </p:nvSpPr>
        <p:spPr>
          <a:xfrm>
            <a:off x="5092192" y="1209926"/>
            <a:ext cx="3485954" cy="923330"/>
          </a:xfrm>
          <a:prstGeom prst="rect">
            <a:avLst/>
          </a:prstGeom>
          <a:noFill/>
        </p:spPr>
        <p:txBody>
          <a:bodyPr wrap="none" rtlCol="0">
            <a:spAutoFit/>
          </a:bodyPr>
          <a:lstStyle/>
          <a:p>
            <a:r>
              <a:rPr lang="en-US" b="1" dirty="0"/>
              <a:t>Generate MOFs </a:t>
            </a:r>
          </a:p>
          <a:p>
            <a:r>
              <a:rPr lang="en-US" dirty="0"/>
              <a:t>using </a:t>
            </a:r>
            <a:r>
              <a:rPr lang="en-US" dirty="0" err="1"/>
              <a:t>Modules+Script+StaticConfig</a:t>
            </a:r>
            <a:r>
              <a:rPr lang="en-US" dirty="0"/>
              <a:t> </a:t>
            </a:r>
          </a:p>
          <a:p>
            <a:r>
              <a:rPr lang="en-US" dirty="0"/>
              <a:t>along with app bits</a:t>
            </a:r>
            <a:endParaRPr lang="en-IN" dirty="0"/>
          </a:p>
        </p:txBody>
      </p:sp>
      <p:sp>
        <p:nvSpPr>
          <p:cNvPr id="28" name="Rectangle 27"/>
          <p:cNvSpPr/>
          <p:nvPr/>
        </p:nvSpPr>
        <p:spPr>
          <a:xfrm>
            <a:off x="4669536" y="25675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Control</a:t>
            </a:r>
            <a:endParaRPr lang="en-IN" dirty="0"/>
          </a:p>
        </p:txBody>
      </p:sp>
      <p:cxnSp>
        <p:nvCxnSpPr>
          <p:cNvPr id="29" name="Straight Arrow Connector 28"/>
          <p:cNvCxnSpPr>
            <a:stCxn id="10" idx="3"/>
            <a:endCxn id="28" idx="1"/>
          </p:cNvCxnSpPr>
          <p:nvPr/>
        </p:nvCxnSpPr>
        <p:spPr>
          <a:xfrm flipV="1">
            <a:off x="2313432" y="3024744"/>
            <a:ext cx="2356104" cy="331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66340" y="2471987"/>
            <a:ext cx="2075180" cy="1754326"/>
          </a:xfrm>
          <a:prstGeom prst="rect">
            <a:avLst/>
          </a:prstGeom>
          <a:noFill/>
        </p:spPr>
        <p:txBody>
          <a:bodyPr wrap="square" rtlCol="0">
            <a:spAutoFit/>
          </a:bodyPr>
          <a:lstStyle/>
          <a:p>
            <a:r>
              <a:rPr lang="en-US" b="1" dirty="0" err="1"/>
              <a:t>Checkin</a:t>
            </a:r>
            <a:r>
              <a:rPr lang="en-US" dirty="0"/>
              <a:t> </a:t>
            </a:r>
            <a:r>
              <a:rPr lang="en-US" dirty="0" err="1"/>
              <a:t>Modules+Script</a:t>
            </a:r>
            <a:r>
              <a:rPr lang="en-US" dirty="0"/>
              <a:t>+ </a:t>
            </a:r>
            <a:r>
              <a:rPr lang="en-US" dirty="0" err="1"/>
              <a:t>StaticConfig</a:t>
            </a:r>
            <a:endParaRPr lang="en-US" dirty="0"/>
          </a:p>
          <a:p>
            <a:r>
              <a:rPr lang="en-US" dirty="0"/>
              <a:t>along with app source</a:t>
            </a:r>
          </a:p>
          <a:p>
            <a:endParaRPr lang="en-IN" dirty="0"/>
          </a:p>
        </p:txBody>
      </p:sp>
      <p:cxnSp>
        <p:nvCxnSpPr>
          <p:cNvPr id="37" name="Straight Arrow Connector 36"/>
          <p:cNvCxnSpPr>
            <a:endCxn id="6" idx="1"/>
          </p:cNvCxnSpPr>
          <p:nvPr/>
        </p:nvCxnSpPr>
        <p:spPr>
          <a:xfrm flipV="1">
            <a:off x="5201509" y="3070218"/>
            <a:ext cx="1299972" cy="35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9253220" y="2274527"/>
            <a:ext cx="9144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DSC Pull Server</a:t>
            </a:r>
            <a:endParaRPr lang="en-IN" dirty="0"/>
          </a:p>
        </p:txBody>
      </p:sp>
      <p:sp>
        <p:nvSpPr>
          <p:cNvPr id="43" name="Rectangle 42"/>
          <p:cNvSpPr/>
          <p:nvPr/>
        </p:nvSpPr>
        <p:spPr>
          <a:xfrm>
            <a:off x="9253220" y="3540514"/>
            <a:ext cx="9144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DTL Push Server</a:t>
            </a:r>
            <a:endParaRPr lang="en-IN" dirty="0"/>
          </a:p>
        </p:txBody>
      </p:sp>
      <p:cxnSp>
        <p:nvCxnSpPr>
          <p:cNvPr id="44" name="Straight Arrow Connector 43"/>
          <p:cNvCxnSpPr>
            <a:stCxn id="6" idx="3"/>
            <a:endCxn id="40" idx="1"/>
          </p:cNvCxnSpPr>
          <p:nvPr/>
        </p:nvCxnSpPr>
        <p:spPr>
          <a:xfrm flipV="1">
            <a:off x="7415881" y="2731727"/>
            <a:ext cx="1837339" cy="338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 idx="3"/>
            <a:endCxn id="43" idx="1"/>
          </p:cNvCxnSpPr>
          <p:nvPr/>
        </p:nvCxnSpPr>
        <p:spPr>
          <a:xfrm>
            <a:off x="7415881" y="3070218"/>
            <a:ext cx="1837339" cy="927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472804" y="2937653"/>
            <a:ext cx="1705147" cy="369332"/>
          </a:xfrm>
          <a:prstGeom prst="rect">
            <a:avLst/>
          </a:prstGeom>
          <a:noFill/>
        </p:spPr>
        <p:txBody>
          <a:bodyPr wrap="none" rtlCol="0">
            <a:spAutoFit/>
          </a:bodyPr>
          <a:lstStyle/>
          <a:p>
            <a:r>
              <a:rPr lang="en-US" dirty="0"/>
              <a:t> Copy “Package”</a:t>
            </a:r>
            <a:endParaRPr lang="en-IN" dirty="0"/>
          </a:p>
        </p:txBody>
      </p:sp>
      <p:sp>
        <p:nvSpPr>
          <p:cNvPr id="55" name="Rectangle 54"/>
          <p:cNvSpPr/>
          <p:nvPr/>
        </p:nvSpPr>
        <p:spPr>
          <a:xfrm>
            <a:off x="10728766" y="28986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Azure VMs</a:t>
            </a:r>
            <a:endParaRPr lang="en-IN" dirty="0"/>
          </a:p>
        </p:txBody>
      </p:sp>
      <p:sp>
        <p:nvSpPr>
          <p:cNvPr id="56" name="Rectangle 55"/>
          <p:cNvSpPr/>
          <p:nvPr/>
        </p:nvSpPr>
        <p:spPr>
          <a:xfrm>
            <a:off x="10878312" y="284207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Azure VMs</a:t>
            </a:r>
            <a:endParaRPr lang="en-IN" dirty="0"/>
          </a:p>
        </p:txBody>
      </p:sp>
      <p:sp>
        <p:nvSpPr>
          <p:cNvPr id="57" name="Rectangle 56"/>
          <p:cNvSpPr/>
          <p:nvPr/>
        </p:nvSpPr>
        <p:spPr>
          <a:xfrm>
            <a:off x="11000232" y="273172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Nodes</a:t>
            </a:r>
            <a:endParaRPr lang="en-IN" dirty="0"/>
          </a:p>
        </p:txBody>
      </p:sp>
      <p:cxnSp>
        <p:nvCxnSpPr>
          <p:cNvPr id="61" name="Straight Arrow Connector 60"/>
          <p:cNvCxnSpPr>
            <a:stCxn id="43" idx="3"/>
            <a:endCxn id="55" idx="1"/>
          </p:cNvCxnSpPr>
          <p:nvPr/>
        </p:nvCxnSpPr>
        <p:spPr>
          <a:xfrm flipV="1">
            <a:off x="10167620" y="3355848"/>
            <a:ext cx="561146" cy="641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5" idx="1"/>
            <a:endCxn id="40" idx="3"/>
          </p:cNvCxnSpPr>
          <p:nvPr/>
        </p:nvCxnSpPr>
        <p:spPr>
          <a:xfrm flipH="1" flipV="1">
            <a:off x="10167620" y="2731727"/>
            <a:ext cx="561146" cy="6241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Rectangular Callout 75"/>
          <p:cNvSpPr/>
          <p:nvPr/>
        </p:nvSpPr>
        <p:spPr>
          <a:xfrm>
            <a:off x="4645660" y="4585628"/>
            <a:ext cx="3668365" cy="2170772"/>
          </a:xfrm>
          <a:prstGeom prst="wedgeRectCallout">
            <a:avLst>
              <a:gd name="adj1" fmla="val 10692"/>
              <a:gd name="adj2" fmla="val -9465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P0 – MOFs need to be machine agnostic.</a:t>
            </a:r>
          </a:p>
          <a:p>
            <a:r>
              <a:rPr lang="en-US" dirty="0">
                <a:solidFill>
                  <a:prstClr val="white"/>
                </a:solidFill>
              </a:rPr>
              <a:t>P1 – MOFs need to be tag/role based. </a:t>
            </a:r>
          </a:p>
          <a:p>
            <a:r>
              <a:rPr lang="en-US" b="1" u="sng" dirty="0">
                <a:solidFill>
                  <a:prstClr val="white"/>
                </a:solidFill>
              </a:rPr>
              <a:t>OR</a:t>
            </a:r>
          </a:p>
          <a:p>
            <a:r>
              <a:rPr lang="en-US" dirty="0">
                <a:solidFill>
                  <a:prstClr val="white"/>
                </a:solidFill>
              </a:rPr>
              <a:t>P0 – Pull needs to have DSC files and generate MOFs in the nodes.</a:t>
            </a:r>
          </a:p>
          <a:p>
            <a:endParaRPr lang="en-US" dirty="0">
              <a:solidFill>
                <a:prstClr val="white"/>
              </a:solidFill>
            </a:endParaRPr>
          </a:p>
        </p:txBody>
      </p:sp>
    </p:spTree>
    <p:extLst>
      <p:ext uri="{BB962C8B-B14F-4D97-AF65-F5344CB8AC3E}">
        <p14:creationId xmlns:p14="http://schemas.microsoft.com/office/powerpoint/2010/main" val="218760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1250">
                      <a:schemeClr val="tx2"/>
                    </a:gs>
                    <a:gs pos="100000">
                      <a:schemeClr val="tx2"/>
                    </a:gs>
                  </a:gsLst>
                  <a:lin ang="0" scaled="0"/>
                </a:gradFill>
              </a:rPr>
              <a:t>List of DevOps Practices</a:t>
            </a:r>
          </a:p>
        </p:txBody>
      </p:sp>
      <p:sp>
        <p:nvSpPr>
          <p:cNvPr id="3" name="Text Placeholder 2"/>
          <p:cNvSpPr>
            <a:spLocks noGrp="1"/>
          </p:cNvSpPr>
          <p:nvPr>
            <p:ph type="body" sz="quarter" idx="10"/>
          </p:nvPr>
        </p:nvSpPr>
        <p:spPr>
          <a:xfrm>
            <a:off x="269242" y="1189494"/>
            <a:ext cx="6528647" cy="4529510"/>
          </a:xfrm>
        </p:spPr>
        <p:txBody>
          <a:bodyPr/>
          <a:lstStyle/>
          <a:p>
            <a:pPr fontAlgn="ctr"/>
            <a:r>
              <a:rPr lang="en-US" dirty="0">
                <a:gradFill>
                  <a:gsLst>
                    <a:gs pos="0">
                      <a:schemeClr val="accent4"/>
                    </a:gs>
                    <a:gs pos="100000">
                      <a:schemeClr val="accent4"/>
                    </a:gs>
                  </a:gsLst>
                  <a:lin ang="5400000" scaled="0"/>
                </a:gradFill>
              </a:rPr>
              <a:t>Infrastructure as Code (</a:t>
            </a:r>
            <a:r>
              <a:rPr lang="en-US" dirty="0" err="1">
                <a:gradFill>
                  <a:gsLst>
                    <a:gs pos="0">
                      <a:schemeClr val="accent4"/>
                    </a:gs>
                    <a:gs pos="100000">
                      <a:schemeClr val="accent4"/>
                    </a:gs>
                  </a:gsLst>
                  <a:lin ang="5400000" scaled="0"/>
                </a:gradFill>
              </a:rPr>
              <a:t>IaC</a:t>
            </a:r>
            <a:r>
              <a:rPr lang="en-US" dirty="0">
                <a:gradFill>
                  <a:gsLst>
                    <a:gs pos="0">
                      <a:schemeClr val="accent4"/>
                    </a:gs>
                    <a:gs pos="100000">
                      <a:schemeClr val="accent4"/>
                    </a:gs>
                  </a:gsLst>
                  <a:lin ang="5400000" scaled="0"/>
                </a:gradFill>
              </a:rPr>
              <a:t>)</a:t>
            </a:r>
          </a:p>
          <a:p>
            <a:pPr fontAlgn="ctr"/>
            <a:r>
              <a:rPr lang="en-US" dirty="0">
                <a:gradFill>
                  <a:gsLst>
                    <a:gs pos="0">
                      <a:schemeClr val="accent4"/>
                    </a:gs>
                    <a:gs pos="100000">
                      <a:schemeClr val="accent4"/>
                    </a:gs>
                  </a:gsLst>
                  <a:lin ang="5400000" scaled="0"/>
                </a:gradFill>
              </a:rPr>
              <a:t>Continuous Integration</a:t>
            </a:r>
          </a:p>
          <a:p>
            <a:pPr fontAlgn="ctr"/>
            <a:r>
              <a:rPr lang="en-US" dirty="0">
                <a:gradFill>
                  <a:gsLst>
                    <a:gs pos="0">
                      <a:schemeClr val="accent4"/>
                    </a:gs>
                    <a:gs pos="100000">
                      <a:schemeClr val="accent4"/>
                    </a:gs>
                  </a:gsLst>
                  <a:lin ang="5400000" scaled="0"/>
                </a:gradFill>
              </a:rPr>
              <a:t>Automated Testing</a:t>
            </a:r>
          </a:p>
          <a:p>
            <a:pPr fontAlgn="ctr"/>
            <a:r>
              <a:rPr lang="en-US" dirty="0">
                <a:gradFill>
                  <a:gsLst>
                    <a:gs pos="0">
                      <a:schemeClr val="accent4"/>
                    </a:gs>
                    <a:gs pos="100000">
                      <a:schemeClr val="accent4"/>
                    </a:gs>
                  </a:gsLst>
                  <a:lin ang="5400000" scaled="0"/>
                </a:gradFill>
              </a:rPr>
              <a:t>Continuous Deployment</a:t>
            </a:r>
          </a:p>
          <a:p>
            <a:pPr fontAlgn="ctr"/>
            <a:r>
              <a:rPr lang="en-US" dirty="0">
                <a:gradFill>
                  <a:gsLst>
                    <a:gs pos="0">
                      <a:schemeClr val="accent4"/>
                    </a:gs>
                    <a:gs pos="100000">
                      <a:schemeClr val="accent4"/>
                    </a:gs>
                  </a:gsLst>
                  <a:lin ang="5400000" scaled="0"/>
                </a:gradFill>
              </a:rPr>
              <a:t>Release Management</a:t>
            </a:r>
          </a:p>
          <a:p>
            <a:pPr fontAlgn="ctr"/>
            <a:r>
              <a:rPr lang="en-US" dirty="0">
                <a:gradFill>
                  <a:gsLst>
                    <a:gs pos="0">
                      <a:schemeClr val="accent4"/>
                    </a:gs>
                    <a:gs pos="100000">
                      <a:schemeClr val="accent4"/>
                    </a:gs>
                  </a:gsLst>
                  <a:lin ang="5400000" scaled="0"/>
                </a:gradFill>
              </a:rPr>
              <a:t>App Performance Monitoring</a:t>
            </a:r>
          </a:p>
          <a:p>
            <a:pPr fontAlgn="ctr"/>
            <a:r>
              <a:rPr lang="en-US" dirty="0">
                <a:gradFill>
                  <a:gsLst>
                    <a:gs pos="0">
                      <a:schemeClr val="accent4"/>
                    </a:gs>
                    <a:gs pos="100000">
                      <a:schemeClr val="accent4"/>
                    </a:gs>
                  </a:gsLst>
                  <a:lin ang="5400000" scaled="0"/>
                </a:gradFill>
              </a:rPr>
              <a:t>Load Testing &amp; Auto-Scale</a:t>
            </a:r>
          </a:p>
        </p:txBody>
      </p:sp>
      <p:sp>
        <p:nvSpPr>
          <p:cNvPr id="4" name="Text Placeholder 3"/>
          <p:cNvSpPr>
            <a:spLocks noGrp="1"/>
          </p:cNvSpPr>
          <p:nvPr>
            <p:ph type="body" sz="quarter" idx="11"/>
          </p:nvPr>
        </p:nvSpPr>
        <p:spPr>
          <a:xfrm>
            <a:off x="6544216" y="1189494"/>
            <a:ext cx="5647785" cy="3783648"/>
          </a:xfrm>
          <a:ln>
            <a:noFill/>
          </a:ln>
        </p:spPr>
        <p:txBody>
          <a:bodyPr/>
          <a:lstStyle/>
          <a:p>
            <a:pPr fontAlgn="ctr"/>
            <a:r>
              <a:rPr lang="en-US" sz="1961" dirty="0">
                <a:gradFill>
                  <a:gsLst>
                    <a:gs pos="0">
                      <a:schemeClr val="accent4"/>
                    </a:gs>
                    <a:gs pos="100000">
                      <a:schemeClr val="accent4"/>
                    </a:gs>
                  </a:gsLst>
                </a:gradFill>
              </a:rPr>
              <a:t>Availability Monitoring</a:t>
            </a:r>
          </a:p>
          <a:p>
            <a:pPr fontAlgn="ctr"/>
            <a:r>
              <a:rPr lang="en-US" sz="1961" dirty="0">
                <a:gradFill>
                  <a:gsLst>
                    <a:gs pos="0">
                      <a:schemeClr val="accent4"/>
                    </a:gs>
                    <a:gs pos="100000">
                      <a:schemeClr val="accent4"/>
                    </a:gs>
                  </a:gsLst>
                </a:gradFill>
              </a:rPr>
              <a:t>Change/Configuration Management</a:t>
            </a:r>
          </a:p>
          <a:p>
            <a:pPr fontAlgn="ctr"/>
            <a:r>
              <a:rPr lang="en-US" sz="1961" dirty="0">
                <a:gradFill>
                  <a:gsLst>
                    <a:gs pos="0">
                      <a:schemeClr val="accent4"/>
                    </a:gs>
                    <a:gs pos="100000">
                      <a:schemeClr val="accent4"/>
                    </a:gs>
                  </a:gsLst>
                </a:gradFill>
              </a:rPr>
              <a:t>Feature Flags</a:t>
            </a:r>
          </a:p>
          <a:p>
            <a:pPr fontAlgn="ctr"/>
            <a:r>
              <a:rPr lang="en-US" sz="1961" dirty="0">
                <a:gradFill>
                  <a:gsLst>
                    <a:gs pos="0">
                      <a:schemeClr val="accent4"/>
                    </a:gs>
                    <a:gs pos="100000">
                      <a:schemeClr val="accent4"/>
                    </a:gs>
                  </a:gsLst>
                </a:gradFill>
              </a:rPr>
              <a:t>Automated Environment De-Provisioning</a:t>
            </a:r>
          </a:p>
          <a:p>
            <a:pPr fontAlgn="ctr"/>
            <a:r>
              <a:rPr lang="en-US" sz="1961" dirty="0">
                <a:gradFill>
                  <a:gsLst>
                    <a:gs pos="0">
                      <a:schemeClr val="accent4"/>
                    </a:gs>
                    <a:gs pos="100000">
                      <a:schemeClr val="accent4"/>
                    </a:gs>
                  </a:gsLst>
                </a:gradFill>
              </a:rPr>
              <a:t>Self Service Environments</a:t>
            </a:r>
          </a:p>
          <a:p>
            <a:pPr fontAlgn="ctr"/>
            <a:r>
              <a:rPr lang="en-US" sz="1961" dirty="0">
                <a:gradFill>
                  <a:gsLst>
                    <a:gs pos="0">
                      <a:schemeClr val="accent4"/>
                    </a:gs>
                    <a:gs pos="100000">
                      <a:schemeClr val="accent4"/>
                    </a:gs>
                  </a:gsLst>
                </a:gradFill>
              </a:rPr>
              <a:t>Automated Recovery (Rollback &amp; Roll-Forward)</a:t>
            </a:r>
          </a:p>
          <a:p>
            <a:pPr fontAlgn="ctr"/>
            <a:r>
              <a:rPr lang="en-US" sz="1961" dirty="0">
                <a:gradFill>
                  <a:gsLst>
                    <a:gs pos="0">
                      <a:schemeClr val="accent4"/>
                    </a:gs>
                    <a:gs pos="100000">
                      <a:schemeClr val="accent4"/>
                    </a:gs>
                  </a:gsLst>
                </a:gradFill>
              </a:rPr>
              <a:t>Hypothesis Driven Development </a:t>
            </a:r>
          </a:p>
          <a:p>
            <a:pPr lvl="1" fontAlgn="ctr"/>
            <a:r>
              <a:rPr lang="en-US" sz="1568" dirty="0"/>
              <a:t>Testing in Production</a:t>
            </a:r>
          </a:p>
          <a:p>
            <a:pPr lvl="1" fontAlgn="ctr"/>
            <a:r>
              <a:rPr lang="en-US" sz="1568" dirty="0"/>
              <a:t>Fault Injection</a:t>
            </a:r>
          </a:p>
          <a:p>
            <a:pPr lvl="1" fontAlgn="ctr"/>
            <a:r>
              <a:rPr lang="en-US" sz="1568" dirty="0"/>
              <a:t>Usage Monitoring/User Telemetry</a:t>
            </a:r>
          </a:p>
        </p:txBody>
      </p:sp>
      <p:sp>
        <p:nvSpPr>
          <p:cNvPr id="5" name="Rectangle 4"/>
          <p:cNvSpPr/>
          <p:nvPr/>
        </p:nvSpPr>
        <p:spPr>
          <a:xfrm>
            <a:off x="269242" y="6431440"/>
            <a:ext cx="6411317" cy="241381"/>
          </a:xfrm>
          <a:prstGeom prst="rect">
            <a:avLst/>
          </a:prstGeom>
        </p:spPr>
        <p:txBody>
          <a:bodyPr wrap="square">
            <a:spAutoFit/>
          </a:bodyPr>
          <a:lstStyle/>
          <a:p>
            <a:pPr defTabSz="914367"/>
            <a:r>
              <a:rPr lang="en-US" sz="980" i="1" dirty="0">
                <a:solidFill>
                  <a:srgbClr val="505050"/>
                </a:solidFill>
                <a:hlinkClick r:id="rId3"/>
              </a:rPr>
              <a:t>http://www.itproguy.com/devops-practices/</a:t>
            </a:r>
            <a:r>
              <a:rPr lang="en-US" sz="980" i="1" dirty="0">
                <a:solidFill>
                  <a:srgbClr val="505050"/>
                </a:solidFill>
              </a:rPr>
              <a:t> </a:t>
            </a:r>
          </a:p>
        </p:txBody>
      </p:sp>
    </p:spTree>
    <p:extLst>
      <p:ext uri="{BB962C8B-B14F-4D97-AF65-F5344CB8AC3E}">
        <p14:creationId xmlns:p14="http://schemas.microsoft.com/office/powerpoint/2010/main" val="76368066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33849"/>
            <a:ext cx="10515600" cy="1325563"/>
          </a:xfrm>
        </p:spPr>
        <p:txBody>
          <a:bodyPr/>
          <a:lstStyle/>
          <a:p>
            <a:r>
              <a:rPr lang="en-US" dirty="0"/>
              <a:t>Deep dive into Script Authoring phase</a:t>
            </a:r>
            <a:endParaRPr lang="en-IN" dirty="0"/>
          </a:p>
        </p:txBody>
      </p:sp>
      <p:sp>
        <p:nvSpPr>
          <p:cNvPr id="6" name="Rectangle 5"/>
          <p:cNvSpPr/>
          <p:nvPr/>
        </p:nvSpPr>
        <p:spPr>
          <a:xfrm>
            <a:off x="6501481" y="261301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Build</a:t>
            </a:r>
            <a:endParaRPr lang="en-IN" dirty="0"/>
          </a:p>
        </p:txBody>
      </p:sp>
      <p:sp>
        <p:nvSpPr>
          <p:cNvPr id="8" name="Rectangle 7"/>
          <p:cNvSpPr/>
          <p:nvPr/>
        </p:nvSpPr>
        <p:spPr>
          <a:xfrm>
            <a:off x="8505944" y="5245994"/>
            <a:ext cx="2117852" cy="1105280"/>
          </a:xfrm>
          <a:prstGeom prst="rect">
            <a:avLst/>
          </a:prstGeom>
          <a:solidFill>
            <a:schemeClr val="accent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Apply Dynamic </a:t>
            </a:r>
            <a:r>
              <a:rPr lang="en-US" i="1" dirty="0" err="1"/>
              <a:t>Config</a:t>
            </a:r>
            <a:r>
              <a:rPr lang="en-US" i="1" dirty="0"/>
              <a:t>?</a:t>
            </a:r>
          </a:p>
          <a:p>
            <a:pPr algn="ctr"/>
            <a:r>
              <a:rPr lang="en-US" i="1" dirty="0"/>
              <a:t>[“Property Bags”]</a:t>
            </a:r>
          </a:p>
        </p:txBody>
      </p:sp>
      <p:sp>
        <p:nvSpPr>
          <p:cNvPr id="9" name="Curved Down Arrow 8"/>
          <p:cNvSpPr/>
          <p:nvPr/>
        </p:nvSpPr>
        <p:spPr>
          <a:xfrm>
            <a:off x="6742176" y="1845879"/>
            <a:ext cx="576072" cy="799847"/>
          </a:xfrm>
          <a:prstGeom prst="curved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0" name="Rectangle 9"/>
          <p:cNvSpPr/>
          <p:nvPr/>
        </p:nvSpPr>
        <p:spPr>
          <a:xfrm>
            <a:off x="1399032" y="28986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Author DSC script</a:t>
            </a:r>
            <a:endParaRPr lang="en-IN" dirty="0"/>
          </a:p>
        </p:txBody>
      </p:sp>
      <p:sp>
        <p:nvSpPr>
          <p:cNvPr id="11" name="Rectangle 10"/>
          <p:cNvSpPr/>
          <p:nvPr/>
        </p:nvSpPr>
        <p:spPr>
          <a:xfrm>
            <a:off x="484632" y="4720400"/>
            <a:ext cx="9144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Gallery</a:t>
            </a:r>
            <a:endParaRPr lang="en-IN" dirty="0"/>
          </a:p>
        </p:txBody>
      </p:sp>
      <p:sp>
        <p:nvSpPr>
          <p:cNvPr id="12" name="Rectangle 11"/>
          <p:cNvSpPr/>
          <p:nvPr/>
        </p:nvSpPr>
        <p:spPr>
          <a:xfrm>
            <a:off x="1591056" y="4720400"/>
            <a:ext cx="9144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Gallery</a:t>
            </a:r>
            <a:endParaRPr lang="en-IN" dirty="0"/>
          </a:p>
        </p:txBody>
      </p:sp>
      <p:sp>
        <p:nvSpPr>
          <p:cNvPr id="13" name="Rectangle 12"/>
          <p:cNvSpPr/>
          <p:nvPr/>
        </p:nvSpPr>
        <p:spPr>
          <a:xfrm>
            <a:off x="2731008" y="4720400"/>
            <a:ext cx="1118616"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Self-Authored</a:t>
            </a:r>
            <a:endParaRPr lang="en-IN" dirty="0"/>
          </a:p>
        </p:txBody>
      </p:sp>
      <p:cxnSp>
        <p:nvCxnSpPr>
          <p:cNvPr id="15" name="Straight Arrow Connector 14"/>
          <p:cNvCxnSpPr>
            <a:stCxn id="10" idx="2"/>
            <a:endCxn id="11" idx="0"/>
          </p:cNvCxnSpPr>
          <p:nvPr/>
        </p:nvCxnSpPr>
        <p:spPr>
          <a:xfrm flipH="1">
            <a:off x="941832" y="3813048"/>
            <a:ext cx="914400" cy="90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12" idx="0"/>
          </p:cNvCxnSpPr>
          <p:nvPr/>
        </p:nvCxnSpPr>
        <p:spPr>
          <a:xfrm>
            <a:off x="1856232" y="3813048"/>
            <a:ext cx="192024" cy="90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3" idx="0"/>
          </p:cNvCxnSpPr>
          <p:nvPr/>
        </p:nvCxnSpPr>
        <p:spPr>
          <a:xfrm>
            <a:off x="1856232" y="3813048"/>
            <a:ext cx="1434084" cy="90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4152" y="4085582"/>
            <a:ext cx="3625288" cy="369332"/>
          </a:xfrm>
          <a:prstGeom prst="rect">
            <a:avLst/>
          </a:prstGeom>
          <a:noFill/>
        </p:spPr>
        <p:txBody>
          <a:bodyPr wrap="none" rtlCol="0">
            <a:spAutoFit/>
          </a:bodyPr>
          <a:lstStyle/>
          <a:p>
            <a:r>
              <a:rPr lang="en-US" dirty="0"/>
              <a:t>Uses modules from different sources</a:t>
            </a:r>
            <a:endParaRPr lang="en-IN" dirty="0"/>
          </a:p>
        </p:txBody>
      </p:sp>
      <p:sp>
        <p:nvSpPr>
          <p:cNvPr id="27" name="TextBox 26"/>
          <p:cNvSpPr txBox="1"/>
          <p:nvPr/>
        </p:nvSpPr>
        <p:spPr>
          <a:xfrm>
            <a:off x="5092192" y="1209926"/>
            <a:ext cx="3485954" cy="923330"/>
          </a:xfrm>
          <a:prstGeom prst="rect">
            <a:avLst/>
          </a:prstGeom>
          <a:noFill/>
        </p:spPr>
        <p:txBody>
          <a:bodyPr wrap="none" rtlCol="0">
            <a:spAutoFit/>
          </a:bodyPr>
          <a:lstStyle/>
          <a:p>
            <a:r>
              <a:rPr lang="en-US" b="1" dirty="0"/>
              <a:t>Generate MOFs </a:t>
            </a:r>
          </a:p>
          <a:p>
            <a:r>
              <a:rPr lang="en-US" dirty="0"/>
              <a:t>using </a:t>
            </a:r>
            <a:r>
              <a:rPr lang="en-US" dirty="0" err="1"/>
              <a:t>Modules+Script+StaticConfig</a:t>
            </a:r>
            <a:r>
              <a:rPr lang="en-US" dirty="0"/>
              <a:t> </a:t>
            </a:r>
          </a:p>
          <a:p>
            <a:r>
              <a:rPr lang="en-US" dirty="0"/>
              <a:t>along with app bits</a:t>
            </a:r>
            <a:endParaRPr lang="en-IN" dirty="0"/>
          </a:p>
        </p:txBody>
      </p:sp>
      <p:sp>
        <p:nvSpPr>
          <p:cNvPr id="28" name="Rectangle 27"/>
          <p:cNvSpPr/>
          <p:nvPr/>
        </p:nvSpPr>
        <p:spPr>
          <a:xfrm>
            <a:off x="4669536" y="25675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Control</a:t>
            </a:r>
            <a:endParaRPr lang="en-IN" dirty="0"/>
          </a:p>
        </p:txBody>
      </p:sp>
      <p:cxnSp>
        <p:nvCxnSpPr>
          <p:cNvPr id="29" name="Straight Arrow Connector 28"/>
          <p:cNvCxnSpPr>
            <a:stCxn id="10" idx="3"/>
            <a:endCxn id="28" idx="1"/>
          </p:cNvCxnSpPr>
          <p:nvPr/>
        </p:nvCxnSpPr>
        <p:spPr>
          <a:xfrm flipV="1">
            <a:off x="2313432" y="3024744"/>
            <a:ext cx="2356104" cy="331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66340" y="2471987"/>
            <a:ext cx="2075180" cy="1754326"/>
          </a:xfrm>
          <a:prstGeom prst="rect">
            <a:avLst/>
          </a:prstGeom>
          <a:noFill/>
        </p:spPr>
        <p:txBody>
          <a:bodyPr wrap="square" rtlCol="0">
            <a:spAutoFit/>
          </a:bodyPr>
          <a:lstStyle/>
          <a:p>
            <a:r>
              <a:rPr lang="en-US" b="1" dirty="0" err="1"/>
              <a:t>Checkin</a:t>
            </a:r>
            <a:r>
              <a:rPr lang="en-US" dirty="0"/>
              <a:t> </a:t>
            </a:r>
            <a:r>
              <a:rPr lang="en-US" dirty="0" err="1"/>
              <a:t>Modules+Script</a:t>
            </a:r>
            <a:r>
              <a:rPr lang="en-US" dirty="0"/>
              <a:t>+ </a:t>
            </a:r>
            <a:r>
              <a:rPr lang="en-US" dirty="0" err="1"/>
              <a:t>StaticConfig</a:t>
            </a:r>
            <a:endParaRPr lang="en-US" dirty="0"/>
          </a:p>
          <a:p>
            <a:r>
              <a:rPr lang="en-US" dirty="0"/>
              <a:t>along with app source</a:t>
            </a:r>
          </a:p>
          <a:p>
            <a:endParaRPr lang="en-IN" dirty="0"/>
          </a:p>
        </p:txBody>
      </p:sp>
      <p:cxnSp>
        <p:nvCxnSpPr>
          <p:cNvPr id="37" name="Straight Arrow Connector 36"/>
          <p:cNvCxnSpPr>
            <a:endCxn id="6" idx="1"/>
          </p:cNvCxnSpPr>
          <p:nvPr/>
        </p:nvCxnSpPr>
        <p:spPr>
          <a:xfrm flipV="1">
            <a:off x="5201509" y="3070218"/>
            <a:ext cx="1299972" cy="35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9253220" y="2274527"/>
            <a:ext cx="9144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DSC Pull Server</a:t>
            </a:r>
            <a:endParaRPr lang="en-IN" dirty="0"/>
          </a:p>
        </p:txBody>
      </p:sp>
      <p:sp>
        <p:nvSpPr>
          <p:cNvPr id="43" name="Rectangle 42"/>
          <p:cNvSpPr/>
          <p:nvPr/>
        </p:nvSpPr>
        <p:spPr>
          <a:xfrm>
            <a:off x="9253220" y="3540514"/>
            <a:ext cx="9144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DTL Push Server</a:t>
            </a:r>
            <a:endParaRPr lang="en-IN" dirty="0"/>
          </a:p>
        </p:txBody>
      </p:sp>
      <p:cxnSp>
        <p:nvCxnSpPr>
          <p:cNvPr id="44" name="Straight Arrow Connector 43"/>
          <p:cNvCxnSpPr>
            <a:stCxn id="6" idx="3"/>
            <a:endCxn id="40" idx="1"/>
          </p:cNvCxnSpPr>
          <p:nvPr/>
        </p:nvCxnSpPr>
        <p:spPr>
          <a:xfrm flipV="1">
            <a:off x="7415881" y="2731727"/>
            <a:ext cx="1837339" cy="338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 idx="3"/>
            <a:endCxn id="43" idx="1"/>
          </p:cNvCxnSpPr>
          <p:nvPr/>
        </p:nvCxnSpPr>
        <p:spPr>
          <a:xfrm>
            <a:off x="7415881" y="3070218"/>
            <a:ext cx="1837339" cy="927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472804" y="2937653"/>
            <a:ext cx="1705147" cy="369332"/>
          </a:xfrm>
          <a:prstGeom prst="rect">
            <a:avLst/>
          </a:prstGeom>
          <a:noFill/>
        </p:spPr>
        <p:txBody>
          <a:bodyPr wrap="none" rtlCol="0">
            <a:spAutoFit/>
          </a:bodyPr>
          <a:lstStyle/>
          <a:p>
            <a:r>
              <a:rPr lang="en-US" dirty="0"/>
              <a:t> Copy “Package”</a:t>
            </a:r>
            <a:endParaRPr lang="en-IN" dirty="0"/>
          </a:p>
        </p:txBody>
      </p:sp>
      <p:cxnSp>
        <p:nvCxnSpPr>
          <p:cNvPr id="52" name="Straight Arrow Connector 51"/>
          <p:cNvCxnSpPr>
            <a:stCxn id="43" idx="2"/>
            <a:endCxn id="8" idx="0"/>
          </p:cNvCxnSpPr>
          <p:nvPr/>
        </p:nvCxnSpPr>
        <p:spPr>
          <a:xfrm flipH="1">
            <a:off x="9564870" y="4454914"/>
            <a:ext cx="145550" cy="79108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728766" y="28986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Azure VMs</a:t>
            </a:r>
            <a:endParaRPr lang="en-IN" dirty="0"/>
          </a:p>
        </p:txBody>
      </p:sp>
      <p:sp>
        <p:nvSpPr>
          <p:cNvPr id="56" name="Rectangle 55"/>
          <p:cNvSpPr/>
          <p:nvPr/>
        </p:nvSpPr>
        <p:spPr>
          <a:xfrm>
            <a:off x="10878312" y="284207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Azure VMs</a:t>
            </a:r>
            <a:endParaRPr lang="en-IN" dirty="0"/>
          </a:p>
        </p:txBody>
      </p:sp>
      <p:sp>
        <p:nvSpPr>
          <p:cNvPr id="57" name="Rectangle 56"/>
          <p:cNvSpPr/>
          <p:nvPr/>
        </p:nvSpPr>
        <p:spPr>
          <a:xfrm>
            <a:off x="11000232" y="273172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Nodes</a:t>
            </a:r>
            <a:endParaRPr lang="en-IN" dirty="0"/>
          </a:p>
        </p:txBody>
      </p:sp>
      <p:cxnSp>
        <p:nvCxnSpPr>
          <p:cNvPr id="61" name="Straight Arrow Connector 60"/>
          <p:cNvCxnSpPr>
            <a:stCxn id="43" idx="3"/>
            <a:endCxn id="55" idx="1"/>
          </p:cNvCxnSpPr>
          <p:nvPr/>
        </p:nvCxnSpPr>
        <p:spPr>
          <a:xfrm flipV="1">
            <a:off x="10167620" y="3355848"/>
            <a:ext cx="561146" cy="641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5" idx="1"/>
            <a:endCxn id="40" idx="3"/>
          </p:cNvCxnSpPr>
          <p:nvPr/>
        </p:nvCxnSpPr>
        <p:spPr>
          <a:xfrm flipH="1" flipV="1">
            <a:off x="10167620" y="2731727"/>
            <a:ext cx="561146" cy="6241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flipH="1">
            <a:off x="8771225" y="2920781"/>
            <a:ext cx="528365" cy="2329601"/>
          </a:xfrm>
          <a:prstGeom prst="curvedConnector4">
            <a:avLst>
              <a:gd name="adj1" fmla="val 104798"/>
              <a:gd name="adj2" fmla="val 53963"/>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729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10" y="105540"/>
            <a:ext cx="10515600" cy="1325563"/>
          </a:xfrm>
        </p:spPr>
        <p:txBody>
          <a:bodyPr/>
          <a:lstStyle/>
          <a:p>
            <a:r>
              <a:rPr lang="en-US" dirty="0"/>
              <a:t>What does a Script look like?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75931"/>
            <a:ext cx="7570554" cy="150932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49" y="4413803"/>
            <a:ext cx="5229308" cy="19107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122999"/>
            <a:ext cx="5831457" cy="3345035"/>
          </a:xfrm>
          <a:prstGeom prst="rect">
            <a:avLst/>
          </a:prstGeom>
        </p:spPr>
      </p:pic>
      <p:sp>
        <p:nvSpPr>
          <p:cNvPr id="7" name="Rectangle 6"/>
          <p:cNvSpPr/>
          <p:nvPr/>
        </p:nvSpPr>
        <p:spPr>
          <a:xfrm>
            <a:off x="213710" y="6468034"/>
            <a:ext cx="1063592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https://azure.microsoft.com/en-us/documentation/articles/automation-dsc-overview/</a:t>
            </a:r>
            <a:endParaRPr kumimoji="0" lang="en-US" sz="18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302366" y="1518529"/>
            <a:ext cx="21754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Configuration Block…</a:t>
            </a:r>
          </a:p>
        </p:txBody>
      </p:sp>
      <p:sp>
        <p:nvSpPr>
          <p:cNvPr id="9" name="TextBox 8"/>
          <p:cNvSpPr txBox="1"/>
          <p:nvPr/>
        </p:nvSpPr>
        <p:spPr>
          <a:xfrm>
            <a:off x="213710" y="3942009"/>
            <a:ext cx="580414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Node block…</a:t>
            </a:r>
          </a:p>
        </p:txBody>
      </p:sp>
      <p:sp>
        <p:nvSpPr>
          <p:cNvPr id="10" name="TextBox 9"/>
          <p:cNvSpPr txBox="1"/>
          <p:nvPr/>
        </p:nvSpPr>
        <p:spPr>
          <a:xfrm>
            <a:off x="6096000" y="2726989"/>
            <a:ext cx="46960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Resource Block…  (AKA: Compilation Job)</a:t>
            </a:r>
          </a:p>
        </p:txBody>
      </p:sp>
      <p:sp>
        <p:nvSpPr>
          <p:cNvPr id="11" name="Rectangle 10"/>
          <p:cNvSpPr/>
          <p:nvPr/>
        </p:nvSpPr>
        <p:spPr>
          <a:xfrm>
            <a:off x="8725060" y="338447"/>
            <a:ext cx="300018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t>
            </a:r>
            <a:r>
              <a:rPr kumimoji="0" lang="en-US" sz="1800" b="0" i="0" u="none" strike="noStrike" kern="0" cap="none" spc="0" normalizeH="0" baseline="0" noProof="0" dirty="0" err="1">
                <a:ln>
                  <a:noFill/>
                </a:ln>
                <a:solidFill>
                  <a:sysClr val="windowText" lastClr="000000"/>
                </a:solidFill>
                <a:effectLst/>
                <a:uLnTx/>
                <a:uFillTx/>
              </a:rPr>
              <a:t>MyConfiguration.webserver</a:t>
            </a:r>
            <a:r>
              <a:rPr kumimoji="0" lang="en-US" sz="1800" b="0" i="0" u="none" strike="noStrike" kern="0" cap="none" spc="0" normalizeH="0" baseline="0" noProof="0" dirty="0">
                <a:ln>
                  <a:noFill/>
                </a:ln>
                <a:solidFill>
                  <a:sysClr val="windowText" lastClr="000000"/>
                </a:solidFill>
                <a:effectLst/>
                <a:uLnTx/>
                <a:uFillTx/>
              </a:rPr>
              <a:t>”</a:t>
            </a:r>
          </a:p>
        </p:txBody>
      </p:sp>
      <p:sp>
        <p:nvSpPr>
          <p:cNvPr id="12" name="Flowchart: Punched Tape 11"/>
          <p:cNvSpPr/>
          <p:nvPr/>
        </p:nvSpPr>
        <p:spPr>
          <a:xfrm>
            <a:off x="1390068" y="1812008"/>
            <a:ext cx="6588189" cy="451250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rPr>
              <a:t>Within a Configuration block, you can do anything that you normally could in a PowerShell function</a:t>
            </a:r>
          </a:p>
        </p:txBody>
      </p:sp>
    </p:spTree>
    <p:extLst>
      <p:ext uri="{BB962C8B-B14F-4D97-AF65-F5344CB8AC3E}">
        <p14:creationId xmlns:p14="http://schemas.microsoft.com/office/powerpoint/2010/main" val="228715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ppt_w</p:attrName>
                                        </p:attrNameLst>
                                      </p:cBhvr>
                                      <p:tavLst>
                                        <p:tav tm="0" fmla="#ppt_w*sin(2.5*pi*$)">
                                          <p:val>
                                            <p:fltVal val="0"/>
                                          </p:val>
                                        </p:tav>
                                        <p:tav tm="100000">
                                          <p:val>
                                            <p:fltVal val="1"/>
                                          </p:val>
                                        </p:tav>
                                      </p:tavLst>
                                    </p:anim>
                                    <p:anim calcmode="lin" valueType="num">
                                      <p:cBhvr>
                                        <p:cTn id="2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5" y="38863"/>
            <a:ext cx="6630839" cy="1325563"/>
          </a:xfrm>
        </p:spPr>
        <p:txBody>
          <a:bodyPr/>
          <a:lstStyle/>
          <a:p>
            <a:r>
              <a:rPr lang="en-US" b="1" dirty="0"/>
              <a:t>DSC configuration </a:t>
            </a:r>
            <a:br>
              <a:rPr lang="en-US" b="1" dirty="0"/>
            </a:br>
            <a:r>
              <a:rPr lang="en-US" b="1" dirty="0"/>
              <a:t>Step-by-Step</a:t>
            </a:r>
            <a:endParaRPr lang="en-US" dirty="0"/>
          </a:p>
        </p:txBody>
      </p:sp>
      <p:sp>
        <p:nvSpPr>
          <p:cNvPr id="4" name="Rectangle 3"/>
          <p:cNvSpPr/>
          <p:nvPr/>
        </p:nvSpPr>
        <p:spPr>
          <a:xfrm>
            <a:off x="166776" y="6424580"/>
            <a:ext cx="10857781"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https://azure.microsoft.com/en-us/documentation/articles/automation-dsc-getting-started/</a:t>
            </a:r>
          </a:p>
        </p:txBody>
      </p:sp>
      <p:sp>
        <p:nvSpPr>
          <p:cNvPr id="7" name="Content Placeholder 6"/>
          <p:cNvSpPr>
            <a:spLocks noGrp="1"/>
          </p:cNvSpPr>
          <p:nvPr>
            <p:ph idx="1"/>
          </p:nvPr>
        </p:nvSpPr>
        <p:spPr>
          <a:xfrm>
            <a:off x="5175848" y="1825625"/>
            <a:ext cx="6177951" cy="4351338"/>
          </a:xfrm>
        </p:spPr>
        <p:txBody>
          <a:bodyPr>
            <a:normAutofit fontScale="92500" lnSpcReduction="10000"/>
          </a:bodyPr>
          <a:lstStyle/>
          <a:p>
            <a:r>
              <a:rPr lang="en-US" dirty="0"/>
              <a:t>Prerequisites </a:t>
            </a:r>
            <a:r>
              <a:rPr lang="en-US" sz="1700" dirty="0"/>
              <a:t>(above)</a:t>
            </a:r>
          </a:p>
          <a:p>
            <a:r>
              <a:rPr lang="en-US" dirty="0"/>
              <a:t>Create Test </a:t>
            </a:r>
            <a:r>
              <a:rPr lang="en-US" dirty="0" err="1"/>
              <a:t>Config</a:t>
            </a:r>
            <a:endParaRPr lang="en-US" dirty="0"/>
          </a:p>
          <a:p>
            <a:r>
              <a:rPr lang="en-US" dirty="0"/>
              <a:t>Importing a configuration into Azure Automation</a:t>
            </a:r>
          </a:p>
          <a:p>
            <a:r>
              <a:rPr lang="en-US" dirty="0"/>
              <a:t>Viewing Configuration</a:t>
            </a:r>
          </a:p>
          <a:p>
            <a:r>
              <a:rPr lang="en-US" dirty="0"/>
              <a:t>Compile Configuration (MOF file)</a:t>
            </a:r>
          </a:p>
          <a:p>
            <a:r>
              <a:rPr lang="en-US" dirty="0"/>
              <a:t>Viewing a compilation</a:t>
            </a:r>
          </a:p>
          <a:p>
            <a:r>
              <a:rPr lang="en-US" dirty="0"/>
              <a:t>Viewing Node Configuration</a:t>
            </a:r>
          </a:p>
          <a:p>
            <a:r>
              <a:rPr lang="en-US" dirty="0"/>
              <a:t>Onboard Azure ARM VM for Mgmt</a:t>
            </a:r>
          </a:p>
          <a:p>
            <a:r>
              <a:rPr lang="en-US" dirty="0"/>
              <a:t>Assign Node Configuration</a:t>
            </a:r>
          </a:p>
        </p:txBody>
      </p:sp>
      <p:pic>
        <p:nvPicPr>
          <p:cNvPr id="8" name="Picture 7"/>
          <p:cNvPicPr>
            <a:picLocks noChangeAspect="1"/>
          </p:cNvPicPr>
          <p:nvPr/>
        </p:nvPicPr>
        <p:blipFill>
          <a:blip r:embed="rId3"/>
          <a:stretch>
            <a:fillRect/>
          </a:stretch>
        </p:blipFill>
        <p:spPr>
          <a:xfrm>
            <a:off x="166776" y="1379210"/>
            <a:ext cx="4457143" cy="5019048"/>
          </a:xfrm>
          <a:prstGeom prst="rect">
            <a:avLst/>
          </a:prstGeom>
        </p:spPr>
      </p:pic>
      <p:sp>
        <p:nvSpPr>
          <p:cNvPr id="9" name="Rectangle 3"/>
          <p:cNvSpPr>
            <a:spLocks noChangeArrowheads="1"/>
          </p:cNvSpPr>
          <p:nvPr/>
        </p:nvSpPr>
        <p:spPr bwMode="auto">
          <a:xfrm>
            <a:off x="1052423" y="5787684"/>
            <a:ext cx="37266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tx1"/>
                </a:solidFill>
                <a:effectLst/>
                <a:uLnTx/>
                <a:uFillTx/>
                <a:latin typeface="Arial" panose="020B0604020202020204" pitchFamily="34" charset="0"/>
              </a:rPr>
              <a:t>Save the file as </a:t>
            </a:r>
            <a:r>
              <a:rPr kumimoji="0" lang="en-US" altLang="en-US" sz="1000" b="0" i="0" u="none" strike="noStrike" kern="0" cap="none" spc="0" normalizeH="0" baseline="0" noProof="0" dirty="0">
                <a:ln>
                  <a:noFill/>
                </a:ln>
                <a:solidFill>
                  <a:srgbClr val="C7254E"/>
                </a:solidFill>
                <a:effectLst/>
                <a:uLnTx/>
                <a:uFillTx/>
                <a:latin typeface="Arial Unicode MS" panose="020B0604020202020204" pitchFamily="34" charset="-128"/>
                <a:cs typeface="Courier New" panose="02070309020205020404" pitchFamily="49" charset="0"/>
              </a:rPr>
              <a:t>TestConfig.ps1</a:t>
            </a:r>
            <a:r>
              <a:rPr kumimoji="0" lang="en-US" altLang="en-US" sz="1200" b="0" i="0" u="none" strike="noStrike" kern="0" cap="none" spc="0" normalizeH="0" baseline="0" noProof="0" dirty="0">
                <a:ln>
                  <a:noFill/>
                </a:ln>
                <a:solidFill>
                  <a:schemeClr val="tx1"/>
                </a:solidFill>
                <a:effectLst/>
                <a:uLnTx/>
                <a:uFillTx/>
              </a:rPr>
              <a:t>.</a:t>
            </a:r>
            <a:endParaRPr kumimoji="0" lang="en-US" altLang="en-US"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1" name="Rectangle 10"/>
          <p:cNvSpPr/>
          <p:nvPr/>
        </p:nvSpPr>
        <p:spPr>
          <a:xfrm>
            <a:off x="6469811" y="24079"/>
            <a:ext cx="5722189"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Prerequisites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An Azure Automation account. see </a:t>
            </a:r>
            <a:r>
              <a:rPr kumimoji="0" lang="en-US" sz="1800" b="0" i="0" u="none" strike="noStrike" kern="0" cap="none" spc="0" normalizeH="0" baseline="0" noProof="0" dirty="0">
                <a:ln>
                  <a:noFill/>
                </a:ln>
                <a:solidFill>
                  <a:sysClr val="windowText" lastClr="000000"/>
                </a:solidFill>
                <a:effectLst/>
                <a:uLnTx/>
                <a:uFillTx/>
                <a:hlinkClick r:id="rId4"/>
              </a:rPr>
              <a:t>Azure Run As Account</a:t>
            </a:r>
            <a:r>
              <a:rPr kumimoji="0" lang="en-US" sz="18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An Azure Resource Manager VM (not Classic) running Windows Server 2008 R2 or later.  see </a:t>
            </a:r>
            <a:r>
              <a:rPr kumimoji="0" lang="en-US" sz="1800" b="0" i="0" u="none" strike="noStrike" kern="0" cap="none" spc="0" normalizeH="0" baseline="0" noProof="0" dirty="0">
                <a:ln>
                  <a:noFill/>
                </a:ln>
                <a:solidFill>
                  <a:sysClr val="windowText" lastClr="000000"/>
                </a:solidFill>
                <a:effectLst/>
                <a:uLnTx/>
                <a:uFillTx/>
                <a:hlinkClick r:id="rId5"/>
              </a:rPr>
              <a:t>Create your first Windows virtual machine in the Azure portal</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68782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6819"/>
            <a:ext cx="10515600" cy="1325563"/>
          </a:xfrm>
        </p:spPr>
        <p:txBody>
          <a:bodyPr/>
          <a:lstStyle/>
          <a:p>
            <a:r>
              <a:rPr lang="en-US" b="1" dirty="0"/>
              <a:t>Azure Automation DSC </a:t>
            </a:r>
            <a:r>
              <a:rPr lang="en-US" b="1" dirty="0" err="1"/>
              <a:t>LifeCycle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22382"/>
            <a:ext cx="12191999" cy="5157824"/>
          </a:xfrm>
        </p:spPr>
      </p:pic>
    </p:spTree>
    <p:extLst>
      <p:ext uri="{BB962C8B-B14F-4D97-AF65-F5344CB8AC3E}">
        <p14:creationId xmlns:p14="http://schemas.microsoft.com/office/powerpoint/2010/main" val="1710823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37352" y="-46910"/>
            <a:ext cx="5462299" cy="1325563"/>
          </a:xfrm>
        </p:spPr>
        <p:txBody>
          <a:bodyPr>
            <a:normAutofit/>
          </a:bodyPr>
          <a:lstStyle/>
          <a:p>
            <a:pPr>
              <a:tabLst>
                <a:tab pos="953967" algn="l"/>
              </a:tabLst>
            </a:pPr>
            <a:r>
              <a:rPr lang="en-US" sz="4000" dirty="0"/>
              <a:t>Session VS VM (or VDI)</a:t>
            </a:r>
          </a:p>
        </p:txBody>
      </p:sp>
      <p:sp>
        <p:nvSpPr>
          <p:cNvPr id="54" name="Right Arrow 53"/>
          <p:cNvSpPr/>
          <p:nvPr/>
        </p:nvSpPr>
        <p:spPr bwMode="auto">
          <a:xfrm rot="10800000">
            <a:off x="8694409" y="4506193"/>
            <a:ext cx="971127" cy="434496"/>
          </a:xfrm>
          <a:prstGeom prst="rightArrow">
            <a:avLst/>
          </a:prstGeom>
          <a:ln w="2857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050" y="1410703"/>
            <a:ext cx="1300480" cy="130048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06" y="2547114"/>
            <a:ext cx="1300480" cy="1300480"/>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5496" y="2470195"/>
            <a:ext cx="1300480" cy="1300480"/>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263" y="2509960"/>
            <a:ext cx="1300480" cy="1300480"/>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9532" y="1332362"/>
            <a:ext cx="1300480" cy="1300480"/>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4628" y="1347294"/>
            <a:ext cx="1300480" cy="1300480"/>
          </a:xfrm>
          <a:prstGeom prst="rect">
            <a:avLst/>
          </a:prstGeom>
        </p:spPr>
      </p:pic>
      <p:sp>
        <p:nvSpPr>
          <p:cNvPr id="95" name="Right Arrow 53"/>
          <p:cNvSpPr/>
          <p:nvPr/>
        </p:nvSpPr>
        <p:spPr bwMode="auto">
          <a:xfrm rot="10800000">
            <a:off x="9447773" y="2318339"/>
            <a:ext cx="971127" cy="747021"/>
          </a:xfrm>
          <a:prstGeom prst="rightArrow">
            <a:avLst/>
          </a:prstGeom>
          <a:ln w="2857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ight Brace 10"/>
          <p:cNvSpPr/>
          <p:nvPr/>
        </p:nvSpPr>
        <p:spPr>
          <a:xfrm>
            <a:off x="8706695" y="1469616"/>
            <a:ext cx="408139" cy="235631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p:cNvSpPr txBox="1"/>
          <p:nvPr/>
        </p:nvSpPr>
        <p:spPr>
          <a:xfrm>
            <a:off x="9788363" y="4415683"/>
            <a:ext cx="2194422" cy="615516"/>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rgbClr val="FFFFFF"/>
                    </a:gs>
                    <a:gs pos="30000">
                      <a:srgbClr val="FFFFFF"/>
                    </a:gs>
                  </a:gsLst>
                  <a:lin ang="5400000" scaled="0"/>
                </a:gradFill>
              </a:rPr>
              <a:t>Parent OS</a:t>
            </a:r>
          </a:p>
        </p:txBody>
      </p:sp>
      <p:sp>
        <p:nvSpPr>
          <p:cNvPr id="97" name="TextBox 96"/>
          <p:cNvSpPr txBox="1"/>
          <p:nvPr/>
        </p:nvSpPr>
        <p:spPr>
          <a:xfrm>
            <a:off x="10341915" y="2486568"/>
            <a:ext cx="2194422" cy="615516"/>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rgbClr val="FFFFFF"/>
                    </a:gs>
                    <a:gs pos="30000">
                      <a:srgbClr val="FFFFFF"/>
                    </a:gs>
                  </a:gsLst>
                  <a:lin ang="5400000" scaled="0"/>
                </a:gradFill>
              </a:rPr>
              <a:t>workloads</a:t>
            </a:r>
          </a:p>
        </p:txBody>
      </p:sp>
      <p:sp>
        <p:nvSpPr>
          <p:cNvPr id="98" name="Right Arrow 52"/>
          <p:cNvSpPr/>
          <p:nvPr/>
        </p:nvSpPr>
        <p:spPr bwMode="auto">
          <a:xfrm rot="10800000">
            <a:off x="8747886" y="5436890"/>
            <a:ext cx="971127" cy="426619"/>
          </a:xfrm>
          <a:prstGeom prst="rightArrow">
            <a:avLst/>
          </a:prstGeom>
          <a:ln w="2857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9" name="TextBox 98"/>
          <p:cNvSpPr txBox="1"/>
          <p:nvPr/>
        </p:nvSpPr>
        <p:spPr>
          <a:xfrm>
            <a:off x="9787183" y="5073381"/>
            <a:ext cx="2194422" cy="1267233"/>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rgbClr val="FFFFFF"/>
                    </a:gs>
                    <a:gs pos="30000">
                      <a:srgbClr val="FFFFFF"/>
                    </a:gs>
                  </a:gsLst>
                  <a:lin ang="5400000" scaled="0"/>
                </a:gradFill>
              </a:rPr>
              <a:t>Hardware / Hypervisor Level</a:t>
            </a:r>
          </a:p>
        </p:txBody>
      </p:sp>
      <p:sp>
        <p:nvSpPr>
          <p:cNvPr id="17" name="Callout: Down Arrow 16"/>
          <p:cNvSpPr/>
          <p:nvPr/>
        </p:nvSpPr>
        <p:spPr>
          <a:xfrm rot="20168385">
            <a:off x="160687" y="154272"/>
            <a:ext cx="2572114" cy="2105405"/>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50000"/>
                  </a:schemeClr>
                </a:solidFill>
              </a:rPr>
              <a:t>Single OS</a:t>
            </a:r>
          </a:p>
          <a:p>
            <a:pPr algn="ctr"/>
            <a:r>
              <a:rPr lang="en-US" sz="3200" dirty="0">
                <a:solidFill>
                  <a:schemeClr val="accent1">
                    <a:lumMod val="50000"/>
                  </a:schemeClr>
                </a:solidFill>
              </a:rPr>
              <a:t>All Workloads</a:t>
            </a:r>
          </a:p>
        </p:txBody>
      </p:sp>
      <p:grpSp>
        <p:nvGrpSpPr>
          <p:cNvPr id="19" name="Group 18"/>
          <p:cNvGrpSpPr/>
          <p:nvPr/>
        </p:nvGrpSpPr>
        <p:grpSpPr>
          <a:xfrm>
            <a:off x="565906" y="4055439"/>
            <a:ext cx="3867343" cy="2206873"/>
            <a:chOff x="565906" y="4055439"/>
            <a:chExt cx="3867343" cy="2206873"/>
          </a:xfrm>
        </p:grpSpPr>
        <p:sp>
          <p:nvSpPr>
            <p:cNvPr id="16" name="Rectangle 15"/>
            <p:cNvSpPr/>
            <p:nvPr/>
          </p:nvSpPr>
          <p:spPr bwMode="auto">
            <a:xfrm>
              <a:off x="569712" y="4368391"/>
              <a:ext cx="3863537" cy="6820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Operating </a:t>
              </a:r>
            </a:p>
            <a:p>
              <a:pPr algn="ctr" defTabSz="914030" fontAlgn="base">
                <a:spcBef>
                  <a:spcPct val="0"/>
                </a:spcBef>
                <a:spcAft>
                  <a:spcPct val="0"/>
                </a:spcAft>
              </a:pPr>
              <a:r>
                <a:rPr lang="en-US" sz="1765" dirty="0">
                  <a:gradFill>
                    <a:gsLst>
                      <a:gs pos="16814">
                        <a:srgbClr val="FFFFFF"/>
                      </a:gs>
                      <a:gs pos="46000">
                        <a:srgbClr val="FFFFFF"/>
                      </a:gs>
                    </a:gsLst>
                    <a:lin ang="5400000" scaled="0"/>
                  </a:gradFill>
                </a:rPr>
                <a:t>System</a:t>
              </a:r>
            </a:p>
          </p:txBody>
        </p:sp>
        <p:grpSp>
          <p:nvGrpSpPr>
            <p:cNvPr id="34" name="Group 33"/>
            <p:cNvGrpSpPr/>
            <p:nvPr/>
          </p:nvGrpSpPr>
          <p:grpSpPr>
            <a:xfrm>
              <a:off x="3635801" y="4412285"/>
              <a:ext cx="694296" cy="551216"/>
              <a:chOff x="5624585" y="4372841"/>
              <a:chExt cx="1415904" cy="1454160"/>
            </a:xfrm>
          </p:grpSpPr>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36" name="Picture 35"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37" name="Picture 36"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38" name="Picture 37"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sp>
          <p:nvSpPr>
            <p:cNvPr id="31" name="Rectangle 30"/>
            <p:cNvSpPr/>
            <p:nvPr/>
          </p:nvSpPr>
          <p:spPr bwMode="auto">
            <a:xfrm>
              <a:off x="569712" y="5040420"/>
              <a:ext cx="3863537" cy="23801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372">
                  <a:gradFill>
                    <a:gsLst>
                      <a:gs pos="16814">
                        <a:srgbClr val="FFFFFF"/>
                      </a:gs>
                      <a:gs pos="46000">
                        <a:srgbClr val="FFFFFF"/>
                      </a:gs>
                    </a:gsLst>
                    <a:lin ang="5400000" scaled="0"/>
                  </a:gradFill>
                </a:rPr>
                <a:t>Hardware Virtualization</a:t>
              </a:r>
              <a:endParaRPr lang="en-US" sz="1372" dirty="0">
                <a:gradFill>
                  <a:gsLst>
                    <a:gs pos="16814">
                      <a:srgbClr val="FFFFFF"/>
                    </a:gs>
                    <a:gs pos="46000">
                      <a:srgbClr val="FFFFFF"/>
                    </a:gs>
                  </a:gsLst>
                  <a:lin ang="5400000" scaled="0"/>
                </a:gradFill>
              </a:endParaRPr>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712" y="5279939"/>
              <a:ext cx="3863537" cy="982373"/>
            </a:xfrm>
            <a:prstGeom prst="rect">
              <a:avLst/>
            </a:prstGeom>
          </p:spPr>
        </p:pic>
        <p:sp>
          <p:nvSpPr>
            <p:cNvPr id="236" name="Rectangle 235"/>
            <p:cNvSpPr/>
            <p:nvPr/>
          </p:nvSpPr>
          <p:spPr bwMode="auto">
            <a:xfrm>
              <a:off x="565906" y="4055439"/>
              <a:ext cx="3867343" cy="301763"/>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Application(s)</a:t>
              </a:r>
            </a:p>
          </p:txBody>
        </p:sp>
      </p:grpSp>
      <p:grpSp>
        <p:nvGrpSpPr>
          <p:cNvPr id="20" name="Group 19"/>
          <p:cNvGrpSpPr/>
          <p:nvPr/>
        </p:nvGrpSpPr>
        <p:grpSpPr>
          <a:xfrm>
            <a:off x="4578647" y="1106445"/>
            <a:ext cx="3903894" cy="2986682"/>
            <a:chOff x="4578647" y="1106445"/>
            <a:chExt cx="3903894" cy="2986682"/>
          </a:xfrm>
        </p:grpSpPr>
        <p:grpSp>
          <p:nvGrpSpPr>
            <p:cNvPr id="18" name="Group 17"/>
            <p:cNvGrpSpPr/>
            <p:nvPr/>
          </p:nvGrpSpPr>
          <p:grpSpPr>
            <a:xfrm>
              <a:off x="4586803" y="1106445"/>
              <a:ext cx="3895738" cy="758949"/>
              <a:chOff x="4745715" y="4554146"/>
              <a:chExt cx="3895738" cy="758949"/>
            </a:xfrm>
          </p:grpSpPr>
          <p:grpSp>
            <p:nvGrpSpPr>
              <p:cNvPr id="200" name="Group 199"/>
              <p:cNvGrpSpPr/>
              <p:nvPr/>
            </p:nvGrpSpPr>
            <p:grpSpPr>
              <a:xfrm>
                <a:off x="4745715" y="4569079"/>
                <a:ext cx="968095" cy="735958"/>
                <a:chOff x="5612130" y="1954607"/>
                <a:chExt cx="3133643" cy="1157080"/>
              </a:xfrm>
            </p:grpSpPr>
            <p:sp>
              <p:nvSpPr>
                <p:cNvPr id="201" name="Rectangle 200"/>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202" name="Group 201"/>
                <p:cNvGrpSpPr/>
                <p:nvPr/>
              </p:nvGrpSpPr>
              <p:grpSpPr>
                <a:xfrm>
                  <a:off x="7878036" y="1954607"/>
                  <a:ext cx="787238" cy="808509"/>
                  <a:chOff x="5624585" y="4372841"/>
                  <a:chExt cx="1415904" cy="1454160"/>
                </a:xfrm>
              </p:grpSpPr>
              <p:pic>
                <p:nvPicPr>
                  <p:cNvPr id="205" name="Picture 20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06" name="Picture 205"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07" name="Picture 206"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08" name="Picture 207"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203" name="Picture 20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204" name="Picture 20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209" name="Group 208"/>
              <p:cNvGrpSpPr/>
              <p:nvPr/>
            </p:nvGrpSpPr>
            <p:grpSpPr>
              <a:xfrm>
                <a:off x="5682049" y="4554146"/>
                <a:ext cx="999901" cy="758949"/>
                <a:chOff x="5509177" y="1918460"/>
                <a:chExt cx="3236596" cy="1193227"/>
              </a:xfrm>
            </p:grpSpPr>
            <p:sp>
              <p:nvSpPr>
                <p:cNvPr id="210" name="Rectangle 209"/>
                <p:cNvSpPr/>
                <p:nvPr/>
              </p:nvSpPr>
              <p:spPr bwMode="auto">
                <a:xfrm>
                  <a:off x="5509177" y="1918460"/>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211" name="Group 210"/>
                <p:cNvGrpSpPr/>
                <p:nvPr/>
              </p:nvGrpSpPr>
              <p:grpSpPr>
                <a:xfrm>
                  <a:off x="7878036" y="1954607"/>
                  <a:ext cx="787238" cy="808509"/>
                  <a:chOff x="5624585" y="4372841"/>
                  <a:chExt cx="1415904" cy="1454160"/>
                </a:xfrm>
              </p:grpSpPr>
              <p:pic>
                <p:nvPicPr>
                  <p:cNvPr id="214" name="Picture 2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15" name="Picture 214"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16" name="Picture 215"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17" name="Picture 216"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212" name="Picture 2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213" name="Picture 2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218" name="Group 217"/>
              <p:cNvGrpSpPr/>
              <p:nvPr/>
            </p:nvGrpSpPr>
            <p:grpSpPr>
              <a:xfrm>
                <a:off x="6692067" y="4569079"/>
                <a:ext cx="968095" cy="735958"/>
                <a:chOff x="5612130" y="1954607"/>
                <a:chExt cx="3133643" cy="1157080"/>
              </a:xfrm>
            </p:grpSpPr>
            <p:sp>
              <p:nvSpPr>
                <p:cNvPr id="219" name="Rectangle 218"/>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220" name="Group 219"/>
                <p:cNvGrpSpPr/>
                <p:nvPr/>
              </p:nvGrpSpPr>
              <p:grpSpPr>
                <a:xfrm>
                  <a:off x="7878036" y="1954607"/>
                  <a:ext cx="787238" cy="808509"/>
                  <a:chOff x="5624585" y="4372841"/>
                  <a:chExt cx="1415904" cy="1454160"/>
                </a:xfrm>
              </p:grpSpPr>
              <p:pic>
                <p:nvPicPr>
                  <p:cNvPr id="223" name="Picture 2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24" name="Picture 223"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25" name="Picture 224"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26" name="Picture 225"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221" name="Picture 2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222" name="Picture 2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227" name="Group 226"/>
              <p:cNvGrpSpPr/>
              <p:nvPr/>
            </p:nvGrpSpPr>
            <p:grpSpPr>
              <a:xfrm>
                <a:off x="7673358" y="4569079"/>
                <a:ext cx="968095" cy="735958"/>
                <a:chOff x="5612130" y="1954607"/>
                <a:chExt cx="3133643" cy="1157080"/>
              </a:xfrm>
            </p:grpSpPr>
            <p:sp>
              <p:nvSpPr>
                <p:cNvPr id="228" name="Rectangle 227"/>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229" name="Group 228"/>
                <p:cNvGrpSpPr/>
                <p:nvPr/>
              </p:nvGrpSpPr>
              <p:grpSpPr>
                <a:xfrm>
                  <a:off x="7878036" y="1954607"/>
                  <a:ext cx="787238" cy="808509"/>
                  <a:chOff x="5624585" y="4372841"/>
                  <a:chExt cx="1415904" cy="1454160"/>
                </a:xfrm>
              </p:grpSpPr>
              <p:pic>
                <p:nvPicPr>
                  <p:cNvPr id="232" name="Picture 2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33" name="Picture 232"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34" name="Picture 233"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35" name="Picture 234"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230" name="Picture 2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231" name="Picture 2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grpSp>
          <p:nvGrpSpPr>
            <p:cNvPr id="248" name="Group 247"/>
            <p:cNvGrpSpPr/>
            <p:nvPr/>
          </p:nvGrpSpPr>
          <p:grpSpPr>
            <a:xfrm>
              <a:off x="4586803" y="1850461"/>
              <a:ext cx="3895738" cy="758949"/>
              <a:chOff x="4745715" y="4554146"/>
              <a:chExt cx="3895738" cy="758949"/>
            </a:xfrm>
          </p:grpSpPr>
          <p:grpSp>
            <p:nvGrpSpPr>
              <p:cNvPr id="249" name="Group 248"/>
              <p:cNvGrpSpPr/>
              <p:nvPr/>
            </p:nvGrpSpPr>
            <p:grpSpPr>
              <a:xfrm>
                <a:off x="4745715" y="4569079"/>
                <a:ext cx="968095" cy="735958"/>
                <a:chOff x="5612130" y="1954607"/>
                <a:chExt cx="3133643" cy="1157080"/>
              </a:xfrm>
            </p:grpSpPr>
            <p:sp>
              <p:nvSpPr>
                <p:cNvPr id="277" name="Rectangle 276"/>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278" name="Group 277"/>
                <p:cNvGrpSpPr/>
                <p:nvPr/>
              </p:nvGrpSpPr>
              <p:grpSpPr>
                <a:xfrm>
                  <a:off x="7878036" y="1954607"/>
                  <a:ext cx="787238" cy="808509"/>
                  <a:chOff x="5624585" y="4372841"/>
                  <a:chExt cx="1415904" cy="1454160"/>
                </a:xfrm>
              </p:grpSpPr>
              <p:pic>
                <p:nvPicPr>
                  <p:cNvPr id="281" name="Picture 2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82" name="Picture 281"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83" name="Picture 282"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84" name="Picture 283"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279" name="Picture 2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280" name="Picture 2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250" name="Group 249"/>
              <p:cNvGrpSpPr/>
              <p:nvPr/>
            </p:nvGrpSpPr>
            <p:grpSpPr>
              <a:xfrm>
                <a:off x="5682049" y="4554146"/>
                <a:ext cx="999901" cy="758949"/>
                <a:chOff x="5509177" y="1918460"/>
                <a:chExt cx="3236596" cy="1193227"/>
              </a:xfrm>
            </p:grpSpPr>
            <p:sp>
              <p:nvSpPr>
                <p:cNvPr id="269" name="Rectangle 268"/>
                <p:cNvSpPr/>
                <p:nvPr/>
              </p:nvSpPr>
              <p:spPr bwMode="auto">
                <a:xfrm>
                  <a:off x="5509177" y="1918460"/>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270" name="Group 269"/>
                <p:cNvGrpSpPr/>
                <p:nvPr/>
              </p:nvGrpSpPr>
              <p:grpSpPr>
                <a:xfrm>
                  <a:off x="7878036" y="1954607"/>
                  <a:ext cx="787238" cy="808509"/>
                  <a:chOff x="5624585" y="4372841"/>
                  <a:chExt cx="1415904" cy="1454160"/>
                </a:xfrm>
              </p:grpSpPr>
              <p:pic>
                <p:nvPicPr>
                  <p:cNvPr id="273" name="Picture 2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74" name="Picture 273"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75" name="Picture 274"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76" name="Picture 275"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271" name="Picture 2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272" name="Picture 2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251" name="Group 250"/>
              <p:cNvGrpSpPr/>
              <p:nvPr/>
            </p:nvGrpSpPr>
            <p:grpSpPr>
              <a:xfrm>
                <a:off x="6692067" y="4569079"/>
                <a:ext cx="968095" cy="735958"/>
                <a:chOff x="5612130" y="1954607"/>
                <a:chExt cx="3133643" cy="1157080"/>
              </a:xfrm>
            </p:grpSpPr>
            <p:sp>
              <p:nvSpPr>
                <p:cNvPr id="261" name="Rectangle 260"/>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262" name="Group 261"/>
                <p:cNvGrpSpPr/>
                <p:nvPr/>
              </p:nvGrpSpPr>
              <p:grpSpPr>
                <a:xfrm>
                  <a:off x="7878036" y="1954607"/>
                  <a:ext cx="787238" cy="808509"/>
                  <a:chOff x="5624585" y="4372841"/>
                  <a:chExt cx="1415904" cy="1454160"/>
                </a:xfrm>
              </p:grpSpPr>
              <p:pic>
                <p:nvPicPr>
                  <p:cNvPr id="265" name="Picture 2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66" name="Picture 265"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67" name="Picture 266"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68" name="Picture 267"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263" name="Picture 2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264" name="Picture 2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252" name="Group 251"/>
              <p:cNvGrpSpPr/>
              <p:nvPr/>
            </p:nvGrpSpPr>
            <p:grpSpPr>
              <a:xfrm>
                <a:off x="7673358" y="4569079"/>
                <a:ext cx="968095" cy="735958"/>
                <a:chOff x="5612130" y="1954607"/>
                <a:chExt cx="3133643" cy="1157080"/>
              </a:xfrm>
            </p:grpSpPr>
            <p:sp>
              <p:nvSpPr>
                <p:cNvPr id="253" name="Rectangle 252"/>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254" name="Group 253"/>
                <p:cNvGrpSpPr/>
                <p:nvPr/>
              </p:nvGrpSpPr>
              <p:grpSpPr>
                <a:xfrm>
                  <a:off x="7878036" y="1954607"/>
                  <a:ext cx="787238" cy="808509"/>
                  <a:chOff x="5624585" y="4372841"/>
                  <a:chExt cx="1415904" cy="1454160"/>
                </a:xfrm>
              </p:grpSpPr>
              <p:pic>
                <p:nvPicPr>
                  <p:cNvPr id="257" name="Picture 2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58" name="Picture 257"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59" name="Picture 258"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60" name="Picture 259"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255" name="Picture 2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256" name="Picture 2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grpSp>
          <p:nvGrpSpPr>
            <p:cNvPr id="285" name="Group 284"/>
            <p:cNvGrpSpPr/>
            <p:nvPr/>
          </p:nvGrpSpPr>
          <p:grpSpPr>
            <a:xfrm>
              <a:off x="4578647" y="2592319"/>
              <a:ext cx="3895738" cy="758949"/>
              <a:chOff x="4745715" y="4554146"/>
              <a:chExt cx="3895738" cy="758949"/>
            </a:xfrm>
          </p:grpSpPr>
          <p:grpSp>
            <p:nvGrpSpPr>
              <p:cNvPr id="286" name="Group 285"/>
              <p:cNvGrpSpPr/>
              <p:nvPr/>
            </p:nvGrpSpPr>
            <p:grpSpPr>
              <a:xfrm>
                <a:off x="4745715" y="4569079"/>
                <a:ext cx="968095" cy="735958"/>
                <a:chOff x="5612130" y="1954607"/>
                <a:chExt cx="3133643" cy="1157080"/>
              </a:xfrm>
            </p:grpSpPr>
            <p:sp>
              <p:nvSpPr>
                <p:cNvPr id="314" name="Rectangle 313"/>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315" name="Group 314"/>
                <p:cNvGrpSpPr/>
                <p:nvPr/>
              </p:nvGrpSpPr>
              <p:grpSpPr>
                <a:xfrm>
                  <a:off x="7878036" y="1954607"/>
                  <a:ext cx="787238" cy="808509"/>
                  <a:chOff x="5624585" y="4372841"/>
                  <a:chExt cx="1415904" cy="1454160"/>
                </a:xfrm>
              </p:grpSpPr>
              <p:pic>
                <p:nvPicPr>
                  <p:cNvPr id="318" name="Picture 3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319" name="Picture 318"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320" name="Picture 319"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321" name="Picture 320"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316" name="Picture 3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317" name="Picture 3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287" name="Group 286"/>
              <p:cNvGrpSpPr/>
              <p:nvPr/>
            </p:nvGrpSpPr>
            <p:grpSpPr>
              <a:xfrm>
                <a:off x="5682049" y="4554146"/>
                <a:ext cx="999901" cy="758949"/>
                <a:chOff x="5509177" y="1918460"/>
                <a:chExt cx="3236596" cy="1193227"/>
              </a:xfrm>
            </p:grpSpPr>
            <p:sp>
              <p:nvSpPr>
                <p:cNvPr id="306" name="Rectangle 305"/>
                <p:cNvSpPr/>
                <p:nvPr/>
              </p:nvSpPr>
              <p:spPr bwMode="auto">
                <a:xfrm>
                  <a:off x="5509177" y="1918460"/>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307" name="Group 306"/>
                <p:cNvGrpSpPr/>
                <p:nvPr/>
              </p:nvGrpSpPr>
              <p:grpSpPr>
                <a:xfrm>
                  <a:off x="7878036" y="1954607"/>
                  <a:ext cx="787238" cy="808509"/>
                  <a:chOff x="5624585" y="4372841"/>
                  <a:chExt cx="1415904" cy="1454160"/>
                </a:xfrm>
              </p:grpSpPr>
              <p:pic>
                <p:nvPicPr>
                  <p:cNvPr id="310" name="Picture 30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311" name="Picture 310"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312" name="Picture 311"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313" name="Picture 312"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308" name="Picture 30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309" name="Picture 30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288" name="Group 287"/>
              <p:cNvGrpSpPr/>
              <p:nvPr/>
            </p:nvGrpSpPr>
            <p:grpSpPr>
              <a:xfrm>
                <a:off x="6692067" y="4569079"/>
                <a:ext cx="968095" cy="735958"/>
                <a:chOff x="5612130" y="1954607"/>
                <a:chExt cx="3133643" cy="1157080"/>
              </a:xfrm>
            </p:grpSpPr>
            <p:sp>
              <p:nvSpPr>
                <p:cNvPr id="298" name="Rectangle 297"/>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299" name="Group 298"/>
                <p:cNvGrpSpPr/>
                <p:nvPr/>
              </p:nvGrpSpPr>
              <p:grpSpPr>
                <a:xfrm>
                  <a:off x="7878036" y="1954607"/>
                  <a:ext cx="787238" cy="808509"/>
                  <a:chOff x="5624585" y="4372841"/>
                  <a:chExt cx="1415904" cy="1454160"/>
                </a:xfrm>
              </p:grpSpPr>
              <p:pic>
                <p:nvPicPr>
                  <p:cNvPr id="302" name="Picture 30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303" name="Picture 302"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304" name="Picture 303"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305" name="Picture 304"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300" name="Picture 2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301" name="Picture 30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289" name="Group 288"/>
              <p:cNvGrpSpPr/>
              <p:nvPr/>
            </p:nvGrpSpPr>
            <p:grpSpPr>
              <a:xfrm>
                <a:off x="7673358" y="4569079"/>
                <a:ext cx="968095" cy="735958"/>
                <a:chOff x="5612130" y="1954607"/>
                <a:chExt cx="3133643" cy="1157080"/>
              </a:xfrm>
            </p:grpSpPr>
            <p:sp>
              <p:nvSpPr>
                <p:cNvPr id="290" name="Rectangle 289"/>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291" name="Group 290"/>
                <p:cNvGrpSpPr/>
                <p:nvPr/>
              </p:nvGrpSpPr>
              <p:grpSpPr>
                <a:xfrm>
                  <a:off x="7878036" y="1954607"/>
                  <a:ext cx="787238" cy="808509"/>
                  <a:chOff x="5624585" y="4372841"/>
                  <a:chExt cx="1415904" cy="1454160"/>
                </a:xfrm>
              </p:grpSpPr>
              <p:pic>
                <p:nvPicPr>
                  <p:cNvPr id="294" name="Picture 2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95" name="Picture 294"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96" name="Picture 295"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97" name="Picture 296"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292" name="Picture 2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293" name="Picture 29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grpSp>
          <p:nvGrpSpPr>
            <p:cNvPr id="322" name="Group 321"/>
            <p:cNvGrpSpPr/>
            <p:nvPr/>
          </p:nvGrpSpPr>
          <p:grpSpPr>
            <a:xfrm>
              <a:off x="4579524" y="3334178"/>
              <a:ext cx="3895738" cy="758949"/>
              <a:chOff x="4745715" y="4554146"/>
              <a:chExt cx="3895738" cy="758949"/>
            </a:xfrm>
          </p:grpSpPr>
          <p:grpSp>
            <p:nvGrpSpPr>
              <p:cNvPr id="323" name="Group 322"/>
              <p:cNvGrpSpPr/>
              <p:nvPr/>
            </p:nvGrpSpPr>
            <p:grpSpPr>
              <a:xfrm>
                <a:off x="4745715" y="4569079"/>
                <a:ext cx="968095" cy="735958"/>
                <a:chOff x="5612130" y="1954607"/>
                <a:chExt cx="3133643" cy="1157080"/>
              </a:xfrm>
            </p:grpSpPr>
            <p:sp>
              <p:nvSpPr>
                <p:cNvPr id="351" name="Rectangle 350"/>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352" name="Group 351"/>
                <p:cNvGrpSpPr/>
                <p:nvPr/>
              </p:nvGrpSpPr>
              <p:grpSpPr>
                <a:xfrm>
                  <a:off x="7878036" y="1954607"/>
                  <a:ext cx="787238" cy="808509"/>
                  <a:chOff x="5624585" y="4372841"/>
                  <a:chExt cx="1415904" cy="1454160"/>
                </a:xfrm>
              </p:grpSpPr>
              <p:pic>
                <p:nvPicPr>
                  <p:cNvPr id="355" name="Picture 3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356" name="Picture 355"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357" name="Picture 356"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358" name="Picture 357"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353" name="Picture 3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354" name="Picture 3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324" name="Group 323"/>
              <p:cNvGrpSpPr/>
              <p:nvPr/>
            </p:nvGrpSpPr>
            <p:grpSpPr>
              <a:xfrm>
                <a:off x="5682049" y="4554146"/>
                <a:ext cx="999901" cy="758949"/>
                <a:chOff x="5509177" y="1918460"/>
                <a:chExt cx="3236596" cy="1193227"/>
              </a:xfrm>
            </p:grpSpPr>
            <p:sp>
              <p:nvSpPr>
                <p:cNvPr id="343" name="Rectangle 342"/>
                <p:cNvSpPr/>
                <p:nvPr/>
              </p:nvSpPr>
              <p:spPr bwMode="auto">
                <a:xfrm>
                  <a:off x="5509177" y="1918460"/>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344" name="Group 343"/>
                <p:cNvGrpSpPr/>
                <p:nvPr/>
              </p:nvGrpSpPr>
              <p:grpSpPr>
                <a:xfrm>
                  <a:off x="7878036" y="1954607"/>
                  <a:ext cx="787238" cy="808509"/>
                  <a:chOff x="5624585" y="4372841"/>
                  <a:chExt cx="1415904" cy="1454160"/>
                </a:xfrm>
              </p:grpSpPr>
              <p:pic>
                <p:nvPicPr>
                  <p:cNvPr id="347" name="Picture 3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348" name="Picture 347"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349" name="Picture 348"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350" name="Picture 349"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345" name="Picture 3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346" name="Picture 3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325" name="Group 324"/>
              <p:cNvGrpSpPr/>
              <p:nvPr/>
            </p:nvGrpSpPr>
            <p:grpSpPr>
              <a:xfrm>
                <a:off x="6692067" y="4569079"/>
                <a:ext cx="968095" cy="735958"/>
                <a:chOff x="5612130" y="1954607"/>
                <a:chExt cx="3133643" cy="1157080"/>
              </a:xfrm>
            </p:grpSpPr>
            <p:sp>
              <p:nvSpPr>
                <p:cNvPr id="335" name="Rectangle 334"/>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336" name="Group 335"/>
                <p:cNvGrpSpPr/>
                <p:nvPr/>
              </p:nvGrpSpPr>
              <p:grpSpPr>
                <a:xfrm>
                  <a:off x="7878036" y="1954607"/>
                  <a:ext cx="787238" cy="808509"/>
                  <a:chOff x="5624585" y="4372841"/>
                  <a:chExt cx="1415904" cy="1454160"/>
                </a:xfrm>
              </p:grpSpPr>
              <p:pic>
                <p:nvPicPr>
                  <p:cNvPr id="339" name="Picture 3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340" name="Picture 339"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341" name="Picture 340"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342" name="Picture 341"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337" name="Picture 3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338" name="Picture 3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nvGrpSpPr>
              <p:cNvPr id="326" name="Group 325"/>
              <p:cNvGrpSpPr/>
              <p:nvPr/>
            </p:nvGrpSpPr>
            <p:grpSpPr>
              <a:xfrm>
                <a:off x="7673358" y="4569079"/>
                <a:ext cx="968095" cy="735958"/>
                <a:chOff x="5612130" y="1954607"/>
                <a:chExt cx="3133643" cy="1157080"/>
              </a:xfrm>
            </p:grpSpPr>
            <p:sp>
              <p:nvSpPr>
                <p:cNvPr id="327" name="Rectangle 326"/>
                <p:cNvSpPr/>
                <p:nvPr/>
              </p:nvSpPr>
              <p:spPr bwMode="auto">
                <a:xfrm>
                  <a:off x="5612130" y="1954608"/>
                  <a:ext cx="3133643" cy="115707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OS</a:t>
                  </a:r>
                </a:p>
                <a:p>
                  <a:pPr algn="ctr" defTabSz="914030" fontAlgn="base">
                    <a:spcBef>
                      <a:spcPct val="0"/>
                    </a:spcBef>
                    <a:spcAft>
                      <a:spcPct val="0"/>
                    </a:spcAft>
                  </a:pPr>
                  <a:endParaRPr lang="en-US" sz="1765" dirty="0">
                    <a:gradFill>
                      <a:gsLst>
                        <a:gs pos="16814">
                          <a:srgbClr val="FFFFFF"/>
                        </a:gs>
                        <a:gs pos="46000">
                          <a:srgbClr val="FFFFFF"/>
                        </a:gs>
                      </a:gsLst>
                      <a:lin ang="5400000" scaled="0"/>
                    </a:gradFill>
                  </a:endParaRPr>
                </a:p>
              </p:txBody>
            </p:sp>
            <p:grpSp>
              <p:nvGrpSpPr>
                <p:cNvPr id="328" name="Group 327"/>
                <p:cNvGrpSpPr/>
                <p:nvPr/>
              </p:nvGrpSpPr>
              <p:grpSpPr>
                <a:xfrm>
                  <a:off x="7878036" y="1954607"/>
                  <a:ext cx="787238" cy="808509"/>
                  <a:chOff x="5624585" y="4372841"/>
                  <a:chExt cx="1415904" cy="1454160"/>
                </a:xfrm>
              </p:grpSpPr>
              <p:pic>
                <p:nvPicPr>
                  <p:cNvPr id="331" name="Picture 3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332" name="Picture 331"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333" name="Picture 332"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334" name="Picture 333"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pic>
              <p:nvPicPr>
                <p:cNvPr id="329" name="Picture 3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3188" y="2102764"/>
                  <a:ext cx="561784" cy="597364"/>
                </a:xfrm>
                <a:prstGeom prst="rect">
                  <a:avLst/>
                </a:prstGeom>
              </p:spPr>
            </p:pic>
            <p:pic>
              <p:nvPicPr>
                <p:cNvPr id="330" name="Picture 3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32" y="2759321"/>
                  <a:ext cx="3113941" cy="352366"/>
                </a:xfrm>
                <a:prstGeom prst="rect">
                  <a:avLst/>
                </a:prstGeom>
              </p:spPr>
            </p:pic>
          </p:grpSp>
        </p:grpSp>
      </p:grpSp>
      <p:sp>
        <p:nvSpPr>
          <p:cNvPr id="359" name="Right Arrow 53"/>
          <p:cNvSpPr/>
          <p:nvPr/>
        </p:nvSpPr>
        <p:spPr bwMode="auto">
          <a:xfrm rot="10800000">
            <a:off x="8719088" y="4004902"/>
            <a:ext cx="971127" cy="391681"/>
          </a:xfrm>
          <a:prstGeom prst="rightArrow">
            <a:avLst/>
          </a:prstGeom>
          <a:ln w="2857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60" name="TextBox 359"/>
          <p:cNvSpPr txBox="1"/>
          <p:nvPr/>
        </p:nvSpPr>
        <p:spPr>
          <a:xfrm>
            <a:off x="9719013" y="3869006"/>
            <a:ext cx="2194422" cy="615516"/>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rgbClr val="FFFFFF"/>
                    </a:gs>
                    <a:gs pos="30000">
                      <a:srgbClr val="FFFFFF"/>
                    </a:gs>
                  </a:gsLst>
                  <a:lin ang="5400000" scaled="0"/>
                </a:gradFill>
              </a:rPr>
              <a:t>Application(s)</a:t>
            </a:r>
          </a:p>
        </p:txBody>
      </p:sp>
      <p:sp>
        <p:nvSpPr>
          <p:cNvPr id="21" name="TextBox 20"/>
          <p:cNvSpPr txBox="1"/>
          <p:nvPr/>
        </p:nvSpPr>
        <p:spPr>
          <a:xfrm>
            <a:off x="1197153" y="6263814"/>
            <a:ext cx="3048337" cy="369332"/>
          </a:xfrm>
          <a:prstGeom prst="rect">
            <a:avLst/>
          </a:prstGeom>
          <a:noFill/>
        </p:spPr>
        <p:txBody>
          <a:bodyPr wrap="square" rtlCol="0">
            <a:spAutoFit/>
          </a:bodyPr>
          <a:lstStyle/>
          <a:p>
            <a:r>
              <a:rPr lang="en-US" dirty="0"/>
              <a:t>Session Based Computing</a:t>
            </a:r>
          </a:p>
        </p:txBody>
      </p:sp>
      <p:grpSp>
        <p:nvGrpSpPr>
          <p:cNvPr id="22" name="Group 21"/>
          <p:cNvGrpSpPr/>
          <p:nvPr/>
        </p:nvGrpSpPr>
        <p:grpSpPr>
          <a:xfrm>
            <a:off x="4582927" y="4373040"/>
            <a:ext cx="3863537" cy="2298235"/>
            <a:chOff x="4582927" y="4362814"/>
            <a:chExt cx="3863537" cy="2308461"/>
          </a:xfrm>
        </p:grpSpPr>
        <p:grpSp>
          <p:nvGrpSpPr>
            <p:cNvPr id="238" name="Group 237"/>
            <p:cNvGrpSpPr/>
            <p:nvPr/>
          </p:nvGrpSpPr>
          <p:grpSpPr>
            <a:xfrm>
              <a:off x="4582927" y="4362814"/>
              <a:ext cx="3863537" cy="1893921"/>
              <a:chOff x="569712" y="4368391"/>
              <a:chExt cx="3863537" cy="1893921"/>
            </a:xfrm>
          </p:grpSpPr>
          <p:sp>
            <p:nvSpPr>
              <p:cNvPr id="239" name="Rectangle 238"/>
              <p:cNvSpPr/>
              <p:nvPr/>
            </p:nvSpPr>
            <p:spPr bwMode="auto">
              <a:xfrm>
                <a:off x="569712" y="4368391"/>
                <a:ext cx="3863537" cy="6820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Operating </a:t>
                </a:r>
              </a:p>
              <a:p>
                <a:pPr algn="ctr" defTabSz="914030" fontAlgn="base">
                  <a:spcBef>
                    <a:spcPct val="0"/>
                  </a:spcBef>
                  <a:spcAft>
                    <a:spcPct val="0"/>
                  </a:spcAft>
                </a:pPr>
                <a:r>
                  <a:rPr lang="en-US" sz="1765" dirty="0">
                    <a:gradFill>
                      <a:gsLst>
                        <a:gs pos="16814">
                          <a:srgbClr val="FFFFFF"/>
                        </a:gs>
                        <a:gs pos="46000">
                          <a:srgbClr val="FFFFFF"/>
                        </a:gs>
                      </a:gsLst>
                      <a:lin ang="5400000" scaled="0"/>
                    </a:gradFill>
                  </a:rPr>
                  <a:t>System</a:t>
                </a:r>
              </a:p>
            </p:txBody>
          </p:sp>
          <p:grpSp>
            <p:nvGrpSpPr>
              <p:cNvPr id="240" name="Group 239"/>
              <p:cNvGrpSpPr/>
              <p:nvPr/>
            </p:nvGrpSpPr>
            <p:grpSpPr>
              <a:xfrm>
                <a:off x="3635801" y="4412285"/>
                <a:ext cx="694296" cy="551216"/>
                <a:chOff x="5624585" y="4372841"/>
                <a:chExt cx="1415904" cy="1454160"/>
              </a:xfrm>
            </p:grpSpPr>
            <p:pic>
              <p:nvPicPr>
                <p:cNvPr id="244" name="Picture 2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45" name="Picture 244"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46" name="Picture 245"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47" name="Picture 246" descr="\\MAGNUM\Projects\Microsoft\Cloud Power FY12\Design\ICONS_PNG\Application.png"/>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sp>
            <p:nvSpPr>
              <p:cNvPr id="241" name="Rectangle 240"/>
              <p:cNvSpPr/>
              <p:nvPr/>
            </p:nvSpPr>
            <p:spPr bwMode="auto">
              <a:xfrm>
                <a:off x="569712" y="5040420"/>
                <a:ext cx="3863537" cy="23801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372" dirty="0">
                    <a:gradFill>
                      <a:gsLst>
                        <a:gs pos="16814">
                          <a:srgbClr val="FFFFFF"/>
                        </a:gs>
                        <a:gs pos="46000">
                          <a:srgbClr val="FFFFFF"/>
                        </a:gs>
                      </a:gsLst>
                      <a:lin ang="5400000" scaled="0"/>
                    </a:gradFill>
                  </a:rPr>
                  <a:t>Hardware Virtualization</a:t>
                </a:r>
              </a:p>
            </p:txBody>
          </p:sp>
          <p:pic>
            <p:nvPicPr>
              <p:cNvPr id="242" name="Picture 2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712" y="5279939"/>
                <a:ext cx="3863537" cy="982373"/>
              </a:xfrm>
              <a:prstGeom prst="rect">
                <a:avLst/>
              </a:prstGeom>
            </p:spPr>
          </p:pic>
        </p:grpSp>
        <p:sp>
          <p:nvSpPr>
            <p:cNvPr id="361" name="TextBox 360"/>
            <p:cNvSpPr txBox="1"/>
            <p:nvPr/>
          </p:nvSpPr>
          <p:spPr>
            <a:xfrm>
              <a:off x="5036021" y="6301943"/>
              <a:ext cx="3048337" cy="369332"/>
            </a:xfrm>
            <a:prstGeom prst="rect">
              <a:avLst/>
            </a:prstGeom>
            <a:noFill/>
          </p:spPr>
          <p:txBody>
            <a:bodyPr wrap="square" rtlCol="0">
              <a:spAutoFit/>
            </a:bodyPr>
            <a:lstStyle/>
            <a:p>
              <a:r>
                <a:rPr lang="en-US" dirty="0"/>
                <a:t>VM or VDI Based Computing</a:t>
              </a:r>
            </a:p>
          </p:txBody>
        </p:sp>
      </p:grpSp>
      <p:sp>
        <p:nvSpPr>
          <p:cNvPr id="192" name="Rectangle 191"/>
          <p:cNvSpPr/>
          <p:nvPr/>
        </p:nvSpPr>
        <p:spPr bwMode="auto">
          <a:xfrm>
            <a:off x="4790122" y="3665692"/>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193" name="Rectangle 192"/>
          <p:cNvSpPr/>
          <p:nvPr/>
        </p:nvSpPr>
        <p:spPr bwMode="auto">
          <a:xfrm>
            <a:off x="5738846" y="3655907"/>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194" name="Rectangle 193"/>
          <p:cNvSpPr/>
          <p:nvPr/>
        </p:nvSpPr>
        <p:spPr bwMode="auto">
          <a:xfrm>
            <a:off x="6709555" y="3667324"/>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195" name="Rectangle 194"/>
          <p:cNvSpPr/>
          <p:nvPr/>
        </p:nvSpPr>
        <p:spPr bwMode="auto">
          <a:xfrm>
            <a:off x="7691626" y="3655858"/>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197" name="Rectangle 196"/>
          <p:cNvSpPr/>
          <p:nvPr/>
        </p:nvSpPr>
        <p:spPr bwMode="auto">
          <a:xfrm>
            <a:off x="4785049" y="2926203"/>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198" name="Rectangle 197"/>
          <p:cNvSpPr/>
          <p:nvPr/>
        </p:nvSpPr>
        <p:spPr bwMode="auto">
          <a:xfrm>
            <a:off x="5733773" y="2916418"/>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237" name="Rectangle 236"/>
          <p:cNvSpPr/>
          <p:nvPr/>
        </p:nvSpPr>
        <p:spPr bwMode="auto">
          <a:xfrm>
            <a:off x="6704482" y="2927835"/>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362" name="Rectangle 361"/>
          <p:cNvSpPr/>
          <p:nvPr/>
        </p:nvSpPr>
        <p:spPr bwMode="auto">
          <a:xfrm>
            <a:off x="7686553" y="2916369"/>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363" name="Rectangle 362"/>
          <p:cNvSpPr/>
          <p:nvPr/>
        </p:nvSpPr>
        <p:spPr bwMode="auto">
          <a:xfrm>
            <a:off x="4808458" y="2200802"/>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364" name="Rectangle 363"/>
          <p:cNvSpPr/>
          <p:nvPr/>
        </p:nvSpPr>
        <p:spPr bwMode="auto">
          <a:xfrm>
            <a:off x="5757182" y="2191017"/>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365" name="Rectangle 364"/>
          <p:cNvSpPr/>
          <p:nvPr/>
        </p:nvSpPr>
        <p:spPr bwMode="auto">
          <a:xfrm>
            <a:off x="6727891" y="2202434"/>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366" name="Rectangle 365"/>
          <p:cNvSpPr/>
          <p:nvPr/>
        </p:nvSpPr>
        <p:spPr bwMode="auto">
          <a:xfrm>
            <a:off x="7709962" y="2190968"/>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367" name="Rectangle 366"/>
          <p:cNvSpPr/>
          <p:nvPr/>
        </p:nvSpPr>
        <p:spPr bwMode="auto">
          <a:xfrm>
            <a:off x="4785257" y="1453906"/>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368" name="Rectangle 367"/>
          <p:cNvSpPr/>
          <p:nvPr/>
        </p:nvSpPr>
        <p:spPr bwMode="auto">
          <a:xfrm>
            <a:off x="5733981" y="1444121"/>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369" name="Rectangle 368"/>
          <p:cNvSpPr/>
          <p:nvPr/>
        </p:nvSpPr>
        <p:spPr bwMode="auto">
          <a:xfrm>
            <a:off x="6704690" y="1455538"/>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370" name="Rectangle 369"/>
          <p:cNvSpPr/>
          <p:nvPr/>
        </p:nvSpPr>
        <p:spPr bwMode="auto">
          <a:xfrm>
            <a:off x="7686761" y="1444072"/>
            <a:ext cx="583894" cy="296747"/>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dirty="0">
                <a:gradFill>
                  <a:gsLst>
                    <a:gs pos="16814">
                      <a:srgbClr val="FFFFFF"/>
                    </a:gs>
                    <a:gs pos="46000">
                      <a:srgbClr val="FFFFFF"/>
                    </a:gs>
                  </a:gsLst>
                  <a:lin ang="5400000" scaled="0"/>
                </a:gradFill>
              </a:rPr>
              <a:t>Apps</a:t>
            </a:r>
          </a:p>
        </p:txBody>
      </p:sp>
      <p:sp>
        <p:nvSpPr>
          <p:cNvPr id="3" name="Arrow: Striped Right 2"/>
          <p:cNvSpPr/>
          <p:nvPr/>
        </p:nvSpPr>
        <p:spPr>
          <a:xfrm rot="19574349">
            <a:off x="1930160" y="1676961"/>
            <a:ext cx="4587709" cy="5571486"/>
          </a:xfrm>
          <a:prstGeom prst="stripedRightArrow">
            <a:avLst>
              <a:gd name="adj1" fmla="val 50000"/>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Massive VM Overhead</a:t>
            </a:r>
          </a:p>
          <a:p>
            <a:pPr algn="ctr"/>
            <a:r>
              <a:rPr lang="en-US" sz="2400" dirty="0">
                <a:solidFill>
                  <a:schemeClr val="tx1"/>
                </a:solidFill>
              </a:rPr>
              <a:t>(Disk, Disk IO, Memory, CPU, OS, Licenses, Density, The works)</a:t>
            </a:r>
            <a:endParaRPr lang="en-US" dirty="0"/>
          </a:p>
        </p:txBody>
      </p:sp>
      <p:sp>
        <p:nvSpPr>
          <p:cNvPr id="199" name="Callout: Down Arrow 198"/>
          <p:cNvSpPr/>
          <p:nvPr/>
        </p:nvSpPr>
        <p:spPr>
          <a:xfrm rot="3091998">
            <a:off x="7891569" y="242881"/>
            <a:ext cx="2724681" cy="2929864"/>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50000"/>
                  </a:schemeClr>
                </a:solidFill>
              </a:rPr>
              <a:t>OS, Apps, </a:t>
            </a:r>
            <a:r>
              <a:rPr lang="en-US" sz="3200" dirty="0" err="1">
                <a:solidFill>
                  <a:schemeClr val="accent1">
                    <a:lumMod val="50000"/>
                  </a:schemeClr>
                </a:solidFill>
              </a:rPr>
              <a:t>Config</a:t>
            </a:r>
            <a:r>
              <a:rPr lang="en-US" sz="3200" dirty="0">
                <a:solidFill>
                  <a:schemeClr val="accent1">
                    <a:lumMod val="50000"/>
                  </a:schemeClr>
                </a:solidFill>
              </a:rPr>
              <a:t>, Mgmt</a:t>
            </a:r>
          </a:p>
          <a:p>
            <a:pPr algn="ctr"/>
            <a:r>
              <a:rPr lang="en-US" sz="3200" dirty="0">
                <a:solidFill>
                  <a:schemeClr val="accent1">
                    <a:lumMod val="50000"/>
                  </a:schemeClr>
                </a:solidFill>
              </a:rPr>
              <a:t>EACH Workload</a:t>
            </a:r>
          </a:p>
        </p:txBody>
      </p:sp>
    </p:spTree>
    <p:extLst>
      <p:ext uri="{BB962C8B-B14F-4D97-AF65-F5344CB8AC3E}">
        <p14:creationId xmlns:p14="http://schemas.microsoft.com/office/powerpoint/2010/main" val="186315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92"/>
                                        </p:tgtEl>
                                        <p:attrNameLst>
                                          <p:attrName>style.visibility</p:attrName>
                                        </p:attrNameLst>
                                      </p:cBhvr>
                                      <p:to>
                                        <p:strVal val="visible"/>
                                      </p:to>
                                    </p:set>
                                    <p:animEffect transition="in" filter="fade">
                                      <p:cBhvr>
                                        <p:cTn id="23" dur="500"/>
                                        <p:tgtEl>
                                          <p:spTgt spid="19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3"/>
                                        </p:tgtEl>
                                        <p:attrNameLst>
                                          <p:attrName>style.visibility</p:attrName>
                                        </p:attrNameLst>
                                      </p:cBhvr>
                                      <p:to>
                                        <p:strVal val="visible"/>
                                      </p:to>
                                    </p:set>
                                    <p:animEffect transition="in" filter="fade">
                                      <p:cBhvr>
                                        <p:cTn id="26" dur="500"/>
                                        <p:tgtEl>
                                          <p:spTgt spid="19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4"/>
                                        </p:tgtEl>
                                        <p:attrNameLst>
                                          <p:attrName>style.visibility</p:attrName>
                                        </p:attrNameLst>
                                      </p:cBhvr>
                                      <p:to>
                                        <p:strVal val="visible"/>
                                      </p:to>
                                    </p:set>
                                    <p:animEffect transition="in" filter="fade">
                                      <p:cBhvr>
                                        <p:cTn id="29" dur="500"/>
                                        <p:tgtEl>
                                          <p:spTgt spid="19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5"/>
                                        </p:tgtEl>
                                        <p:attrNameLst>
                                          <p:attrName>style.visibility</p:attrName>
                                        </p:attrNameLst>
                                      </p:cBhvr>
                                      <p:to>
                                        <p:strVal val="visible"/>
                                      </p:to>
                                    </p:set>
                                    <p:animEffect transition="in" filter="fade">
                                      <p:cBhvr>
                                        <p:cTn id="32" dur="500"/>
                                        <p:tgtEl>
                                          <p:spTgt spid="19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2"/>
                                        </p:tgtEl>
                                        <p:attrNameLst>
                                          <p:attrName>style.visibility</p:attrName>
                                        </p:attrNameLst>
                                      </p:cBhvr>
                                      <p:to>
                                        <p:strVal val="visible"/>
                                      </p:to>
                                    </p:set>
                                    <p:animEffect transition="in" filter="fade">
                                      <p:cBhvr>
                                        <p:cTn id="35" dur="500"/>
                                        <p:tgtEl>
                                          <p:spTgt spid="36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7"/>
                                        </p:tgtEl>
                                        <p:attrNameLst>
                                          <p:attrName>style.visibility</p:attrName>
                                        </p:attrNameLst>
                                      </p:cBhvr>
                                      <p:to>
                                        <p:strVal val="visible"/>
                                      </p:to>
                                    </p:set>
                                    <p:animEffect transition="in" filter="fade">
                                      <p:cBhvr>
                                        <p:cTn id="38" dur="500"/>
                                        <p:tgtEl>
                                          <p:spTgt spid="2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8"/>
                                        </p:tgtEl>
                                        <p:attrNameLst>
                                          <p:attrName>style.visibility</p:attrName>
                                        </p:attrNameLst>
                                      </p:cBhvr>
                                      <p:to>
                                        <p:strVal val="visible"/>
                                      </p:to>
                                    </p:set>
                                    <p:animEffect transition="in" filter="fade">
                                      <p:cBhvr>
                                        <p:cTn id="41" dur="500"/>
                                        <p:tgtEl>
                                          <p:spTgt spid="19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7"/>
                                        </p:tgtEl>
                                        <p:attrNameLst>
                                          <p:attrName>style.visibility</p:attrName>
                                        </p:attrNameLst>
                                      </p:cBhvr>
                                      <p:to>
                                        <p:strVal val="visible"/>
                                      </p:to>
                                    </p:set>
                                    <p:animEffect transition="in" filter="fade">
                                      <p:cBhvr>
                                        <p:cTn id="44" dur="500"/>
                                        <p:tgtEl>
                                          <p:spTgt spid="19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3"/>
                                        </p:tgtEl>
                                        <p:attrNameLst>
                                          <p:attrName>style.visibility</p:attrName>
                                        </p:attrNameLst>
                                      </p:cBhvr>
                                      <p:to>
                                        <p:strVal val="visible"/>
                                      </p:to>
                                    </p:set>
                                    <p:animEffect transition="in" filter="fade">
                                      <p:cBhvr>
                                        <p:cTn id="47" dur="500"/>
                                        <p:tgtEl>
                                          <p:spTgt spid="3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4"/>
                                        </p:tgtEl>
                                        <p:attrNameLst>
                                          <p:attrName>style.visibility</p:attrName>
                                        </p:attrNameLst>
                                      </p:cBhvr>
                                      <p:to>
                                        <p:strVal val="visible"/>
                                      </p:to>
                                    </p:set>
                                    <p:animEffect transition="in" filter="fade">
                                      <p:cBhvr>
                                        <p:cTn id="50" dur="500"/>
                                        <p:tgtEl>
                                          <p:spTgt spid="36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5"/>
                                        </p:tgtEl>
                                        <p:attrNameLst>
                                          <p:attrName>style.visibility</p:attrName>
                                        </p:attrNameLst>
                                      </p:cBhvr>
                                      <p:to>
                                        <p:strVal val="visible"/>
                                      </p:to>
                                    </p:set>
                                    <p:animEffect transition="in" filter="fade">
                                      <p:cBhvr>
                                        <p:cTn id="53" dur="500"/>
                                        <p:tgtEl>
                                          <p:spTgt spid="36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6"/>
                                        </p:tgtEl>
                                        <p:attrNameLst>
                                          <p:attrName>style.visibility</p:attrName>
                                        </p:attrNameLst>
                                      </p:cBhvr>
                                      <p:to>
                                        <p:strVal val="visible"/>
                                      </p:to>
                                    </p:set>
                                    <p:animEffect transition="in" filter="fade">
                                      <p:cBhvr>
                                        <p:cTn id="56" dur="500"/>
                                        <p:tgtEl>
                                          <p:spTgt spid="3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0"/>
                                        </p:tgtEl>
                                        <p:attrNameLst>
                                          <p:attrName>style.visibility</p:attrName>
                                        </p:attrNameLst>
                                      </p:cBhvr>
                                      <p:to>
                                        <p:strVal val="visible"/>
                                      </p:to>
                                    </p:set>
                                    <p:animEffect transition="in" filter="fade">
                                      <p:cBhvr>
                                        <p:cTn id="59" dur="500"/>
                                        <p:tgtEl>
                                          <p:spTgt spid="37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9"/>
                                        </p:tgtEl>
                                        <p:attrNameLst>
                                          <p:attrName>style.visibility</p:attrName>
                                        </p:attrNameLst>
                                      </p:cBhvr>
                                      <p:to>
                                        <p:strVal val="visible"/>
                                      </p:to>
                                    </p:set>
                                    <p:animEffect transition="in" filter="fade">
                                      <p:cBhvr>
                                        <p:cTn id="62" dur="500"/>
                                        <p:tgtEl>
                                          <p:spTgt spid="36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8"/>
                                        </p:tgtEl>
                                        <p:attrNameLst>
                                          <p:attrName>style.visibility</p:attrName>
                                        </p:attrNameLst>
                                      </p:cBhvr>
                                      <p:to>
                                        <p:strVal val="visible"/>
                                      </p:to>
                                    </p:set>
                                    <p:animEffect transition="in" filter="fade">
                                      <p:cBhvr>
                                        <p:cTn id="65" dur="500"/>
                                        <p:tgtEl>
                                          <p:spTgt spid="36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7"/>
                                        </p:tgtEl>
                                        <p:attrNameLst>
                                          <p:attrName>style.visibility</p:attrName>
                                        </p:attrNameLst>
                                      </p:cBhvr>
                                      <p:to>
                                        <p:strVal val="visible"/>
                                      </p:to>
                                    </p:set>
                                    <p:animEffect transition="in" filter="fade">
                                      <p:cBhvr>
                                        <p:cTn id="68" dur="500"/>
                                        <p:tgtEl>
                                          <p:spTgt spid="367"/>
                                        </p:tgtEl>
                                      </p:cBhvr>
                                    </p:animEffect>
                                  </p:childTnLst>
                                </p:cTn>
                              </p:par>
                              <p:par>
                                <p:cTn id="69" presetID="10" presetClass="exit" presetSubtype="0" fill="hold" grpId="0" nodeType="withEffect">
                                  <p:stCondLst>
                                    <p:cond delay="0"/>
                                  </p:stCondLst>
                                  <p:childTnLst>
                                    <p:animEffect transition="out" filter="fade">
                                      <p:cBhvr>
                                        <p:cTn id="70" dur="500"/>
                                        <p:tgtEl>
                                          <p:spTgt spid="359"/>
                                        </p:tgtEl>
                                      </p:cBhvr>
                                    </p:animEffect>
                                    <p:set>
                                      <p:cBhvr>
                                        <p:cTn id="71" dur="1" fill="hold">
                                          <p:stCondLst>
                                            <p:cond delay="499"/>
                                          </p:stCondLst>
                                        </p:cTn>
                                        <p:tgtEl>
                                          <p:spTgt spid="359"/>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360"/>
                                        </p:tgtEl>
                                      </p:cBhvr>
                                    </p:animEffect>
                                    <p:set>
                                      <p:cBhvr>
                                        <p:cTn id="74" dur="1" fill="hold">
                                          <p:stCondLst>
                                            <p:cond delay="499"/>
                                          </p:stCondLst>
                                        </p:cTn>
                                        <p:tgtEl>
                                          <p:spTgt spid="36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99"/>
                                        </p:tgtEl>
                                        <p:attrNameLst>
                                          <p:attrName>style.visibility</p:attrName>
                                        </p:attrNameLst>
                                      </p:cBhvr>
                                      <p:to>
                                        <p:strVal val="visible"/>
                                      </p:to>
                                    </p:set>
                                    <p:anim calcmode="lin" valueType="num">
                                      <p:cBhvr>
                                        <p:cTn id="79" dur="1000" fill="hold"/>
                                        <p:tgtEl>
                                          <p:spTgt spid="199"/>
                                        </p:tgtEl>
                                        <p:attrNameLst>
                                          <p:attrName>ppt_w</p:attrName>
                                        </p:attrNameLst>
                                      </p:cBhvr>
                                      <p:tavLst>
                                        <p:tav tm="0">
                                          <p:val>
                                            <p:fltVal val="0"/>
                                          </p:val>
                                        </p:tav>
                                        <p:tav tm="100000">
                                          <p:val>
                                            <p:strVal val="#ppt_w"/>
                                          </p:val>
                                        </p:tav>
                                      </p:tavLst>
                                    </p:anim>
                                    <p:anim calcmode="lin" valueType="num">
                                      <p:cBhvr>
                                        <p:cTn id="80" dur="1000" fill="hold"/>
                                        <p:tgtEl>
                                          <p:spTgt spid="199"/>
                                        </p:tgtEl>
                                        <p:attrNameLst>
                                          <p:attrName>ppt_h</p:attrName>
                                        </p:attrNameLst>
                                      </p:cBhvr>
                                      <p:tavLst>
                                        <p:tav tm="0">
                                          <p:val>
                                            <p:fltVal val="0"/>
                                          </p:val>
                                        </p:tav>
                                        <p:tav tm="100000">
                                          <p:val>
                                            <p:strVal val="#ppt_h"/>
                                          </p:val>
                                        </p:tav>
                                      </p:tavLst>
                                    </p:anim>
                                    <p:anim calcmode="lin" valueType="num">
                                      <p:cBhvr>
                                        <p:cTn id="81" dur="1000" fill="hold"/>
                                        <p:tgtEl>
                                          <p:spTgt spid="199"/>
                                        </p:tgtEl>
                                        <p:attrNameLst>
                                          <p:attrName>style.rotation</p:attrName>
                                        </p:attrNameLst>
                                      </p:cBhvr>
                                      <p:tavLst>
                                        <p:tav tm="0">
                                          <p:val>
                                            <p:fltVal val="90"/>
                                          </p:val>
                                        </p:tav>
                                        <p:tav tm="100000">
                                          <p:val>
                                            <p:fltVal val="0"/>
                                          </p:val>
                                        </p:tav>
                                      </p:tavLst>
                                    </p:anim>
                                    <p:animEffect transition="in" filter="fade">
                                      <p:cBhvr>
                                        <p:cTn id="82" dur="1000"/>
                                        <p:tgtEl>
                                          <p:spTgt spid="199"/>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80">
                                          <p:stCondLst>
                                            <p:cond delay="0"/>
                                          </p:stCondLst>
                                        </p:cTn>
                                        <p:tgtEl>
                                          <p:spTgt spid="3"/>
                                        </p:tgtEl>
                                      </p:cBhvr>
                                    </p:animEffect>
                                    <p:anim calcmode="lin" valueType="num">
                                      <p:cBhvr>
                                        <p:cTn id="8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gtEl>
                                      </p:cBhvr>
                                      <p:to x="100000" y="60000"/>
                                    </p:animScale>
                                    <p:animScale>
                                      <p:cBhvr>
                                        <p:cTn id="94" dur="166" decel="50000">
                                          <p:stCondLst>
                                            <p:cond delay="676"/>
                                          </p:stCondLst>
                                        </p:cTn>
                                        <p:tgtEl>
                                          <p:spTgt spid="3"/>
                                        </p:tgtEl>
                                      </p:cBhvr>
                                      <p:to x="100000" y="100000"/>
                                    </p:animScale>
                                    <p:animScale>
                                      <p:cBhvr>
                                        <p:cTn id="95" dur="26">
                                          <p:stCondLst>
                                            <p:cond delay="1312"/>
                                          </p:stCondLst>
                                        </p:cTn>
                                        <p:tgtEl>
                                          <p:spTgt spid="3"/>
                                        </p:tgtEl>
                                      </p:cBhvr>
                                      <p:to x="100000" y="80000"/>
                                    </p:animScale>
                                    <p:animScale>
                                      <p:cBhvr>
                                        <p:cTn id="96" dur="166" decel="50000">
                                          <p:stCondLst>
                                            <p:cond delay="1338"/>
                                          </p:stCondLst>
                                        </p:cTn>
                                        <p:tgtEl>
                                          <p:spTgt spid="3"/>
                                        </p:tgtEl>
                                      </p:cBhvr>
                                      <p:to x="100000" y="100000"/>
                                    </p:animScale>
                                    <p:animScale>
                                      <p:cBhvr>
                                        <p:cTn id="97" dur="26">
                                          <p:stCondLst>
                                            <p:cond delay="1642"/>
                                          </p:stCondLst>
                                        </p:cTn>
                                        <p:tgtEl>
                                          <p:spTgt spid="3"/>
                                        </p:tgtEl>
                                      </p:cBhvr>
                                      <p:to x="100000" y="90000"/>
                                    </p:animScale>
                                    <p:animScale>
                                      <p:cBhvr>
                                        <p:cTn id="98" dur="166" decel="50000">
                                          <p:stCondLst>
                                            <p:cond delay="1668"/>
                                          </p:stCondLst>
                                        </p:cTn>
                                        <p:tgtEl>
                                          <p:spTgt spid="3"/>
                                        </p:tgtEl>
                                      </p:cBhvr>
                                      <p:to x="100000" y="100000"/>
                                    </p:animScale>
                                    <p:animScale>
                                      <p:cBhvr>
                                        <p:cTn id="99" dur="26">
                                          <p:stCondLst>
                                            <p:cond delay="1808"/>
                                          </p:stCondLst>
                                        </p:cTn>
                                        <p:tgtEl>
                                          <p:spTgt spid="3"/>
                                        </p:tgtEl>
                                      </p:cBhvr>
                                      <p:to x="100000" y="95000"/>
                                    </p:animScale>
                                    <p:animScale>
                                      <p:cBhvr>
                                        <p:cTn id="10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59" grpId="0" animBg="1"/>
      <p:bldP spid="360" grpId="0"/>
      <p:bldP spid="192" grpId="0" animBg="1"/>
      <p:bldP spid="193" grpId="0" animBg="1"/>
      <p:bldP spid="194" grpId="0" animBg="1"/>
      <p:bldP spid="195" grpId="0" animBg="1"/>
      <p:bldP spid="197" grpId="0" animBg="1"/>
      <p:bldP spid="198" grpId="0" animBg="1"/>
      <p:bldP spid="237"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 grpId="0" animBg="1"/>
      <p:bldP spid="19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37352" y="-46909"/>
            <a:ext cx="5462299" cy="574418"/>
          </a:xfrm>
        </p:spPr>
        <p:txBody>
          <a:bodyPr>
            <a:normAutofit fontScale="90000"/>
          </a:bodyPr>
          <a:lstStyle/>
          <a:p>
            <a:pPr>
              <a:tabLst>
                <a:tab pos="953967" algn="l"/>
              </a:tabLst>
            </a:pPr>
            <a:r>
              <a:rPr lang="en-US" sz="4000" dirty="0"/>
              <a:t>Containers</a:t>
            </a:r>
          </a:p>
        </p:txBody>
      </p:sp>
      <p:sp>
        <p:nvSpPr>
          <p:cNvPr id="54" name="Right Arrow 53"/>
          <p:cNvSpPr/>
          <p:nvPr/>
        </p:nvSpPr>
        <p:spPr bwMode="auto">
          <a:xfrm rot="10800000">
            <a:off x="8694409" y="4506193"/>
            <a:ext cx="971127" cy="434496"/>
          </a:xfrm>
          <a:prstGeom prst="rightArrow">
            <a:avLst/>
          </a:prstGeom>
          <a:ln w="2857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5" name="Right Arrow 53"/>
          <p:cNvSpPr/>
          <p:nvPr/>
        </p:nvSpPr>
        <p:spPr bwMode="auto">
          <a:xfrm rot="10800000">
            <a:off x="9447773" y="2318339"/>
            <a:ext cx="971127" cy="747021"/>
          </a:xfrm>
          <a:prstGeom prst="rightArrow">
            <a:avLst/>
          </a:prstGeom>
          <a:ln w="2857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 name="Right Brace 10"/>
          <p:cNvSpPr/>
          <p:nvPr/>
        </p:nvSpPr>
        <p:spPr>
          <a:xfrm>
            <a:off x="8670559" y="1460196"/>
            <a:ext cx="408139" cy="247858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TextBox 95"/>
          <p:cNvSpPr txBox="1"/>
          <p:nvPr/>
        </p:nvSpPr>
        <p:spPr>
          <a:xfrm>
            <a:off x="9788363" y="4415683"/>
            <a:ext cx="2194422" cy="615516"/>
          </a:xfrm>
          <a:prstGeom prst="rect">
            <a:avLst/>
          </a:prstGeom>
          <a:noFill/>
        </p:spPr>
        <p:txBody>
          <a:bodyPr wrap="square" lIns="179285" tIns="143428" rIns="179285" bIns="143428" rtlCol="0">
            <a:spAutoFit/>
          </a:bodyPr>
          <a:lstStyle/>
          <a:p>
            <a:pPr marL="0" marR="0" lvl="0" indent="0" defTabSz="914400" eaLnBrk="1" fontAlgn="auto" latinLnBrk="0" hangingPunct="1">
              <a:lnSpc>
                <a:spcPct val="90000"/>
              </a:lnSpc>
              <a:spcBef>
                <a:spcPts val="0"/>
              </a:spcBef>
              <a:spcAft>
                <a:spcPts val="588"/>
              </a:spcAft>
              <a:buClrTx/>
              <a:buSzTx/>
              <a:buFontTx/>
              <a:buNone/>
              <a:tabLst/>
              <a:defRPr/>
            </a:pPr>
            <a:r>
              <a:rPr kumimoji="0" lang="en-US" sz="2353" b="0" i="0" u="none" strike="noStrike" kern="0" cap="none" spc="0" normalizeH="0" baseline="0" noProof="0" dirty="0">
                <a:ln>
                  <a:noFill/>
                </a:ln>
                <a:gradFill>
                  <a:gsLst>
                    <a:gs pos="2917">
                      <a:srgbClr val="FFFFFF"/>
                    </a:gs>
                    <a:gs pos="30000">
                      <a:srgbClr val="FFFFFF"/>
                    </a:gs>
                  </a:gsLst>
                  <a:lin ang="5400000" scaled="0"/>
                </a:gradFill>
                <a:effectLst/>
                <a:uLnTx/>
                <a:uFillTx/>
              </a:rPr>
              <a:t>Parent OS</a:t>
            </a:r>
          </a:p>
        </p:txBody>
      </p:sp>
      <p:sp>
        <p:nvSpPr>
          <p:cNvPr id="97" name="TextBox 96"/>
          <p:cNvSpPr txBox="1"/>
          <p:nvPr/>
        </p:nvSpPr>
        <p:spPr>
          <a:xfrm>
            <a:off x="10341915" y="2486568"/>
            <a:ext cx="2194422" cy="615516"/>
          </a:xfrm>
          <a:prstGeom prst="rect">
            <a:avLst/>
          </a:prstGeom>
          <a:noFill/>
        </p:spPr>
        <p:txBody>
          <a:bodyPr wrap="square" lIns="179285" tIns="143428" rIns="179285" bIns="143428" rtlCol="0">
            <a:spAutoFit/>
          </a:bodyPr>
          <a:lstStyle/>
          <a:p>
            <a:pPr marL="0" marR="0" lvl="0" indent="0" defTabSz="914400" eaLnBrk="1" fontAlgn="auto" latinLnBrk="0" hangingPunct="1">
              <a:lnSpc>
                <a:spcPct val="90000"/>
              </a:lnSpc>
              <a:spcBef>
                <a:spcPts val="0"/>
              </a:spcBef>
              <a:spcAft>
                <a:spcPts val="588"/>
              </a:spcAft>
              <a:buClrTx/>
              <a:buSzTx/>
              <a:buFontTx/>
              <a:buNone/>
              <a:tabLst/>
              <a:defRPr/>
            </a:pPr>
            <a:r>
              <a:rPr kumimoji="0" lang="en-US" sz="2353" b="0" i="0" u="none" strike="noStrike" kern="0" cap="none" spc="0" normalizeH="0" baseline="0" noProof="0" dirty="0">
                <a:ln>
                  <a:noFill/>
                </a:ln>
                <a:gradFill>
                  <a:gsLst>
                    <a:gs pos="2917">
                      <a:srgbClr val="FFFFFF"/>
                    </a:gs>
                    <a:gs pos="30000">
                      <a:srgbClr val="FFFFFF"/>
                    </a:gs>
                  </a:gsLst>
                  <a:lin ang="5400000" scaled="0"/>
                </a:gradFill>
                <a:effectLst/>
                <a:uLnTx/>
                <a:uFillTx/>
              </a:rPr>
              <a:t>workloads</a:t>
            </a:r>
          </a:p>
        </p:txBody>
      </p:sp>
      <p:sp>
        <p:nvSpPr>
          <p:cNvPr id="98" name="Right Arrow 52"/>
          <p:cNvSpPr/>
          <p:nvPr/>
        </p:nvSpPr>
        <p:spPr bwMode="auto">
          <a:xfrm rot="10800000">
            <a:off x="8747886" y="5436890"/>
            <a:ext cx="971127" cy="426619"/>
          </a:xfrm>
          <a:prstGeom prst="rightArrow">
            <a:avLst/>
          </a:prstGeom>
          <a:ln w="2857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9" name="TextBox 98"/>
          <p:cNvSpPr txBox="1"/>
          <p:nvPr/>
        </p:nvSpPr>
        <p:spPr>
          <a:xfrm>
            <a:off x="9787183" y="5073381"/>
            <a:ext cx="2194422" cy="1267233"/>
          </a:xfrm>
          <a:prstGeom prst="rect">
            <a:avLst/>
          </a:prstGeom>
          <a:noFill/>
        </p:spPr>
        <p:txBody>
          <a:bodyPr wrap="square" lIns="179285" tIns="143428" rIns="179285" bIns="143428" rtlCol="0">
            <a:spAutoFit/>
          </a:bodyPr>
          <a:lstStyle/>
          <a:p>
            <a:pPr marL="0" marR="0" lvl="0" indent="0" defTabSz="914400" eaLnBrk="1" fontAlgn="auto" latinLnBrk="0" hangingPunct="1">
              <a:lnSpc>
                <a:spcPct val="90000"/>
              </a:lnSpc>
              <a:spcBef>
                <a:spcPts val="0"/>
              </a:spcBef>
              <a:spcAft>
                <a:spcPts val="588"/>
              </a:spcAft>
              <a:buClrTx/>
              <a:buSzTx/>
              <a:buFontTx/>
              <a:buNone/>
              <a:tabLst/>
              <a:defRPr/>
            </a:pPr>
            <a:r>
              <a:rPr kumimoji="0" lang="en-US" sz="2353" b="0" i="0" u="none" strike="noStrike" kern="0" cap="none" spc="0" normalizeH="0" baseline="0" noProof="0" dirty="0">
                <a:ln>
                  <a:noFill/>
                </a:ln>
                <a:gradFill>
                  <a:gsLst>
                    <a:gs pos="2917">
                      <a:srgbClr val="FFFFFF"/>
                    </a:gs>
                    <a:gs pos="30000">
                      <a:srgbClr val="FFFFFF"/>
                    </a:gs>
                  </a:gsLst>
                  <a:lin ang="5400000" scaled="0"/>
                </a:gradFill>
                <a:effectLst/>
                <a:uLnTx/>
                <a:uFillTx/>
              </a:rPr>
              <a:t>Hardware / Hypervisor Level</a:t>
            </a:r>
          </a:p>
        </p:txBody>
      </p:sp>
      <p:grpSp>
        <p:nvGrpSpPr>
          <p:cNvPr id="19" name="Group 18"/>
          <p:cNvGrpSpPr/>
          <p:nvPr/>
        </p:nvGrpSpPr>
        <p:grpSpPr>
          <a:xfrm>
            <a:off x="565906" y="4055439"/>
            <a:ext cx="3867343" cy="2206873"/>
            <a:chOff x="565906" y="4055439"/>
            <a:chExt cx="3867343" cy="2206873"/>
          </a:xfrm>
        </p:grpSpPr>
        <p:sp>
          <p:nvSpPr>
            <p:cNvPr id="16" name="Rectangle 15"/>
            <p:cNvSpPr/>
            <p:nvPr/>
          </p:nvSpPr>
          <p:spPr bwMode="auto">
            <a:xfrm>
              <a:off x="569712" y="4368391"/>
              <a:ext cx="3863537" cy="6820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Operating </a:t>
              </a:r>
            </a:p>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System</a:t>
              </a:r>
            </a:p>
          </p:txBody>
        </p:sp>
        <p:grpSp>
          <p:nvGrpSpPr>
            <p:cNvPr id="34" name="Group 33"/>
            <p:cNvGrpSpPr/>
            <p:nvPr/>
          </p:nvGrpSpPr>
          <p:grpSpPr>
            <a:xfrm>
              <a:off x="3635801" y="4412285"/>
              <a:ext cx="694296" cy="551216"/>
              <a:chOff x="5624585" y="4372841"/>
              <a:chExt cx="1415904" cy="145416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36" name="Picture 35" descr="\\MAGNUM\Projects\Microsoft\Cloud Power FY12\Design\ICONS_PNG\Application.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37" name="Picture 36" descr="\\MAGNUM\Projects\Microsoft\Cloud Power FY12\Design\ICONS_PNG\Application.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38" name="Picture 37" descr="\\MAGNUM\Projects\Microsoft\Cloud Power FY12\Design\ICONS_PNG\Application.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sp>
          <p:nvSpPr>
            <p:cNvPr id="31" name="Rectangle 30"/>
            <p:cNvSpPr/>
            <p:nvPr/>
          </p:nvSpPr>
          <p:spPr bwMode="auto">
            <a:xfrm>
              <a:off x="569712" y="5040420"/>
              <a:ext cx="3863537" cy="23801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6814">
                        <a:srgbClr val="FFFFFF"/>
                      </a:gs>
                      <a:gs pos="46000">
                        <a:srgbClr val="FFFFFF"/>
                      </a:gs>
                    </a:gsLst>
                    <a:lin ang="5400000" scaled="0"/>
                  </a:gradFill>
                  <a:effectLst/>
                  <a:uLnTx/>
                  <a:uFillTx/>
                </a:rPr>
                <a:t>Hardware Virtualization</a:t>
              </a:r>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712" y="5279939"/>
              <a:ext cx="3863537" cy="982373"/>
            </a:xfrm>
            <a:prstGeom prst="rect">
              <a:avLst/>
            </a:prstGeom>
          </p:spPr>
        </p:pic>
        <p:sp>
          <p:nvSpPr>
            <p:cNvPr id="236" name="Rectangle 235"/>
            <p:cNvSpPr/>
            <p:nvPr/>
          </p:nvSpPr>
          <p:spPr bwMode="auto">
            <a:xfrm>
              <a:off x="565906" y="4055439"/>
              <a:ext cx="3867343" cy="301763"/>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Container</a:t>
              </a:r>
              <a:r>
                <a:rPr kumimoji="0" lang="en-US" sz="1765" b="0" i="0" u="none" strike="noStrike" kern="0" cap="none" spc="0" normalizeH="0" noProof="0" dirty="0">
                  <a:ln>
                    <a:noFill/>
                  </a:ln>
                  <a:gradFill>
                    <a:gsLst>
                      <a:gs pos="16814">
                        <a:srgbClr val="FFFFFF"/>
                      </a:gs>
                      <a:gs pos="46000">
                        <a:srgbClr val="FFFFFF"/>
                      </a:gs>
                    </a:gsLst>
                    <a:lin ang="5400000" scaled="0"/>
                  </a:gradFill>
                  <a:effectLst/>
                  <a:uLnTx/>
                  <a:uFillTx/>
                </a:rPr>
                <a:t> Engine</a:t>
              </a:r>
              <a:endPar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grpSp>
      <p:sp>
        <p:nvSpPr>
          <p:cNvPr id="359" name="Right Arrow 53"/>
          <p:cNvSpPr/>
          <p:nvPr/>
        </p:nvSpPr>
        <p:spPr bwMode="auto">
          <a:xfrm rot="10800000">
            <a:off x="8719088" y="4004902"/>
            <a:ext cx="971127" cy="391681"/>
          </a:xfrm>
          <a:prstGeom prst="rightArrow">
            <a:avLst/>
          </a:prstGeom>
          <a:ln w="2857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60" name="TextBox 359"/>
          <p:cNvSpPr txBox="1"/>
          <p:nvPr/>
        </p:nvSpPr>
        <p:spPr>
          <a:xfrm>
            <a:off x="9719013" y="3869006"/>
            <a:ext cx="2194422" cy="615516"/>
          </a:xfrm>
          <a:prstGeom prst="rect">
            <a:avLst/>
          </a:prstGeom>
          <a:noFill/>
        </p:spPr>
        <p:txBody>
          <a:bodyPr wrap="square" lIns="179285" tIns="143428" rIns="179285" bIns="143428" rtlCol="0">
            <a:spAutoFit/>
          </a:bodyPr>
          <a:lstStyle/>
          <a:p>
            <a:pPr marL="0" marR="0" lvl="0" indent="0" defTabSz="914400" eaLnBrk="1" fontAlgn="auto" latinLnBrk="0" hangingPunct="1">
              <a:lnSpc>
                <a:spcPct val="90000"/>
              </a:lnSpc>
              <a:spcBef>
                <a:spcPts val="0"/>
              </a:spcBef>
              <a:spcAft>
                <a:spcPts val="588"/>
              </a:spcAft>
              <a:buClrTx/>
              <a:buSzTx/>
              <a:buFontTx/>
              <a:buNone/>
              <a:tabLst/>
              <a:defRPr/>
            </a:pPr>
            <a:r>
              <a:rPr kumimoji="0" lang="en-US" sz="2353" b="0" i="0" u="none" strike="noStrike" kern="0" cap="none" spc="0" normalizeH="0" baseline="0" noProof="0" dirty="0">
                <a:ln>
                  <a:noFill/>
                </a:ln>
                <a:gradFill>
                  <a:gsLst>
                    <a:gs pos="2917">
                      <a:srgbClr val="FFFFFF"/>
                    </a:gs>
                    <a:gs pos="30000">
                      <a:srgbClr val="FFFFFF"/>
                    </a:gs>
                  </a:gsLst>
                  <a:lin ang="5400000" scaled="0"/>
                </a:gradFill>
                <a:effectLst/>
                <a:uLnTx/>
                <a:uFillTx/>
              </a:rPr>
              <a:t>Application(s)</a:t>
            </a:r>
          </a:p>
        </p:txBody>
      </p:sp>
      <p:sp>
        <p:nvSpPr>
          <p:cNvPr id="21" name="TextBox 20"/>
          <p:cNvSpPr txBox="1"/>
          <p:nvPr/>
        </p:nvSpPr>
        <p:spPr>
          <a:xfrm>
            <a:off x="569712" y="6263814"/>
            <a:ext cx="42058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Container Based Density Advantages</a:t>
            </a:r>
          </a:p>
        </p:txBody>
      </p:sp>
      <p:grpSp>
        <p:nvGrpSpPr>
          <p:cNvPr id="238" name="Group 237"/>
          <p:cNvGrpSpPr/>
          <p:nvPr/>
        </p:nvGrpSpPr>
        <p:grpSpPr>
          <a:xfrm>
            <a:off x="4575406" y="4378955"/>
            <a:ext cx="3863537" cy="1893921"/>
            <a:chOff x="569712" y="4368391"/>
            <a:chExt cx="3863537" cy="1893921"/>
          </a:xfrm>
        </p:grpSpPr>
        <p:sp>
          <p:nvSpPr>
            <p:cNvPr id="239" name="Rectangle 238"/>
            <p:cNvSpPr/>
            <p:nvPr/>
          </p:nvSpPr>
          <p:spPr bwMode="auto">
            <a:xfrm>
              <a:off x="569712" y="4368391"/>
              <a:ext cx="3863537" cy="6820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Operating </a:t>
              </a:r>
            </a:p>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System</a:t>
              </a:r>
            </a:p>
          </p:txBody>
        </p:sp>
        <p:grpSp>
          <p:nvGrpSpPr>
            <p:cNvPr id="240" name="Group 239"/>
            <p:cNvGrpSpPr/>
            <p:nvPr/>
          </p:nvGrpSpPr>
          <p:grpSpPr>
            <a:xfrm>
              <a:off x="3635801" y="4412285"/>
              <a:ext cx="694296" cy="551216"/>
              <a:chOff x="5624585" y="4372841"/>
              <a:chExt cx="1415904" cy="1454160"/>
            </a:xfrm>
          </p:grpSpPr>
          <p:pic>
            <p:nvPicPr>
              <p:cNvPr id="244" name="Picture 2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496" y="4372841"/>
                <a:ext cx="1363868" cy="1454160"/>
              </a:xfrm>
              <a:prstGeom prst="rect">
                <a:avLst/>
              </a:prstGeom>
            </p:spPr>
          </p:pic>
          <p:pic>
            <p:nvPicPr>
              <p:cNvPr id="245" name="Picture 244" descr="\\MAGNUM\Projects\Microsoft\Cloud Power FY12\Design\ICONS_PNG\Application.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rcRect/>
              <a:stretch>
                <a:fillRect/>
              </a:stretch>
            </p:blipFill>
            <p:spPr bwMode="auto">
              <a:xfrm>
                <a:off x="5624585" y="4961010"/>
                <a:ext cx="669852" cy="669852"/>
              </a:xfrm>
              <a:prstGeom prst="rect">
                <a:avLst/>
              </a:prstGeom>
              <a:noFill/>
            </p:spPr>
          </p:pic>
          <p:pic>
            <p:nvPicPr>
              <p:cNvPr id="246" name="Picture 245" descr="\\MAGNUM\Projects\Microsoft\Cloud Power FY12\Design\ICONS_PNG\Application.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rcRect/>
              <a:stretch>
                <a:fillRect/>
              </a:stretch>
            </p:blipFill>
            <p:spPr bwMode="auto">
              <a:xfrm>
                <a:off x="6370637" y="4961010"/>
                <a:ext cx="669852" cy="669852"/>
              </a:xfrm>
              <a:prstGeom prst="rect">
                <a:avLst/>
              </a:prstGeom>
              <a:noFill/>
            </p:spPr>
          </p:pic>
          <p:pic>
            <p:nvPicPr>
              <p:cNvPr id="247" name="Picture 246" descr="\\MAGNUM\Projects\Microsoft\Cloud Power FY12\Design\ICONS_PNG\Application.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rcRect/>
              <a:stretch>
                <a:fillRect/>
              </a:stretch>
            </p:blipFill>
            <p:spPr bwMode="auto">
              <a:xfrm>
                <a:off x="5989637" y="4411662"/>
                <a:ext cx="669852" cy="669852"/>
              </a:xfrm>
              <a:prstGeom prst="rect">
                <a:avLst/>
              </a:prstGeom>
              <a:noFill/>
            </p:spPr>
          </p:pic>
        </p:grpSp>
        <p:sp>
          <p:nvSpPr>
            <p:cNvPr id="241" name="Rectangle 240"/>
            <p:cNvSpPr/>
            <p:nvPr/>
          </p:nvSpPr>
          <p:spPr bwMode="auto">
            <a:xfrm>
              <a:off x="569712" y="5040420"/>
              <a:ext cx="3863537" cy="238017"/>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6814">
                        <a:srgbClr val="FFFFFF"/>
                      </a:gs>
                      <a:gs pos="46000">
                        <a:srgbClr val="FFFFFF"/>
                      </a:gs>
                    </a:gsLst>
                    <a:lin ang="5400000" scaled="0"/>
                  </a:gradFill>
                  <a:effectLst/>
                  <a:uLnTx/>
                  <a:uFillTx/>
                </a:rPr>
                <a:t>Hardware Virtualization</a:t>
              </a:r>
            </a:p>
          </p:txBody>
        </p:sp>
        <p:pic>
          <p:nvPicPr>
            <p:cNvPr id="242" name="Picture 2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712" y="5279939"/>
              <a:ext cx="3863537" cy="982373"/>
            </a:xfrm>
            <a:prstGeom prst="rect">
              <a:avLst/>
            </a:prstGeom>
          </p:spPr>
        </p:pic>
      </p:grpSp>
      <p:grpSp>
        <p:nvGrpSpPr>
          <p:cNvPr id="6" name="Group 5"/>
          <p:cNvGrpSpPr/>
          <p:nvPr/>
        </p:nvGrpSpPr>
        <p:grpSpPr>
          <a:xfrm>
            <a:off x="550595" y="3204744"/>
            <a:ext cx="3925874" cy="511011"/>
            <a:chOff x="550595" y="3505968"/>
            <a:chExt cx="3925874" cy="511011"/>
          </a:xfrm>
        </p:grpSpPr>
        <p:grpSp>
          <p:nvGrpSpPr>
            <p:cNvPr id="5" name="Group 4"/>
            <p:cNvGrpSpPr/>
            <p:nvPr/>
          </p:nvGrpSpPr>
          <p:grpSpPr>
            <a:xfrm>
              <a:off x="550595" y="3505968"/>
              <a:ext cx="955475" cy="502187"/>
              <a:chOff x="572111" y="3518840"/>
              <a:chExt cx="855790" cy="489315"/>
            </a:xfrm>
          </p:grpSpPr>
          <p:pic>
            <p:nvPicPr>
              <p:cNvPr id="192" name="Picture 191"/>
              <p:cNvPicPr>
                <a:picLocks noChangeAspect="1"/>
              </p:cNvPicPr>
              <p:nvPr/>
            </p:nvPicPr>
            <p:blipFill>
              <a:blip r:embed="rId7"/>
              <a:stretch>
                <a:fillRect/>
              </a:stretch>
            </p:blipFill>
            <p:spPr>
              <a:xfrm>
                <a:off x="572111" y="3518840"/>
                <a:ext cx="855790" cy="489315"/>
              </a:xfrm>
              <a:prstGeom prst="rect">
                <a:avLst/>
              </a:prstGeom>
            </p:spPr>
          </p:pic>
          <p:sp>
            <p:nvSpPr>
              <p:cNvPr id="3" name="TextBox 2"/>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372" name="Group 371"/>
            <p:cNvGrpSpPr/>
            <p:nvPr/>
          </p:nvGrpSpPr>
          <p:grpSpPr>
            <a:xfrm>
              <a:off x="1547948" y="3514792"/>
              <a:ext cx="955475" cy="502187"/>
              <a:chOff x="572111" y="3518840"/>
              <a:chExt cx="855790" cy="489315"/>
            </a:xfrm>
          </p:grpSpPr>
          <p:pic>
            <p:nvPicPr>
              <p:cNvPr id="373" name="Picture 372"/>
              <p:cNvPicPr>
                <a:picLocks noChangeAspect="1"/>
              </p:cNvPicPr>
              <p:nvPr/>
            </p:nvPicPr>
            <p:blipFill>
              <a:blip r:embed="rId7"/>
              <a:stretch>
                <a:fillRect/>
              </a:stretch>
            </p:blipFill>
            <p:spPr>
              <a:xfrm>
                <a:off x="572111" y="3518840"/>
                <a:ext cx="855790" cy="489315"/>
              </a:xfrm>
              <a:prstGeom prst="rect">
                <a:avLst/>
              </a:prstGeom>
            </p:spPr>
          </p:pic>
          <p:sp>
            <p:nvSpPr>
              <p:cNvPr id="374" name="TextBox 373"/>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375" name="Group 374"/>
            <p:cNvGrpSpPr/>
            <p:nvPr/>
          </p:nvGrpSpPr>
          <p:grpSpPr>
            <a:xfrm>
              <a:off x="2541353" y="3505968"/>
              <a:ext cx="955475" cy="502187"/>
              <a:chOff x="572111" y="3518840"/>
              <a:chExt cx="855790" cy="489315"/>
            </a:xfrm>
          </p:grpSpPr>
          <p:pic>
            <p:nvPicPr>
              <p:cNvPr id="376" name="Picture 375"/>
              <p:cNvPicPr>
                <a:picLocks noChangeAspect="1"/>
              </p:cNvPicPr>
              <p:nvPr/>
            </p:nvPicPr>
            <p:blipFill>
              <a:blip r:embed="rId7"/>
              <a:stretch>
                <a:fillRect/>
              </a:stretch>
            </p:blipFill>
            <p:spPr>
              <a:xfrm>
                <a:off x="572111" y="3518840"/>
                <a:ext cx="855790" cy="489315"/>
              </a:xfrm>
              <a:prstGeom prst="rect">
                <a:avLst/>
              </a:prstGeom>
            </p:spPr>
          </p:pic>
          <p:sp>
            <p:nvSpPr>
              <p:cNvPr id="377" name="TextBox 376"/>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378" name="Group 377"/>
            <p:cNvGrpSpPr/>
            <p:nvPr/>
          </p:nvGrpSpPr>
          <p:grpSpPr>
            <a:xfrm>
              <a:off x="3520994" y="3509109"/>
              <a:ext cx="955475" cy="502187"/>
              <a:chOff x="572111" y="3518840"/>
              <a:chExt cx="855790" cy="489315"/>
            </a:xfrm>
          </p:grpSpPr>
          <p:pic>
            <p:nvPicPr>
              <p:cNvPr id="379" name="Picture 378"/>
              <p:cNvPicPr>
                <a:picLocks noChangeAspect="1"/>
              </p:cNvPicPr>
              <p:nvPr/>
            </p:nvPicPr>
            <p:blipFill>
              <a:blip r:embed="rId7"/>
              <a:stretch>
                <a:fillRect/>
              </a:stretch>
            </p:blipFill>
            <p:spPr>
              <a:xfrm>
                <a:off x="572111" y="3518840"/>
                <a:ext cx="855790" cy="489315"/>
              </a:xfrm>
              <a:prstGeom prst="rect">
                <a:avLst/>
              </a:prstGeom>
            </p:spPr>
          </p:pic>
          <p:sp>
            <p:nvSpPr>
              <p:cNvPr id="380" name="TextBox 379"/>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grpSp>
        <p:nvGrpSpPr>
          <p:cNvPr id="381" name="Group 380"/>
          <p:cNvGrpSpPr/>
          <p:nvPr/>
        </p:nvGrpSpPr>
        <p:grpSpPr>
          <a:xfrm>
            <a:off x="551119" y="2678915"/>
            <a:ext cx="3925874" cy="511011"/>
            <a:chOff x="550595" y="3505968"/>
            <a:chExt cx="3925874" cy="511011"/>
          </a:xfrm>
        </p:grpSpPr>
        <p:grpSp>
          <p:nvGrpSpPr>
            <p:cNvPr id="382" name="Group 381"/>
            <p:cNvGrpSpPr/>
            <p:nvPr/>
          </p:nvGrpSpPr>
          <p:grpSpPr>
            <a:xfrm>
              <a:off x="550595" y="3505968"/>
              <a:ext cx="955475" cy="502187"/>
              <a:chOff x="572111" y="3518840"/>
              <a:chExt cx="855790" cy="489315"/>
            </a:xfrm>
          </p:grpSpPr>
          <p:pic>
            <p:nvPicPr>
              <p:cNvPr id="392" name="Picture 391"/>
              <p:cNvPicPr>
                <a:picLocks noChangeAspect="1"/>
              </p:cNvPicPr>
              <p:nvPr/>
            </p:nvPicPr>
            <p:blipFill>
              <a:blip r:embed="rId7"/>
              <a:stretch>
                <a:fillRect/>
              </a:stretch>
            </p:blipFill>
            <p:spPr>
              <a:xfrm>
                <a:off x="572111" y="3518840"/>
                <a:ext cx="855790" cy="489315"/>
              </a:xfrm>
              <a:prstGeom prst="rect">
                <a:avLst/>
              </a:prstGeom>
            </p:spPr>
          </p:pic>
          <p:sp>
            <p:nvSpPr>
              <p:cNvPr id="393" name="TextBox 392"/>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383" name="Group 382"/>
            <p:cNvGrpSpPr/>
            <p:nvPr/>
          </p:nvGrpSpPr>
          <p:grpSpPr>
            <a:xfrm>
              <a:off x="1547948" y="3514792"/>
              <a:ext cx="955475" cy="502187"/>
              <a:chOff x="572111" y="3518840"/>
              <a:chExt cx="855790" cy="489315"/>
            </a:xfrm>
          </p:grpSpPr>
          <p:pic>
            <p:nvPicPr>
              <p:cNvPr id="390" name="Picture 389"/>
              <p:cNvPicPr>
                <a:picLocks noChangeAspect="1"/>
              </p:cNvPicPr>
              <p:nvPr/>
            </p:nvPicPr>
            <p:blipFill>
              <a:blip r:embed="rId7"/>
              <a:stretch>
                <a:fillRect/>
              </a:stretch>
            </p:blipFill>
            <p:spPr>
              <a:xfrm>
                <a:off x="572111" y="3518840"/>
                <a:ext cx="855790" cy="489315"/>
              </a:xfrm>
              <a:prstGeom prst="rect">
                <a:avLst/>
              </a:prstGeom>
            </p:spPr>
          </p:pic>
          <p:sp>
            <p:nvSpPr>
              <p:cNvPr id="391" name="TextBox 390"/>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384" name="Group 383"/>
            <p:cNvGrpSpPr/>
            <p:nvPr/>
          </p:nvGrpSpPr>
          <p:grpSpPr>
            <a:xfrm>
              <a:off x="2541353" y="3505968"/>
              <a:ext cx="955475" cy="502187"/>
              <a:chOff x="572111" y="3518840"/>
              <a:chExt cx="855790" cy="489315"/>
            </a:xfrm>
          </p:grpSpPr>
          <p:pic>
            <p:nvPicPr>
              <p:cNvPr id="388" name="Picture 387"/>
              <p:cNvPicPr>
                <a:picLocks noChangeAspect="1"/>
              </p:cNvPicPr>
              <p:nvPr/>
            </p:nvPicPr>
            <p:blipFill>
              <a:blip r:embed="rId7"/>
              <a:stretch>
                <a:fillRect/>
              </a:stretch>
            </p:blipFill>
            <p:spPr>
              <a:xfrm>
                <a:off x="572111" y="3518840"/>
                <a:ext cx="855790" cy="489315"/>
              </a:xfrm>
              <a:prstGeom prst="rect">
                <a:avLst/>
              </a:prstGeom>
            </p:spPr>
          </p:pic>
          <p:sp>
            <p:nvSpPr>
              <p:cNvPr id="389" name="TextBox 388"/>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385" name="Group 384"/>
            <p:cNvGrpSpPr/>
            <p:nvPr/>
          </p:nvGrpSpPr>
          <p:grpSpPr>
            <a:xfrm>
              <a:off x="3520994" y="3509109"/>
              <a:ext cx="955475" cy="502187"/>
              <a:chOff x="572111" y="3518840"/>
              <a:chExt cx="855790" cy="489315"/>
            </a:xfrm>
          </p:grpSpPr>
          <p:pic>
            <p:nvPicPr>
              <p:cNvPr id="386" name="Picture 385"/>
              <p:cNvPicPr>
                <a:picLocks noChangeAspect="1"/>
              </p:cNvPicPr>
              <p:nvPr/>
            </p:nvPicPr>
            <p:blipFill>
              <a:blip r:embed="rId7"/>
              <a:stretch>
                <a:fillRect/>
              </a:stretch>
            </p:blipFill>
            <p:spPr>
              <a:xfrm>
                <a:off x="572111" y="3518840"/>
                <a:ext cx="855790" cy="489315"/>
              </a:xfrm>
              <a:prstGeom prst="rect">
                <a:avLst/>
              </a:prstGeom>
            </p:spPr>
          </p:pic>
          <p:sp>
            <p:nvSpPr>
              <p:cNvPr id="387" name="TextBox 386"/>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grpSp>
        <p:nvGrpSpPr>
          <p:cNvPr id="394" name="Group 393"/>
          <p:cNvGrpSpPr/>
          <p:nvPr/>
        </p:nvGrpSpPr>
        <p:grpSpPr>
          <a:xfrm>
            <a:off x="542303" y="2142921"/>
            <a:ext cx="3925874" cy="511011"/>
            <a:chOff x="550595" y="3505968"/>
            <a:chExt cx="3925874" cy="511011"/>
          </a:xfrm>
        </p:grpSpPr>
        <p:grpSp>
          <p:nvGrpSpPr>
            <p:cNvPr id="395" name="Group 394"/>
            <p:cNvGrpSpPr/>
            <p:nvPr/>
          </p:nvGrpSpPr>
          <p:grpSpPr>
            <a:xfrm>
              <a:off x="550595" y="3505968"/>
              <a:ext cx="955475" cy="502187"/>
              <a:chOff x="572111" y="3518840"/>
              <a:chExt cx="855790" cy="489315"/>
            </a:xfrm>
          </p:grpSpPr>
          <p:pic>
            <p:nvPicPr>
              <p:cNvPr id="405" name="Picture 404"/>
              <p:cNvPicPr>
                <a:picLocks noChangeAspect="1"/>
              </p:cNvPicPr>
              <p:nvPr/>
            </p:nvPicPr>
            <p:blipFill>
              <a:blip r:embed="rId7"/>
              <a:stretch>
                <a:fillRect/>
              </a:stretch>
            </p:blipFill>
            <p:spPr>
              <a:xfrm>
                <a:off x="572111" y="3518840"/>
                <a:ext cx="855790" cy="489315"/>
              </a:xfrm>
              <a:prstGeom prst="rect">
                <a:avLst/>
              </a:prstGeom>
            </p:spPr>
          </p:pic>
          <p:sp>
            <p:nvSpPr>
              <p:cNvPr id="406" name="TextBox 405"/>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396" name="Group 395"/>
            <p:cNvGrpSpPr/>
            <p:nvPr/>
          </p:nvGrpSpPr>
          <p:grpSpPr>
            <a:xfrm>
              <a:off x="1547948" y="3514792"/>
              <a:ext cx="955475" cy="502187"/>
              <a:chOff x="572111" y="3518840"/>
              <a:chExt cx="855790" cy="489315"/>
            </a:xfrm>
          </p:grpSpPr>
          <p:pic>
            <p:nvPicPr>
              <p:cNvPr id="403" name="Picture 402"/>
              <p:cNvPicPr>
                <a:picLocks noChangeAspect="1"/>
              </p:cNvPicPr>
              <p:nvPr/>
            </p:nvPicPr>
            <p:blipFill>
              <a:blip r:embed="rId7"/>
              <a:stretch>
                <a:fillRect/>
              </a:stretch>
            </p:blipFill>
            <p:spPr>
              <a:xfrm>
                <a:off x="572111" y="3518840"/>
                <a:ext cx="855790" cy="489315"/>
              </a:xfrm>
              <a:prstGeom prst="rect">
                <a:avLst/>
              </a:prstGeom>
            </p:spPr>
          </p:pic>
          <p:sp>
            <p:nvSpPr>
              <p:cNvPr id="404" name="TextBox 403"/>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397" name="Group 396"/>
            <p:cNvGrpSpPr/>
            <p:nvPr/>
          </p:nvGrpSpPr>
          <p:grpSpPr>
            <a:xfrm>
              <a:off x="2541353" y="3505968"/>
              <a:ext cx="955475" cy="502187"/>
              <a:chOff x="572111" y="3518840"/>
              <a:chExt cx="855790" cy="489315"/>
            </a:xfrm>
          </p:grpSpPr>
          <p:pic>
            <p:nvPicPr>
              <p:cNvPr id="401" name="Picture 400"/>
              <p:cNvPicPr>
                <a:picLocks noChangeAspect="1"/>
              </p:cNvPicPr>
              <p:nvPr/>
            </p:nvPicPr>
            <p:blipFill>
              <a:blip r:embed="rId7"/>
              <a:stretch>
                <a:fillRect/>
              </a:stretch>
            </p:blipFill>
            <p:spPr>
              <a:xfrm>
                <a:off x="572111" y="3518840"/>
                <a:ext cx="855790" cy="489315"/>
              </a:xfrm>
              <a:prstGeom prst="rect">
                <a:avLst/>
              </a:prstGeom>
            </p:spPr>
          </p:pic>
          <p:sp>
            <p:nvSpPr>
              <p:cNvPr id="402" name="TextBox 401"/>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398" name="Group 397"/>
            <p:cNvGrpSpPr/>
            <p:nvPr/>
          </p:nvGrpSpPr>
          <p:grpSpPr>
            <a:xfrm>
              <a:off x="3520994" y="3509109"/>
              <a:ext cx="955475" cy="502187"/>
              <a:chOff x="572111" y="3518840"/>
              <a:chExt cx="855790" cy="489315"/>
            </a:xfrm>
          </p:grpSpPr>
          <p:pic>
            <p:nvPicPr>
              <p:cNvPr id="399" name="Picture 398"/>
              <p:cNvPicPr>
                <a:picLocks noChangeAspect="1"/>
              </p:cNvPicPr>
              <p:nvPr/>
            </p:nvPicPr>
            <p:blipFill>
              <a:blip r:embed="rId7"/>
              <a:stretch>
                <a:fillRect/>
              </a:stretch>
            </p:blipFill>
            <p:spPr>
              <a:xfrm>
                <a:off x="572111" y="3518840"/>
                <a:ext cx="855790" cy="489315"/>
              </a:xfrm>
              <a:prstGeom prst="rect">
                <a:avLst/>
              </a:prstGeom>
            </p:spPr>
          </p:pic>
          <p:sp>
            <p:nvSpPr>
              <p:cNvPr id="400" name="TextBox 399"/>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grpSp>
        <p:nvGrpSpPr>
          <p:cNvPr id="407" name="Group 406"/>
          <p:cNvGrpSpPr/>
          <p:nvPr/>
        </p:nvGrpSpPr>
        <p:grpSpPr>
          <a:xfrm>
            <a:off x="562617" y="1613771"/>
            <a:ext cx="3925874" cy="511011"/>
            <a:chOff x="550595" y="3505968"/>
            <a:chExt cx="3925874" cy="511011"/>
          </a:xfrm>
        </p:grpSpPr>
        <p:grpSp>
          <p:nvGrpSpPr>
            <p:cNvPr id="408" name="Group 407"/>
            <p:cNvGrpSpPr/>
            <p:nvPr/>
          </p:nvGrpSpPr>
          <p:grpSpPr>
            <a:xfrm>
              <a:off x="550595" y="3505968"/>
              <a:ext cx="955475" cy="502187"/>
              <a:chOff x="572111" y="3518840"/>
              <a:chExt cx="855790" cy="489315"/>
            </a:xfrm>
          </p:grpSpPr>
          <p:pic>
            <p:nvPicPr>
              <p:cNvPr id="418" name="Picture 417"/>
              <p:cNvPicPr>
                <a:picLocks noChangeAspect="1"/>
              </p:cNvPicPr>
              <p:nvPr/>
            </p:nvPicPr>
            <p:blipFill>
              <a:blip r:embed="rId7"/>
              <a:stretch>
                <a:fillRect/>
              </a:stretch>
            </p:blipFill>
            <p:spPr>
              <a:xfrm>
                <a:off x="572111" y="3518840"/>
                <a:ext cx="855790" cy="489315"/>
              </a:xfrm>
              <a:prstGeom prst="rect">
                <a:avLst/>
              </a:prstGeom>
            </p:spPr>
          </p:pic>
          <p:sp>
            <p:nvSpPr>
              <p:cNvPr id="419" name="TextBox 418"/>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09" name="Group 408"/>
            <p:cNvGrpSpPr/>
            <p:nvPr/>
          </p:nvGrpSpPr>
          <p:grpSpPr>
            <a:xfrm>
              <a:off x="1547948" y="3514792"/>
              <a:ext cx="955475" cy="502187"/>
              <a:chOff x="572111" y="3518840"/>
              <a:chExt cx="855790" cy="489315"/>
            </a:xfrm>
          </p:grpSpPr>
          <p:pic>
            <p:nvPicPr>
              <p:cNvPr id="416" name="Picture 415"/>
              <p:cNvPicPr>
                <a:picLocks noChangeAspect="1"/>
              </p:cNvPicPr>
              <p:nvPr/>
            </p:nvPicPr>
            <p:blipFill>
              <a:blip r:embed="rId7"/>
              <a:stretch>
                <a:fillRect/>
              </a:stretch>
            </p:blipFill>
            <p:spPr>
              <a:xfrm>
                <a:off x="572111" y="3518840"/>
                <a:ext cx="855790" cy="489315"/>
              </a:xfrm>
              <a:prstGeom prst="rect">
                <a:avLst/>
              </a:prstGeom>
            </p:spPr>
          </p:pic>
          <p:sp>
            <p:nvSpPr>
              <p:cNvPr id="417" name="TextBox 416"/>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10" name="Group 409"/>
            <p:cNvGrpSpPr/>
            <p:nvPr/>
          </p:nvGrpSpPr>
          <p:grpSpPr>
            <a:xfrm>
              <a:off x="2541353" y="3505968"/>
              <a:ext cx="955475" cy="502187"/>
              <a:chOff x="572111" y="3518840"/>
              <a:chExt cx="855790" cy="489315"/>
            </a:xfrm>
          </p:grpSpPr>
          <p:pic>
            <p:nvPicPr>
              <p:cNvPr id="414" name="Picture 413"/>
              <p:cNvPicPr>
                <a:picLocks noChangeAspect="1"/>
              </p:cNvPicPr>
              <p:nvPr/>
            </p:nvPicPr>
            <p:blipFill>
              <a:blip r:embed="rId7"/>
              <a:stretch>
                <a:fillRect/>
              </a:stretch>
            </p:blipFill>
            <p:spPr>
              <a:xfrm>
                <a:off x="572111" y="3518840"/>
                <a:ext cx="855790" cy="489315"/>
              </a:xfrm>
              <a:prstGeom prst="rect">
                <a:avLst/>
              </a:prstGeom>
            </p:spPr>
          </p:pic>
          <p:sp>
            <p:nvSpPr>
              <p:cNvPr id="415" name="TextBox 414"/>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11" name="Group 410"/>
            <p:cNvGrpSpPr/>
            <p:nvPr/>
          </p:nvGrpSpPr>
          <p:grpSpPr>
            <a:xfrm>
              <a:off x="3520994" y="3509109"/>
              <a:ext cx="955475" cy="502187"/>
              <a:chOff x="572111" y="3518840"/>
              <a:chExt cx="855790" cy="489315"/>
            </a:xfrm>
          </p:grpSpPr>
          <p:pic>
            <p:nvPicPr>
              <p:cNvPr id="412" name="Picture 411"/>
              <p:cNvPicPr>
                <a:picLocks noChangeAspect="1"/>
              </p:cNvPicPr>
              <p:nvPr/>
            </p:nvPicPr>
            <p:blipFill>
              <a:blip r:embed="rId7"/>
              <a:stretch>
                <a:fillRect/>
              </a:stretch>
            </p:blipFill>
            <p:spPr>
              <a:xfrm>
                <a:off x="572111" y="3518840"/>
                <a:ext cx="855790" cy="489315"/>
              </a:xfrm>
              <a:prstGeom prst="rect">
                <a:avLst/>
              </a:prstGeom>
            </p:spPr>
          </p:pic>
          <p:sp>
            <p:nvSpPr>
              <p:cNvPr id="413" name="TextBox 412"/>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pic>
        <p:nvPicPr>
          <p:cNvPr id="421" name="Picture 4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9403" y="3581330"/>
            <a:ext cx="1974393" cy="806481"/>
          </a:xfrm>
          <a:prstGeom prst="rect">
            <a:avLst/>
          </a:prstGeom>
        </p:spPr>
      </p:pic>
      <p:sp>
        <p:nvSpPr>
          <p:cNvPr id="7" name="TextBox 6"/>
          <p:cNvSpPr txBox="1"/>
          <p:nvPr/>
        </p:nvSpPr>
        <p:spPr>
          <a:xfrm>
            <a:off x="4775579" y="3561445"/>
            <a:ext cx="1355835" cy="369332"/>
          </a:xfrm>
          <a:prstGeom prst="rect">
            <a:avLst/>
          </a:prstGeom>
          <a:noFill/>
        </p:spPr>
        <p:txBody>
          <a:bodyPr wrap="square" rtlCol="0">
            <a:spAutoFit/>
          </a:bodyPr>
          <a:lstStyle/>
          <a:p>
            <a:r>
              <a:rPr lang="en-US" dirty="0"/>
              <a:t>Linux VM</a:t>
            </a:r>
          </a:p>
        </p:txBody>
      </p:sp>
      <p:sp>
        <p:nvSpPr>
          <p:cNvPr id="422" name="Rectangle 421"/>
          <p:cNvSpPr/>
          <p:nvPr/>
        </p:nvSpPr>
        <p:spPr bwMode="auto">
          <a:xfrm>
            <a:off x="4548705" y="3256963"/>
            <a:ext cx="1985293" cy="301763"/>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Container</a:t>
            </a:r>
            <a:r>
              <a:rPr lang="en-US" sz="1765" kern="0" dirty="0">
                <a:gradFill>
                  <a:gsLst>
                    <a:gs pos="16814">
                      <a:srgbClr val="FFFFFF"/>
                    </a:gs>
                    <a:gs pos="46000">
                      <a:srgbClr val="FFFFFF"/>
                    </a:gs>
                  </a:gsLst>
                  <a:lin ang="5400000" scaled="0"/>
                </a:gradFill>
              </a:rPr>
              <a:t> Engine</a:t>
            </a:r>
            <a:endPar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424" name="Rectangle 423"/>
          <p:cNvSpPr/>
          <p:nvPr/>
        </p:nvSpPr>
        <p:spPr bwMode="auto">
          <a:xfrm>
            <a:off x="6616730" y="4016607"/>
            <a:ext cx="1875364" cy="301763"/>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Container</a:t>
            </a:r>
            <a:r>
              <a:rPr lang="en-US" sz="1765" kern="0" dirty="0">
                <a:gradFill>
                  <a:gsLst>
                    <a:gs pos="16814">
                      <a:srgbClr val="FFFFFF"/>
                    </a:gs>
                    <a:gs pos="46000">
                      <a:srgbClr val="FFFFFF"/>
                    </a:gs>
                  </a:gsLst>
                  <a:lin ang="5400000" scaled="0"/>
                </a:gradFill>
              </a:rPr>
              <a:t> Engine</a:t>
            </a:r>
            <a:endPar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grpSp>
        <p:nvGrpSpPr>
          <p:cNvPr id="425" name="Group 424"/>
          <p:cNvGrpSpPr/>
          <p:nvPr/>
        </p:nvGrpSpPr>
        <p:grpSpPr>
          <a:xfrm>
            <a:off x="565906" y="1088044"/>
            <a:ext cx="3925874" cy="511011"/>
            <a:chOff x="550595" y="3505968"/>
            <a:chExt cx="3925874" cy="511011"/>
          </a:xfrm>
        </p:grpSpPr>
        <p:grpSp>
          <p:nvGrpSpPr>
            <p:cNvPr id="426" name="Group 425"/>
            <p:cNvGrpSpPr/>
            <p:nvPr/>
          </p:nvGrpSpPr>
          <p:grpSpPr>
            <a:xfrm>
              <a:off x="550595" y="3505968"/>
              <a:ext cx="955475" cy="502187"/>
              <a:chOff x="572111" y="3518840"/>
              <a:chExt cx="855790" cy="489315"/>
            </a:xfrm>
          </p:grpSpPr>
          <p:pic>
            <p:nvPicPr>
              <p:cNvPr id="436" name="Picture 435"/>
              <p:cNvPicPr>
                <a:picLocks noChangeAspect="1"/>
              </p:cNvPicPr>
              <p:nvPr/>
            </p:nvPicPr>
            <p:blipFill>
              <a:blip r:embed="rId7"/>
              <a:stretch>
                <a:fillRect/>
              </a:stretch>
            </p:blipFill>
            <p:spPr>
              <a:xfrm>
                <a:off x="572111" y="3518840"/>
                <a:ext cx="855790" cy="489315"/>
              </a:xfrm>
              <a:prstGeom prst="rect">
                <a:avLst/>
              </a:prstGeom>
            </p:spPr>
          </p:pic>
          <p:sp>
            <p:nvSpPr>
              <p:cNvPr id="437" name="TextBox 436"/>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27" name="Group 426"/>
            <p:cNvGrpSpPr/>
            <p:nvPr/>
          </p:nvGrpSpPr>
          <p:grpSpPr>
            <a:xfrm>
              <a:off x="1547948" y="3514792"/>
              <a:ext cx="955475" cy="502187"/>
              <a:chOff x="572111" y="3518840"/>
              <a:chExt cx="855790" cy="489315"/>
            </a:xfrm>
          </p:grpSpPr>
          <p:pic>
            <p:nvPicPr>
              <p:cNvPr id="434" name="Picture 433"/>
              <p:cNvPicPr>
                <a:picLocks noChangeAspect="1"/>
              </p:cNvPicPr>
              <p:nvPr/>
            </p:nvPicPr>
            <p:blipFill>
              <a:blip r:embed="rId7"/>
              <a:stretch>
                <a:fillRect/>
              </a:stretch>
            </p:blipFill>
            <p:spPr>
              <a:xfrm>
                <a:off x="572111" y="3518840"/>
                <a:ext cx="855790" cy="489315"/>
              </a:xfrm>
              <a:prstGeom prst="rect">
                <a:avLst/>
              </a:prstGeom>
            </p:spPr>
          </p:pic>
          <p:sp>
            <p:nvSpPr>
              <p:cNvPr id="435" name="TextBox 434"/>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28" name="Group 427"/>
            <p:cNvGrpSpPr/>
            <p:nvPr/>
          </p:nvGrpSpPr>
          <p:grpSpPr>
            <a:xfrm>
              <a:off x="2541353" y="3505968"/>
              <a:ext cx="955475" cy="502187"/>
              <a:chOff x="572111" y="3518840"/>
              <a:chExt cx="855790" cy="489315"/>
            </a:xfrm>
          </p:grpSpPr>
          <p:pic>
            <p:nvPicPr>
              <p:cNvPr id="432" name="Picture 431"/>
              <p:cNvPicPr>
                <a:picLocks noChangeAspect="1"/>
              </p:cNvPicPr>
              <p:nvPr/>
            </p:nvPicPr>
            <p:blipFill>
              <a:blip r:embed="rId7"/>
              <a:stretch>
                <a:fillRect/>
              </a:stretch>
            </p:blipFill>
            <p:spPr>
              <a:xfrm>
                <a:off x="572111" y="3518840"/>
                <a:ext cx="855790" cy="489315"/>
              </a:xfrm>
              <a:prstGeom prst="rect">
                <a:avLst/>
              </a:prstGeom>
            </p:spPr>
          </p:pic>
          <p:sp>
            <p:nvSpPr>
              <p:cNvPr id="433" name="TextBox 432"/>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29" name="Group 428"/>
            <p:cNvGrpSpPr/>
            <p:nvPr/>
          </p:nvGrpSpPr>
          <p:grpSpPr>
            <a:xfrm>
              <a:off x="3520994" y="3509109"/>
              <a:ext cx="955475" cy="502187"/>
              <a:chOff x="572111" y="3518840"/>
              <a:chExt cx="855790" cy="489315"/>
            </a:xfrm>
          </p:grpSpPr>
          <p:pic>
            <p:nvPicPr>
              <p:cNvPr id="430" name="Picture 429"/>
              <p:cNvPicPr>
                <a:picLocks noChangeAspect="1"/>
              </p:cNvPicPr>
              <p:nvPr/>
            </p:nvPicPr>
            <p:blipFill>
              <a:blip r:embed="rId7"/>
              <a:stretch>
                <a:fillRect/>
              </a:stretch>
            </p:blipFill>
            <p:spPr>
              <a:xfrm>
                <a:off x="572111" y="3518840"/>
                <a:ext cx="855790" cy="489315"/>
              </a:xfrm>
              <a:prstGeom prst="rect">
                <a:avLst/>
              </a:prstGeom>
            </p:spPr>
          </p:pic>
          <p:sp>
            <p:nvSpPr>
              <p:cNvPr id="431" name="TextBox 430"/>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sp>
        <p:nvSpPr>
          <p:cNvPr id="438" name="Callout: Down Arrow 437"/>
          <p:cNvSpPr/>
          <p:nvPr/>
        </p:nvSpPr>
        <p:spPr>
          <a:xfrm rot="20168385">
            <a:off x="160687" y="154272"/>
            <a:ext cx="2572114" cy="2105405"/>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50000"/>
                  </a:schemeClr>
                </a:solidFill>
              </a:rPr>
              <a:t>Single OS</a:t>
            </a:r>
          </a:p>
          <a:p>
            <a:pPr algn="ctr"/>
            <a:r>
              <a:rPr lang="en-US" sz="3200" dirty="0">
                <a:solidFill>
                  <a:schemeClr val="accent1">
                    <a:lumMod val="50000"/>
                  </a:schemeClr>
                </a:solidFill>
              </a:rPr>
              <a:t>All Workloads</a:t>
            </a:r>
          </a:p>
        </p:txBody>
      </p:sp>
      <p:grpSp>
        <p:nvGrpSpPr>
          <p:cNvPr id="440" name="Group 439"/>
          <p:cNvGrpSpPr/>
          <p:nvPr/>
        </p:nvGrpSpPr>
        <p:grpSpPr>
          <a:xfrm>
            <a:off x="4514923" y="2455696"/>
            <a:ext cx="955475" cy="502187"/>
            <a:chOff x="572111" y="3518840"/>
            <a:chExt cx="855790" cy="489315"/>
          </a:xfrm>
        </p:grpSpPr>
        <p:pic>
          <p:nvPicPr>
            <p:cNvPr id="450" name="Picture 449"/>
            <p:cNvPicPr>
              <a:picLocks noChangeAspect="1"/>
            </p:cNvPicPr>
            <p:nvPr/>
          </p:nvPicPr>
          <p:blipFill>
            <a:blip r:embed="rId7"/>
            <a:stretch>
              <a:fillRect/>
            </a:stretch>
          </p:blipFill>
          <p:spPr>
            <a:xfrm>
              <a:off x="572111" y="3518840"/>
              <a:ext cx="855790" cy="489315"/>
            </a:xfrm>
            <a:prstGeom prst="rect">
              <a:avLst/>
            </a:prstGeom>
          </p:spPr>
        </p:pic>
        <p:sp>
          <p:nvSpPr>
            <p:cNvPr id="451" name="TextBox 450"/>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41" name="Group 440"/>
          <p:cNvGrpSpPr/>
          <p:nvPr/>
        </p:nvGrpSpPr>
        <p:grpSpPr>
          <a:xfrm>
            <a:off x="5512276" y="2464520"/>
            <a:ext cx="955475" cy="502187"/>
            <a:chOff x="572111" y="3518840"/>
            <a:chExt cx="855790" cy="489315"/>
          </a:xfrm>
        </p:grpSpPr>
        <p:pic>
          <p:nvPicPr>
            <p:cNvPr id="448" name="Picture 447"/>
            <p:cNvPicPr>
              <a:picLocks noChangeAspect="1"/>
            </p:cNvPicPr>
            <p:nvPr/>
          </p:nvPicPr>
          <p:blipFill>
            <a:blip r:embed="rId7"/>
            <a:stretch>
              <a:fillRect/>
            </a:stretch>
          </p:blipFill>
          <p:spPr>
            <a:xfrm>
              <a:off x="572111" y="3518840"/>
              <a:ext cx="855790" cy="489315"/>
            </a:xfrm>
            <a:prstGeom prst="rect">
              <a:avLst/>
            </a:prstGeom>
          </p:spPr>
        </p:pic>
        <p:sp>
          <p:nvSpPr>
            <p:cNvPr id="449" name="TextBox 448"/>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8" name="Group 7"/>
          <p:cNvGrpSpPr/>
          <p:nvPr/>
        </p:nvGrpSpPr>
        <p:grpSpPr>
          <a:xfrm>
            <a:off x="4526407" y="1544407"/>
            <a:ext cx="1952828" cy="511011"/>
            <a:chOff x="4528318" y="2199863"/>
            <a:chExt cx="1952828" cy="511011"/>
          </a:xfrm>
        </p:grpSpPr>
        <p:grpSp>
          <p:nvGrpSpPr>
            <p:cNvPr id="452" name="Group 451"/>
            <p:cNvGrpSpPr/>
            <p:nvPr/>
          </p:nvGrpSpPr>
          <p:grpSpPr>
            <a:xfrm>
              <a:off x="4528318" y="2199863"/>
              <a:ext cx="955475" cy="502187"/>
              <a:chOff x="572111" y="3518840"/>
              <a:chExt cx="855790" cy="489315"/>
            </a:xfrm>
          </p:grpSpPr>
          <p:pic>
            <p:nvPicPr>
              <p:cNvPr id="453" name="Picture 452"/>
              <p:cNvPicPr>
                <a:picLocks noChangeAspect="1"/>
              </p:cNvPicPr>
              <p:nvPr/>
            </p:nvPicPr>
            <p:blipFill>
              <a:blip r:embed="rId7"/>
              <a:stretch>
                <a:fillRect/>
              </a:stretch>
            </p:blipFill>
            <p:spPr>
              <a:xfrm>
                <a:off x="572111" y="3518840"/>
                <a:ext cx="855790" cy="489315"/>
              </a:xfrm>
              <a:prstGeom prst="rect">
                <a:avLst/>
              </a:prstGeom>
            </p:spPr>
          </p:pic>
          <p:sp>
            <p:nvSpPr>
              <p:cNvPr id="454" name="TextBox 453"/>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55" name="Group 454"/>
            <p:cNvGrpSpPr/>
            <p:nvPr/>
          </p:nvGrpSpPr>
          <p:grpSpPr>
            <a:xfrm>
              <a:off x="5525671" y="2208687"/>
              <a:ext cx="955475" cy="502187"/>
              <a:chOff x="572111" y="3518840"/>
              <a:chExt cx="855790" cy="489315"/>
            </a:xfrm>
          </p:grpSpPr>
          <p:pic>
            <p:nvPicPr>
              <p:cNvPr id="456" name="Picture 455"/>
              <p:cNvPicPr>
                <a:picLocks noChangeAspect="1"/>
              </p:cNvPicPr>
              <p:nvPr/>
            </p:nvPicPr>
            <p:blipFill>
              <a:blip r:embed="rId7"/>
              <a:stretch>
                <a:fillRect/>
              </a:stretch>
            </p:blipFill>
            <p:spPr>
              <a:xfrm>
                <a:off x="572111" y="3518840"/>
                <a:ext cx="855790" cy="489315"/>
              </a:xfrm>
              <a:prstGeom prst="rect">
                <a:avLst/>
              </a:prstGeom>
            </p:spPr>
          </p:pic>
          <p:sp>
            <p:nvSpPr>
              <p:cNvPr id="457" name="TextBox 456"/>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grpSp>
        <p:nvGrpSpPr>
          <p:cNvPr id="458" name="Group 457"/>
          <p:cNvGrpSpPr/>
          <p:nvPr/>
        </p:nvGrpSpPr>
        <p:grpSpPr>
          <a:xfrm>
            <a:off x="6563873" y="3199217"/>
            <a:ext cx="955475" cy="502187"/>
            <a:chOff x="572111" y="3518840"/>
            <a:chExt cx="855790" cy="489315"/>
          </a:xfrm>
        </p:grpSpPr>
        <p:pic>
          <p:nvPicPr>
            <p:cNvPr id="459" name="Picture 458"/>
            <p:cNvPicPr>
              <a:picLocks noChangeAspect="1"/>
            </p:cNvPicPr>
            <p:nvPr/>
          </p:nvPicPr>
          <p:blipFill>
            <a:blip r:embed="rId7"/>
            <a:stretch>
              <a:fillRect/>
            </a:stretch>
          </p:blipFill>
          <p:spPr>
            <a:xfrm>
              <a:off x="572111" y="3518840"/>
              <a:ext cx="855790" cy="489315"/>
            </a:xfrm>
            <a:prstGeom prst="rect">
              <a:avLst/>
            </a:prstGeom>
          </p:spPr>
        </p:pic>
        <p:sp>
          <p:nvSpPr>
            <p:cNvPr id="460" name="TextBox 459"/>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61" name="Group 460"/>
          <p:cNvGrpSpPr/>
          <p:nvPr/>
        </p:nvGrpSpPr>
        <p:grpSpPr>
          <a:xfrm>
            <a:off x="7561226" y="3208041"/>
            <a:ext cx="955475" cy="502187"/>
            <a:chOff x="572111" y="3518840"/>
            <a:chExt cx="855790" cy="489315"/>
          </a:xfrm>
        </p:grpSpPr>
        <p:pic>
          <p:nvPicPr>
            <p:cNvPr id="462" name="Picture 461"/>
            <p:cNvPicPr>
              <a:picLocks noChangeAspect="1"/>
            </p:cNvPicPr>
            <p:nvPr/>
          </p:nvPicPr>
          <p:blipFill>
            <a:blip r:embed="rId7"/>
            <a:stretch>
              <a:fillRect/>
            </a:stretch>
          </p:blipFill>
          <p:spPr>
            <a:xfrm>
              <a:off x="572111" y="3518840"/>
              <a:ext cx="855790" cy="489315"/>
            </a:xfrm>
            <a:prstGeom prst="rect">
              <a:avLst/>
            </a:prstGeom>
          </p:spPr>
        </p:pic>
        <p:sp>
          <p:nvSpPr>
            <p:cNvPr id="463" name="TextBox 462"/>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70" name="Group 469"/>
          <p:cNvGrpSpPr/>
          <p:nvPr/>
        </p:nvGrpSpPr>
        <p:grpSpPr>
          <a:xfrm>
            <a:off x="4516195" y="2007518"/>
            <a:ext cx="1952828" cy="511011"/>
            <a:chOff x="4528318" y="2199863"/>
            <a:chExt cx="1952828" cy="511011"/>
          </a:xfrm>
        </p:grpSpPr>
        <p:grpSp>
          <p:nvGrpSpPr>
            <p:cNvPr id="471" name="Group 470"/>
            <p:cNvGrpSpPr/>
            <p:nvPr/>
          </p:nvGrpSpPr>
          <p:grpSpPr>
            <a:xfrm>
              <a:off x="4528318" y="2199863"/>
              <a:ext cx="955475" cy="502187"/>
              <a:chOff x="572111" y="3518840"/>
              <a:chExt cx="855790" cy="489315"/>
            </a:xfrm>
          </p:grpSpPr>
          <p:pic>
            <p:nvPicPr>
              <p:cNvPr id="475" name="Picture 474"/>
              <p:cNvPicPr>
                <a:picLocks noChangeAspect="1"/>
              </p:cNvPicPr>
              <p:nvPr/>
            </p:nvPicPr>
            <p:blipFill>
              <a:blip r:embed="rId7"/>
              <a:stretch>
                <a:fillRect/>
              </a:stretch>
            </p:blipFill>
            <p:spPr>
              <a:xfrm>
                <a:off x="572111" y="3518840"/>
                <a:ext cx="855790" cy="489315"/>
              </a:xfrm>
              <a:prstGeom prst="rect">
                <a:avLst/>
              </a:prstGeom>
            </p:spPr>
          </p:pic>
          <p:sp>
            <p:nvSpPr>
              <p:cNvPr id="476" name="TextBox 475"/>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72" name="Group 471"/>
            <p:cNvGrpSpPr/>
            <p:nvPr/>
          </p:nvGrpSpPr>
          <p:grpSpPr>
            <a:xfrm>
              <a:off x="5525671" y="2208687"/>
              <a:ext cx="955475" cy="502187"/>
              <a:chOff x="572111" y="3518840"/>
              <a:chExt cx="855790" cy="489315"/>
            </a:xfrm>
          </p:grpSpPr>
          <p:pic>
            <p:nvPicPr>
              <p:cNvPr id="473" name="Picture 472"/>
              <p:cNvPicPr>
                <a:picLocks noChangeAspect="1"/>
              </p:cNvPicPr>
              <p:nvPr/>
            </p:nvPicPr>
            <p:blipFill>
              <a:blip r:embed="rId7"/>
              <a:stretch>
                <a:fillRect/>
              </a:stretch>
            </p:blipFill>
            <p:spPr>
              <a:xfrm>
                <a:off x="572111" y="3518840"/>
                <a:ext cx="855790" cy="489315"/>
              </a:xfrm>
              <a:prstGeom prst="rect">
                <a:avLst/>
              </a:prstGeom>
            </p:spPr>
          </p:pic>
          <p:sp>
            <p:nvSpPr>
              <p:cNvPr id="474" name="TextBox 473"/>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sp>
        <p:nvSpPr>
          <p:cNvPr id="477" name="Callout: Down Arrow 476"/>
          <p:cNvSpPr/>
          <p:nvPr/>
        </p:nvSpPr>
        <p:spPr>
          <a:xfrm rot="2743786">
            <a:off x="8525089" y="132987"/>
            <a:ext cx="2724681" cy="230286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50000"/>
                  </a:schemeClr>
                </a:solidFill>
              </a:rPr>
              <a:t>OS</a:t>
            </a:r>
          </a:p>
          <a:p>
            <a:pPr algn="ctr"/>
            <a:r>
              <a:rPr lang="en-US" sz="3200" dirty="0">
                <a:solidFill>
                  <a:schemeClr val="accent1">
                    <a:lumMod val="50000"/>
                  </a:schemeClr>
                </a:solidFill>
              </a:rPr>
              <a:t>EACH Platform</a:t>
            </a:r>
          </a:p>
        </p:txBody>
      </p:sp>
      <p:grpSp>
        <p:nvGrpSpPr>
          <p:cNvPr id="478" name="Group 477"/>
          <p:cNvGrpSpPr/>
          <p:nvPr/>
        </p:nvGrpSpPr>
        <p:grpSpPr>
          <a:xfrm>
            <a:off x="4516074" y="1020026"/>
            <a:ext cx="1952828" cy="511011"/>
            <a:chOff x="4528318" y="2199863"/>
            <a:chExt cx="1952828" cy="511011"/>
          </a:xfrm>
        </p:grpSpPr>
        <p:grpSp>
          <p:nvGrpSpPr>
            <p:cNvPr id="479" name="Group 478"/>
            <p:cNvGrpSpPr/>
            <p:nvPr/>
          </p:nvGrpSpPr>
          <p:grpSpPr>
            <a:xfrm>
              <a:off x="4528318" y="2199863"/>
              <a:ext cx="955475" cy="502187"/>
              <a:chOff x="572111" y="3518840"/>
              <a:chExt cx="855790" cy="489315"/>
            </a:xfrm>
          </p:grpSpPr>
          <p:pic>
            <p:nvPicPr>
              <p:cNvPr id="483" name="Picture 482"/>
              <p:cNvPicPr>
                <a:picLocks noChangeAspect="1"/>
              </p:cNvPicPr>
              <p:nvPr/>
            </p:nvPicPr>
            <p:blipFill>
              <a:blip r:embed="rId7"/>
              <a:stretch>
                <a:fillRect/>
              </a:stretch>
            </p:blipFill>
            <p:spPr>
              <a:xfrm>
                <a:off x="572111" y="3518840"/>
                <a:ext cx="855790" cy="489315"/>
              </a:xfrm>
              <a:prstGeom prst="rect">
                <a:avLst/>
              </a:prstGeom>
            </p:spPr>
          </p:pic>
          <p:sp>
            <p:nvSpPr>
              <p:cNvPr id="484" name="TextBox 483"/>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80" name="Group 479"/>
            <p:cNvGrpSpPr/>
            <p:nvPr/>
          </p:nvGrpSpPr>
          <p:grpSpPr>
            <a:xfrm>
              <a:off x="5525671" y="2208687"/>
              <a:ext cx="955475" cy="502187"/>
              <a:chOff x="572111" y="3518840"/>
              <a:chExt cx="855790" cy="489315"/>
            </a:xfrm>
          </p:grpSpPr>
          <p:pic>
            <p:nvPicPr>
              <p:cNvPr id="481" name="Picture 480"/>
              <p:cNvPicPr>
                <a:picLocks noChangeAspect="1"/>
              </p:cNvPicPr>
              <p:nvPr/>
            </p:nvPicPr>
            <p:blipFill>
              <a:blip r:embed="rId7"/>
              <a:stretch>
                <a:fillRect/>
              </a:stretch>
            </p:blipFill>
            <p:spPr>
              <a:xfrm>
                <a:off x="572111" y="3518840"/>
                <a:ext cx="855790" cy="489315"/>
              </a:xfrm>
              <a:prstGeom prst="rect">
                <a:avLst/>
              </a:prstGeom>
            </p:spPr>
          </p:pic>
          <p:sp>
            <p:nvSpPr>
              <p:cNvPr id="482" name="TextBox 481"/>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grpSp>
        <p:nvGrpSpPr>
          <p:cNvPr id="485" name="Group 484"/>
          <p:cNvGrpSpPr/>
          <p:nvPr/>
        </p:nvGrpSpPr>
        <p:grpSpPr>
          <a:xfrm>
            <a:off x="6560205" y="2697876"/>
            <a:ext cx="1952828" cy="511011"/>
            <a:chOff x="4528318" y="2199863"/>
            <a:chExt cx="1952828" cy="511011"/>
          </a:xfrm>
        </p:grpSpPr>
        <p:grpSp>
          <p:nvGrpSpPr>
            <p:cNvPr id="486" name="Group 485"/>
            <p:cNvGrpSpPr/>
            <p:nvPr/>
          </p:nvGrpSpPr>
          <p:grpSpPr>
            <a:xfrm>
              <a:off x="4528318" y="2199863"/>
              <a:ext cx="955475" cy="502187"/>
              <a:chOff x="572111" y="3518840"/>
              <a:chExt cx="855790" cy="489315"/>
            </a:xfrm>
          </p:grpSpPr>
          <p:pic>
            <p:nvPicPr>
              <p:cNvPr id="490" name="Picture 489"/>
              <p:cNvPicPr>
                <a:picLocks noChangeAspect="1"/>
              </p:cNvPicPr>
              <p:nvPr/>
            </p:nvPicPr>
            <p:blipFill>
              <a:blip r:embed="rId7"/>
              <a:stretch>
                <a:fillRect/>
              </a:stretch>
            </p:blipFill>
            <p:spPr>
              <a:xfrm>
                <a:off x="572111" y="3518840"/>
                <a:ext cx="855790" cy="489315"/>
              </a:xfrm>
              <a:prstGeom prst="rect">
                <a:avLst/>
              </a:prstGeom>
            </p:spPr>
          </p:pic>
          <p:sp>
            <p:nvSpPr>
              <p:cNvPr id="491" name="TextBox 490"/>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87" name="Group 486"/>
            <p:cNvGrpSpPr/>
            <p:nvPr/>
          </p:nvGrpSpPr>
          <p:grpSpPr>
            <a:xfrm>
              <a:off x="5525671" y="2208687"/>
              <a:ext cx="955475" cy="502187"/>
              <a:chOff x="572111" y="3518840"/>
              <a:chExt cx="855790" cy="489315"/>
            </a:xfrm>
          </p:grpSpPr>
          <p:pic>
            <p:nvPicPr>
              <p:cNvPr id="488" name="Picture 487"/>
              <p:cNvPicPr>
                <a:picLocks noChangeAspect="1"/>
              </p:cNvPicPr>
              <p:nvPr/>
            </p:nvPicPr>
            <p:blipFill>
              <a:blip r:embed="rId7"/>
              <a:stretch>
                <a:fillRect/>
              </a:stretch>
            </p:blipFill>
            <p:spPr>
              <a:xfrm>
                <a:off x="572111" y="3518840"/>
                <a:ext cx="855790" cy="489315"/>
              </a:xfrm>
              <a:prstGeom prst="rect">
                <a:avLst/>
              </a:prstGeom>
            </p:spPr>
          </p:pic>
          <p:sp>
            <p:nvSpPr>
              <p:cNvPr id="489" name="TextBox 488"/>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grpSp>
        <p:nvGrpSpPr>
          <p:cNvPr id="492" name="Group 491"/>
          <p:cNvGrpSpPr/>
          <p:nvPr/>
        </p:nvGrpSpPr>
        <p:grpSpPr>
          <a:xfrm>
            <a:off x="6560205" y="2191951"/>
            <a:ext cx="1952828" cy="511011"/>
            <a:chOff x="4528318" y="2199863"/>
            <a:chExt cx="1952828" cy="511011"/>
          </a:xfrm>
        </p:grpSpPr>
        <p:grpSp>
          <p:nvGrpSpPr>
            <p:cNvPr id="493" name="Group 492"/>
            <p:cNvGrpSpPr/>
            <p:nvPr/>
          </p:nvGrpSpPr>
          <p:grpSpPr>
            <a:xfrm>
              <a:off x="4528318" y="2199863"/>
              <a:ext cx="955475" cy="502187"/>
              <a:chOff x="572111" y="3518840"/>
              <a:chExt cx="855790" cy="489315"/>
            </a:xfrm>
          </p:grpSpPr>
          <p:pic>
            <p:nvPicPr>
              <p:cNvPr id="497" name="Picture 496"/>
              <p:cNvPicPr>
                <a:picLocks noChangeAspect="1"/>
              </p:cNvPicPr>
              <p:nvPr/>
            </p:nvPicPr>
            <p:blipFill>
              <a:blip r:embed="rId7"/>
              <a:stretch>
                <a:fillRect/>
              </a:stretch>
            </p:blipFill>
            <p:spPr>
              <a:xfrm>
                <a:off x="572111" y="3518840"/>
                <a:ext cx="855790" cy="489315"/>
              </a:xfrm>
              <a:prstGeom prst="rect">
                <a:avLst/>
              </a:prstGeom>
            </p:spPr>
          </p:pic>
          <p:sp>
            <p:nvSpPr>
              <p:cNvPr id="498" name="TextBox 497"/>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494" name="Group 493"/>
            <p:cNvGrpSpPr/>
            <p:nvPr/>
          </p:nvGrpSpPr>
          <p:grpSpPr>
            <a:xfrm>
              <a:off x="5525671" y="2208687"/>
              <a:ext cx="955475" cy="502187"/>
              <a:chOff x="572111" y="3518840"/>
              <a:chExt cx="855790" cy="489315"/>
            </a:xfrm>
          </p:grpSpPr>
          <p:pic>
            <p:nvPicPr>
              <p:cNvPr id="495" name="Picture 494"/>
              <p:cNvPicPr>
                <a:picLocks noChangeAspect="1"/>
              </p:cNvPicPr>
              <p:nvPr/>
            </p:nvPicPr>
            <p:blipFill>
              <a:blip r:embed="rId7"/>
              <a:stretch>
                <a:fillRect/>
              </a:stretch>
            </p:blipFill>
            <p:spPr>
              <a:xfrm>
                <a:off x="572111" y="3518840"/>
                <a:ext cx="855790" cy="489315"/>
              </a:xfrm>
              <a:prstGeom prst="rect">
                <a:avLst/>
              </a:prstGeom>
            </p:spPr>
          </p:pic>
          <p:sp>
            <p:nvSpPr>
              <p:cNvPr id="496" name="TextBox 495"/>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grpSp>
        <p:nvGrpSpPr>
          <p:cNvPr id="499" name="Group 498"/>
          <p:cNvGrpSpPr/>
          <p:nvPr/>
        </p:nvGrpSpPr>
        <p:grpSpPr>
          <a:xfrm>
            <a:off x="6539266" y="1664749"/>
            <a:ext cx="1952828" cy="511011"/>
            <a:chOff x="4528318" y="2199863"/>
            <a:chExt cx="1952828" cy="511011"/>
          </a:xfrm>
        </p:grpSpPr>
        <p:grpSp>
          <p:nvGrpSpPr>
            <p:cNvPr id="500" name="Group 499"/>
            <p:cNvGrpSpPr/>
            <p:nvPr/>
          </p:nvGrpSpPr>
          <p:grpSpPr>
            <a:xfrm>
              <a:off x="4528318" y="2199863"/>
              <a:ext cx="955475" cy="502187"/>
              <a:chOff x="572111" y="3518840"/>
              <a:chExt cx="855790" cy="489315"/>
            </a:xfrm>
          </p:grpSpPr>
          <p:pic>
            <p:nvPicPr>
              <p:cNvPr id="504" name="Picture 503"/>
              <p:cNvPicPr>
                <a:picLocks noChangeAspect="1"/>
              </p:cNvPicPr>
              <p:nvPr/>
            </p:nvPicPr>
            <p:blipFill>
              <a:blip r:embed="rId7"/>
              <a:stretch>
                <a:fillRect/>
              </a:stretch>
            </p:blipFill>
            <p:spPr>
              <a:xfrm>
                <a:off x="572111" y="3518840"/>
                <a:ext cx="855790" cy="489315"/>
              </a:xfrm>
              <a:prstGeom prst="rect">
                <a:avLst/>
              </a:prstGeom>
            </p:spPr>
          </p:pic>
          <p:sp>
            <p:nvSpPr>
              <p:cNvPr id="505" name="TextBox 504"/>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501" name="Group 500"/>
            <p:cNvGrpSpPr/>
            <p:nvPr/>
          </p:nvGrpSpPr>
          <p:grpSpPr>
            <a:xfrm>
              <a:off x="5525671" y="2208687"/>
              <a:ext cx="955475" cy="502187"/>
              <a:chOff x="572111" y="3518840"/>
              <a:chExt cx="855790" cy="489315"/>
            </a:xfrm>
          </p:grpSpPr>
          <p:pic>
            <p:nvPicPr>
              <p:cNvPr id="502" name="Picture 501"/>
              <p:cNvPicPr>
                <a:picLocks noChangeAspect="1"/>
              </p:cNvPicPr>
              <p:nvPr/>
            </p:nvPicPr>
            <p:blipFill>
              <a:blip r:embed="rId7"/>
              <a:stretch>
                <a:fillRect/>
              </a:stretch>
            </p:blipFill>
            <p:spPr>
              <a:xfrm>
                <a:off x="572111" y="3518840"/>
                <a:ext cx="855790" cy="489315"/>
              </a:xfrm>
              <a:prstGeom prst="rect">
                <a:avLst/>
              </a:prstGeom>
            </p:spPr>
          </p:pic>
          <p:sp>
            <p:nvSpPr>
              <p:cNvPr id="503" name="TextBox 502"/>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grpSp>
        <p:nvGrpSpPr>
          <p:cNvPr id="506" name="Group 505"/>
          <p:cNvGrpSpPr/>
          <p:nvPr/>
        </p:nvGrpSpPr>
        <p:grpSpPr>
          <a:xfrm>
            <a:off x="6548602" y="1128276"/>
            <a:ext cx="1952828" cy="511011"/>
            <a:chOff x="4528318" y="2199863"/>
            <a:chExt cx="1952828" cy="511011"/>
          </a:xfrm>
        </p:grpSpPr>
        <p:grpSp>
          <p:nvGrpSpPr>
            <p:cNvPr id="507" name="Group 506"/>
            <p:cNvGrpSpPr/>
            <p:nvPr/>
          </p:nvGrpSpPr>
          <p:grpSpPr>
            <a:xfrm>
              <a:off x="4528318" y="2199863"/>
              <a:ext cx="955475" cy="502187"/>
              <a:chOff x="572111" y="3518840"/>
              <a:chExt cx="855790" cy="489315"/>
            </a:xfrm>
          </p:grpSpPr>
          <p:pic>
            <p:nvPicPr>
              <p:cNvPr id="511" name="Picture 510"/>
              <p:cNvPicPr>
                <a:picLocks noChangeAspect="1"/>
              </p:cNvPicPr>
              <p:nvPr/>
            </p:nvPicPr>
            <p:blipFill>
              <a:blip r:embed="rId7"/>
              <a:stretch>
                <a:fillRect/>
              </a:stretch>
            </p:blipFill>
            <p:spPr>
              <a:xfrm>
                <a:off x="572111" y="3518840"/>
                <a:ext cx="855790" cy="489315"/>
              </a:xfrm>
              <a:prstGeom prst="rect">
                <a:avLst/>
              </a:prstGeom>
            </p:spPr>
          </p:pic>
          <p:sp>
            <p:nvSpPr>
              <p:cNvPr id="512" name="TextBox 511"/>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nvGrpSpPr>
            <p:cNvPr id="508" name="Group 507"/>
            <p:cNvGrpSpPr/>
            <p:nvPr/>
          </p:nvGrpSpPr>
          <p:grpSpPr>
            <a:xfrm>
              <a:off x="5525671" y="2208687"/>
              <a:ext cx="955475" cy="502187"/>
              <a:chOff x="572111" y="3518840"/>
              <a:chExt cx="855790" cy="489315"/>
            </a:xfrm>
          </p:grpSpPr>
          <p:pic>
            <p:nvPicPr>
              <p:cNvPr id="509" name="Picture 508"/>
              <p:cNvPicPr>
                <a:picLocks noChangeAspect="1"/>
              </p:cNvPicPr>
              <p:nvPr/>
            </p:nvPicPr>
            <p:blipFill>
              <a:blip r:embed="rId7"/>
              <a:stretch>
                <a:fillRect/>
              </a:stretch>
            </p:blipFill>
            <p:spPr>
              <a:xfrm>
                <a:off x="572111" y="3518840"/>
                <a:ext cx="855790" cy="489315"/>
              </a:xfrm>
              <a:prstGeom prst="rect">
                <a:avLst/>
              </a:prstGeom>
            </p:spPr>
          </p:pic>
          <p:sp>
            <p:nvSpPr>
              <p:cNvPr id="510" name="TextBox 509"/>
              <p:cNvSpPr txBox="1"/>
              <p:nvPr/>
            </p:nvSpPr>
            <p:spPr>
              <a:xfrm>
                <a:off x="735161" y="3568162"/>
                <a:ext cx="660466" cy="369332"/>
              </a:xfrm>
              <a:prstGeom prst="rect">
                <a:avLst/>
              </a:prstGeom>
              <a:noFill/>
            </p:spPr>
            <p:txBody>
              <a:bodyPr wrap="square" rtlCol="0">
                <a:spAutoFit/>
              </a:bodyPr>
              <a:lstStyle/>
              <a:p>
                <a:r>
                  <a:rPr lang="en-US" dirty="0">
                    <a:solidFill>
                      <a:schemeClr val="bg1"/>
                    </a:solidFill>
                  </a:rPr>
                  <a:t>App</a:t>
                </a:r>
              </a:p>
            </p:txBody>
          </p:sp>
        </p:grpSp>
      </p:grpSp>
      <p:sp>
        <p:nvSpPr>
          <p:cNvPr id="513" name="Rectangle 512"/>
          <p:cNvSpPr/>
          <p:nvPr/>
        </p:nvSpPr>
        <p:spPr bwMode="auto">
          <a:xfrm>
            <a:off x="4550885" y="2947171"/>
            <a:ext cx="1985293" cy="301763"/>
          </a:xfrm>
          <a:prstGeom prst="rect">
            <a:avLst/>
          </a:prstGeom>
          <a:solidFill>
            <a:schemeClr val="accent6">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Container / Image</a:t>
            </a:r>
          </a:p>
        </p:txBody>
      </p:sp>
      <p:sp>
        <p:nvSpPr>
          <p:cNvPr id="514" name="Rectangle 513"/>
          <p:cNvSpPr/>
          <p:nvPr/>
        </p:nvSpPr>
        <p:spPr bwMode="auto">
          <a:xfrm>
            <a:off x="6606645" y="3703139"/>
            <a:ext cx="925783" cy="301763"/>
          </a:xfrm>
          <a:prstGeom prst="rect">
            <a:avLst/>
          </a:prstGeom>
          <a:solidFill>
            <a:schemeClr val="accent6">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Container</a:t>
            </a:r>
          </a:p>
        </p:txBody>
      </p:sp>
      <p:sp>
        <p:nvSpPr>
          <p:cNvPr id="515" name="Rectangle 514"/>
          <p:cNvSpPr/>
          <p:nvPr/>
        </p:nvSpPr>
        <p:spPr bwMode="auto">
          <a:xfrm>
            <a:off x="7566311" y="3703139"/>
            <a:ext cx="925783" cy="301763"/>
          </a:xfrm>
          <a:prstGeom prst="rect">
            <a:avLst/>
          </a:prstGeom>
          <a:solidFill>
            <a:schemeClr val="accent6">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Container</a:t>
            </a:r>
          </a:p>
        </p:txBody>
      </p:sp>
      <p:sp>
        <p:nvSpPr>
          <p:cNvPr id="516" name="TextBox 515"/>
          <p:cNvSpPr txBox="1"/>
          <p:nvPr/>
        </p:nvSpPr>
        <p:spPr>
          <a:xfrm>
            <a:off x="4575406" y="6248808"/>
            <a:ext cx="440837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Container Based Computing </a:t>
            </a:r>
            <a:r>
              <a:rPr lang="en-US" kern="0" dirty="0">
                <a:solidFill>
                  <a:sysClr val="windowText" lastClr="000000"/>
                </a:solidFill>
              </a:rPr>
              <a:t>VM </a:t>
            </a:r>
            <a:r>
              <a:rPr kumimoji="0" lang="en-US" sz="1800" b="0" i="0" u="none" strike="noStrike" kern="0" cap="none" spc="0" normalizeH="0" baseline="0" noProof="0" dirty="0">
                <a:ln>
                  <a:noFill/>
                </a:ln>
                <a:solidFill>
                  <a:sysClr val="windowText" lastClr="000000"/>
                </a:solidFill>
                <a:effectLst/>
                <a:uLnTx/>
                <a:uFillTx/>
              </a:rPr>
              <a:t>Isolation</a:t>
            </a:r>
          </a:p>
        </p:txBody>
      </p:sp>
      <p:sp>
        <p:nvSpPr>
          <p:cNvPr id="517" name="Rectangle 516"/>
          <p:cNvSpPr/>
          <p:nvPr/>
        </p:nvSpPr>
        <p:spPr bwMode="auto">
          <a:xfrm>
            <a:off x="546629" y="3744851"/>
            <a:ext cx="3867343" cy="301763"/>
          </a:xfrm>
          <a:prstGeom prst="rect">
            <a:avLst/>
          </a:prstGeom>
          <a:solidFill>
            <a:schemeClr val="accent6">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030" eaLnBrk="1" fontAlgn="base" latinLnBrk="0" hangingPunct="1">
              <a:lnSpc>
                <a:spcPct val="100000"/>
              </a:lnSpc>
              <a:spcBef>
                <a:spcPct val="0"/>
              </a:spcBef>
              <a:spcAft>
                <a:spcPct val="0"/>
              </a:spcAft>
              <a:buClrTx/>
              <a:buSzTx/>
              <a:buFontTx/>
              <a:buNone/>
              <a:tabLst/>
              <a:defRPr/>
            </a:pPr>
            <a:r>
              <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rPr>
              <a:t>Container</a:t>
            </a:r>
            <a:r>
              <a:rPr kumimoji="0" lang="en-US" sz="1765" b="0" i="0" u="none" strike="noStrike" kern="0" cap="none" spc="0" normalizeH="0" noProof="0" dirty="0">
                <a:ln>
                  <a:noFill/>
                </a:ln>
                <a:gradFill>
                  <a:gsLst>
                    <a:gs pos="16814">
                      <a:srgbClr val="FFFFFF"/>
                    </a:gs>
                    <a:gs pos="46000">
                      <a:srgbClr val="FFFFFF"/>
                    </a:gs>
                  </a:gsLst>
                  <a:lin ang="5400000" scaled="0"/>
                </a:gradFill>
                <a:effectLst/>
                <a:uLnTx/>
                <a:uFillTx/>
              </a:rPr>
              <a:t> / Image</a:t>
            </a:r>
            <a:endParaRPr kumimoji="0" lang="en-US" sz="1765"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169" name="Arrow: Striped Right 168"/>
          <p:cNvSpPr/>
          <p:nvPr/>
        </p:nvSpPr>
        <p:spPr>
          <a:xfrm rot="19574349">
            <a:off x="1347638" y="2407569"/>
            <a:ext cx="5273649" cy="4591737"/>
          </a:xfrm>
          <a:prstGeom prst="stripedRightArrow">
            <a:avLst>
              <a:gd name="adj1" fmla="val 50000"/>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All Advantages of VM &amp; Session</a:t>
            </a:r>
          </a:p>
          <a:p>
            <a:pPr algn="ctr"/>
            <a:r>
              <a:rPr lang="en-US" sz="2400" dirty="0">
                <a:solidFill>
                  <a:schemeClr val="tx1"/>
                </a:solidFill>
              </a:rPr>
              <a:t>Isolation, Little overhead</a:t>
            </a:r>
            <a:endParaRPr lang="en-US" dirty="0"/>
          </a:p>
        </p:txBody>
      </p:sp>
    </p:spTree>
    <p:extLst>
      <p:ext uri="{BB962C8B-B14F-4D97-AF65-F5344CB8AC3E}">
        <p14:creationId xmlns:p14="http://schemas.microsoft.com/office/powerpoint/2010/main" val="227571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anim calcmode="lin" valueType="num">
                                      <p:cBhvr>
                                        <p:cTn id="8" dur="1000" fill="hold"/>
                                        <p:tgtEl>
                                          <p:spTgt spid="425"/>
                                        </p:tgtEl>
                                        <p:attrNameLst>
                                          <p:attrName>ppt_x</p:attrName>
                                        </p:attrNameLst>
                                      </p:cBhvr>
                                      <p:tavLst>
                                        <p:tav tm="0">
                                          <p:val>
                                            <p:strVal val="#ppt_x"/>
                                          </p:val>
                                        </p:tav>
                                        <p:tav tm="100000">
                                          <p:val>
                                            <p:strVal val="#ppt_x"/>
                                          </p:val>
                                        </p:tav>
                                      </p:tavLst>
                                    </p:anim>
                                    <p:anim calcmode="lin" valueType="num">
                                      <p:cBhvr>
                                        <p:cTn id="9" dur="1000" fill="hold"/>
                                        <p:tgtEl>
                                          <p:spTgt spid="4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7"/>
                                        </p:tgtEl>
                                        <p:attrNameLst>
                                          <p:attrName>style.visibility</p:attrName>
                                        </p:attrNameLst>
                                      </p:cBhvr>
                                      <p:to>
                                        <p:strVal val="visible"/>
                                      </p:to>
                                    </p:set>
                                    <p:animEffect transition="in" filter="fade">
                                      <p:cBhvr>
                                        <p:cTn id="12" dur="1000"/>
                                        <p:tgtEl>
                                          <p:spTgt spid="407"/>
                                        </p:tgtEl>
                                      </p:cBhvr>
                                    </p:animEffect>
                                    <p:anim calcmode="lin" valueType="num">
                                      <p:cBhvr>
                                        <p:cTn id="13" dur="1000" fill="hold"/>
                                        <p:tgtEl>
                                          <p:spTgt spid="407"/>
                                        </p:tgtEl>
                                        <p:attrNameLst>
                                          <p:attrName>ppt_x</p:attrName>
                                        </p:attrNameLst>
                                      </p:cBhvr>
                                      <p:tavLst>
                                        <p:tav tm="0">
                                          <p:val>
                                            <p:strVal val="#ppt_x"/>
                                          </p:val>
                                        </p:tav>
                                        <p:tav tm="100000">
                                          <p:val>
                                            <p:strVal val="#ppt_x"/>
                                          </p:val>
                                        </p:tav>
                                      </p:tavLst>
                                    </p:anim>
                                    <p:anim calcmode="lin" valueType="num">
                                      <p:cBhvr>
                                        <p:cTn id="14" dur="1000" fill="hold"/>
                                        <p:tgtEl>
                                          <p:spTgt spid="40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4"/>
                                        </p:tgtEl>
                                        <p:attrNameLst>
                                          <p:attrName>style.visibility</p:attrName>
                                        </p:attrNameLst>
                                      </p:cBhvr>
                                      <p:to>
                                        <p:strVal val="visible"/>
                                      </p:to>
                                    </p:set>
                                    <p:animEffect transition="in" filter="fade">
                                      <p:cBhvr>
                                        <p:cTn id="17" dur="1000"/>
                                        <p:tgtEl>
                                          <p:spTgt spid="394"/>
                                        </p:tgtEl>
                                      </p:cBhvr>
                                    </p:animEffect>
                                    <p:anim calcmode="lin" valueType="num">
                                      <p:cBhvr>
                                        <p:cTn id="18" dur="1000" fill="hold"/>
                                        <p:tgtEl>
                                          <p:spTgt spid="394"/>
                                        </p:tgtEl>
                                        <p:attrNameLst>
                                          <p:attrName>ppt_x</p:attrName>
                                        </p:attrNameLst>
                                      </p:cBhvr>
                                      <p:tavLst>
                                        <p:tav tm="0">
                                          <p:val>
                                            <p:strVal val="#ppt_x"/>
                                          </p:val>
                                        </p:tav>
                                        <p:tav tm="100000">
                                          <p:val>
                                            <p:strVal val="#ppt_x"/>
                                          </p:val>
                                        </p:tav>
                                      </p:tavLst>
                                    </p:anim>
                                    <p:anim calcmode="lin" valueType="num">
                                      <p:cBhvr>
                                        <p:cTn id="19" dur="1000" fill="hold"/>
                                        <p:tgtEl>
                                          <p:spTgt spid="39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1"/>
                                        </p:tgtEl>
                                        <p:attrNameLst>
                                          <p:attrName>style.visibility</p:attrName>
                                        </p:attrNameLst>
                                      </p:cBhvr>
                                      <p:to>
                                        <p:strVal val="visible"/>
                                      </p:to>
                                    </p:set>
                                    <p:animEffect transition="in" filter="fade">
                                      <p:cBhvr>
                                        <p:cTn id="22" dur="1000"/>
                                        <p:tgtEl>
                                          <p:spTgt spid="381"/>
                                        </p:tgtEl>
                                      </p:cBhvr>
                                    </p:animEffect>
                                    <p:anim calcmode="lin" valueType="num">
                                      <p:cBhvr>
                                        <p:cTn id="23" dur="1000" fill="hold"/>
                                        <p:tgtEl>
                                          <p:spTgt spid="381"/>
                                        </p:tgtEl>
                                        <p:attrNameLst>
                                          <p:attrName>ppt_x</p:attrName>
                                        </p:attrNameLst>
                                      </p:cBhvr>
                                      <p:tavLst>
                                        <p:tav tm="0">
                                          <p:val>
                                            <p:strVal val="#ppt_x"/>
                                          </p:val>
                                        </p:tav>
                                        <p:tav tm="100000">
                                          <p:val>
                                            <p:strVal val="#ppt_x"/>
                                          </p:val>
                                        </p:tav>
                                      </p:tavLst>
                                    </p:anim>
                                    <p:anim calcmode="lin" valueType="num">
                                      <p:cBhvr>
                                        <p:cTn id="24" dur="1000" fill="hold"/>
                                        <p:tgtEl>
                                          <p:spTgt spid="38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38"/>
                                        </p:tgtEl>
                                        <p:attrNameLst>
                                          <p:attrName>style.visibility</p:attrName>
                                        </p:attrNameLst>
                                      </p:cBhvr>
                                      <p:to>
                                        <p:strVal val="visible"/>
                                      </p:to>
                                    </p:set>
                                    <p:animEffect transition="in" filter="fade">
                                      <p:cBhvr>
                                        <p:cTn id="33" dur="500"/>
                                        <p:tgtEl>
                                          <p:spTgt spid="43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8"/>
                                        </p:tgtEl>
                                        <p:attrNameLst>
                                          <p:attrName>style.visibility</p:attrName>
                                        </p:attrNameLst>
                                      </p:cBhvr>
                                      <p:to>
                                        <p:strVal val="visible"/>
                                      </p:to>
                                    </p:set>
                                    <p:animEffect transition="in" filter="fade">
                                      <p:cBhvr>
                                        <p:cTn id="38" dur="1000"/>
                                        <p:tgtEl>
                                          <p:spTgt spid="238"/>
                                        </p:tgtEl>
                                      </p:cBhvr>
                                    </p:animEffect>
                                    <p:anim calcmode="lin" valueType="num">
                                      <p:cBhvr>
                                        <p:cTn id="39" dur="1000" fill="hold"/>
                                        <p:tgtEl>
                                          <p:spTgt spid="238"/>
                                        </p:tgtEl>
                                        <p:attrNameLst>
                                          <p:attrName>ppt_x</p:attrName>
                                        </p:attrNameLst>
                                      </p:cBhvr>
                                      <p:tavLst>
                                        <p:tav tm="0">
                                          <p:val>
                                            <p:strVal val="#ppt_x"/>
                                          </p:val>
                                        </p:tav>
                                        <p:tav tm="100000">
                                          <p:val>
                                            <p:strVal val="#ppt_x"/>
                                          </p:val>
                                        </p:tav>
                                      </p:tavLst>
                                    </p:anim>
                                    <p:anim calcmode="lin" valueType="num">
                                      <p:cBhvr>
                                        <p:cTn id="40" dur="1000" fill="hold"/>
                                        <p:tgtEl>
                                          <p:spTgt spid="23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16"/>
                                        </p:tgtEl>
                                        <p:attrNameLst>
                                          <p:attrName>style.visibility</p:attrName>
                                        </p:attrNameLst>
                                      </p:cBhvr>
                                      <p:to>
                                        <p:strVal val="visible"/>
                                      </p:to>
                                    </p:set>
                                    <p:animEffect transition="in" filter="fade">
                                      <p:cBhvr>
                                        <p:cTn id="43" dur="1000"/>
                                        <p:tgtEl>
                                          <p:spTgt spid="516"/>
                                        </p:tgtEl>
                                      </p:cBhvr>
                                    </p:animEffect>
                                    <p:anim calcmode="lin" valueType="num">
                                      <p:cBhvr>
                                        <p:cTn id="44" dur="1000" fill="hold"/>
                                        <p:tgtEl>
                                          <p:spTgt spid="516"/>
                                        </p:tgtEl>
                                        <p:attrNameLst>
                                          <p:attrName>ppt_x</p:attrName>
                                        </p:attrNameLst>
                                      </p:cBhvr>
                                      <p:tavLst>
                                        <p:tav tm="0">
                                          <p:val>
                                            <p:strVal val="#ppt_x"/>
                                          </p:val>
                                        </p:tav>
                                        <p:tav tm="100000">
                                          <p:val>
                                            <p:strVal val="#ppt_x"/>
                                          </p:val>
                                        </p:tav>
                                      </p:tavLst>
                                    </p:anim>
                                    <p:anim calcmode="lin" valueType="num">
                                      <p:cBhvr>
                                        <p:cTn id="45" dur="1000" fill="hold"/>
                                        <p:tgtEl>
                                          <p:spTgt spid="5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24"/>
                                        </p:tgtEl>
                                        <p:attrNameLst>
                                          <p:attrName>style.visibility</p:attrName>
                                        </p:attrNameLst>
                                      </p:cBhvr>
                                      <p:to>
                                        <p:strVal val="visible"/>
                                      </p:to>
                                    </p:set>
                                    <p:animEffect transition="in" filter="fade">
                                      <p:cBhvr>
                                        <p:cTn id="50" dur="1000"/>
                                        <p:tgtEl>
                                          <p:spTgt spid="424"/>
                                        </p:tgtEl>
                                      </p:cBhvr>
                                    </p:animEffect>
                                    <p:anim calcmode="lin" valueType="num">
                                      <p:cBhvr>
                                        <p:cTn id="51" dur="1000" fill="hold"/>
                                        <p:tgtEl>
                                          <p:spTgt spid="424"/>
                                        </p:tgtEl>
                                        <p:attrNameLst>
                                          <p:attrName>ppt_x</p:attrName>
                                        </p:attrNameLst>
                                      </p:cBhvr>
                                      <p:tavLst>
                                        <p:tav tm="0">
                                          <p:val>
                                            <p:strVal val="#ppt_x"/>
                                          </p:val>
                                        </p:tav>
                                        <p:tav tm="100000">
                                          <p:val>
                                            <p:strVal val="#ppt_x"/>
                                          </p:val>
                                        </p:tav>
                                      </p:tavLst>
                                    </p:anim>
                                    <p:anim calcmode="lin" valueType="num">
                                      <p:cBhvr>
                                        <p:cTn id="52" dur="1000" fill="hold"/>
                                        <p:tgtEl>
                                          <p:spTgt spid="4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15"/>
                                        </p:tgtEl>
                                        <p:attrNameLst>
                                          <p:attrName>style.visibility</p:attrName>
                                        </p:attrNameLst>
                                      </p:cBhvr>
                                      <p:to>
                                        <p:strVal val="visible"/>
                                      </p:to>
                                    </p:set>
                                    <p:animEffect transition="in" filter="fade">
                                      <p:cBhvr>
                                        <p:cTn id="55" dur="1000"/>
                                        <p:tgtEl>
                                          <p:spTgt spid="515"/>
                                        </p:tgtEl>
                                      </p:cBhvr>
                                    </p:animEffect>
                                    <p:anim calcmode="lin" valueType="num">
                                      <p:cBhvr>
                                        <p:cTn id="56" dur="1000" fill="hold"/>
                                        <p:tgtEl>
                                          <p:spTgt spid="515"/>
                                        </p:tgtEl>
                                        <p:attrNameLst>
                                          <p:attrName>ppt_x</p:attrName>
                                        </p:attrNameLst>
                                      </p:cBhvr>
                                      <p:tavLst>
                                        <p:tav tm="0">
                                          <p:val>
                                            <p:strVal val="#ppt_x"/>
                                          </p:val>
                                        </p:tav>
                                        <p:tav tm="100000">
                                          <p:val>
                                            <p:strVal val="#ppt_x"/>
                                          </p:val>
                                        </p:tav>
                                      </p:tavLst>
                                    </p:anim>
                                    <p:anim calcmode="lin" valueType="num">
                                      <p:cBhvr>
                                        <p:cTn id="57" dur="1000" fill="hold"/>
                                        <p:tgtEl>
                                          <p:spTgt spid="5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14"/>
                                        </p:tgtEl>
                                        <p:attrNameLst>
                                          <p:attrName>style.visibility</p:attrName>
                                        </p:attrNameLst>
                                      </p:cBhvr>
                                      <p:to>
                                        <p:strVal val="visible"/>
                                      </p:to>
                                    </p:set>
                                    <p:animEffect transition="in" filter="fade">
                                      <p:cBhvr>
                                        <p:cTn id="60" dur="1000"/>
                                        <p:tgtEl>
                                          <p:spTgt spid="514"/>
                                        </p:tgtEl>
                                      </p:cBhvr>
                                    </p:animEffect>
                                    <p:anim calcmode="lin" valueType="num">
                                      <p:cBhvr>
                                        <p:cTn id="61" dur="1000" fill="hold"/>
                                        <p:tgtEl>
                                          <p:spTgt spid="514"/>
                                        </p:tgtEl>
                                        <p:attrNameLst>
                                          <p:attrName>ppt_x</p:attrName>
                                        </p:attrNameLst>
                                      </p:cBhvr>
                                      <p:tavLst>
                                        <p:tav tm="0">
                                          <p:val>
                                            <p:strVal val="#ppt_x"/>
                                          </p:val>
                                        </p:tav>
                                        <p:tav tm="100000">
                                          <p:val>
                                            <p:strVal val="#ppt_x"/>
                                          </p:val>
                                        </p:tav>
                                      </p:tavLst>
                                    </p:anim>
                                    <p:anim calcmode="lin" valueType="num">
                                      <p:cBhvr>
                                        <p:cTn id="62" dur="1000" fill="hold"/>
                                        <p:tgtEl>
                                          <p:spTgt spid="5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61"/>
                                        </p:tgtEl>
                                        <p:attrNameLst>
                                          <p:attrName>style.visibility</p:attrName>
                                        </p:attrNameLst>
                                      </p:cBhvr>
                                      <p:to>
                                        <p:strVal val="visible"/>
                                      </p:to>
                                    </p:set>
                                    <p:animEffect transition="in" filter="fade">
                                      <p:cBhvr>
                                        <p:cTn id="72" dur="1000"/>
                                        <p:tgtEl>
                                          <p:spTgt spid="461"/>
                                        </p:tgtEl>
                                      </p:cBhvr>
                                    </p:animEffect>
                                    <p:anim calcmode="lin" valueType="num">
                                      <p:cBhvr>
                                        <p:cTn id="73" dur="1000" fill="hold"/>
                                        <p:tgtEl>
                                          <p:spTgt spid="461"/>
                                        </p:tgtEl>
                                        <p:attrNameLst>
                                          <p:attrName>ppt_x</p:attrName>
                                        </p:attrNameLst>
                                      </p:cBhvr>
                                      <p:tavLst>
                                        <p:tav tm="0">
                                          <p:val>
                                            <p:strVal val="#ppt_x"/>
                                          </p:val>
                                        </p:tav>
                                        <p:tav tm="100000">
                                          <p:val>
                                            <p:strVal val="#ppt_x"/>
                                          </p:val>
                                        </p:tav>
                                      </p:tavLst>
                                    </p:anim>
                                    <p:anim calcmode="lin" valueType="num">
                                      <p:cBhvr>
                                        <p:cTn id="74" dur="1000" fill="hold"/>
                                        <p:tgtEl>
                                          <p:spTgt spid="46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85"/>
                                        </p:tgtEl>
                                        <p:attrNameLst>
                                          <p:attrName>style.visibility</p:attrName>
                                        </p:attrNameLst>
                                      </p:cBhvr>
                                      <p:to>
                                        <p:strVal val="visible"/>
                                      </p:to>
                                    </p:set>
                                    <p:animEffect transition="in" filter="fade">
                                      <p:cBhvr>
                                        <p:cTn id="77" dur="1000"/>
                                        <p:tgtEl>
                                          <p:spTgt spid="485"/>
                                        </p:tgtEl>
                                      </p:cBhvr>
                                    </p:animEffect>
                                    <p:anim calcmode="lin" valueType="num">
                                      <p:cBhvr>
                                        <p:cTn id="78" dur="1000" fill="hold"/>
                                        <p:tgtEl>
                                          <p:spTgt spid="485"/>
                                        </p:tgtEl>
                                        <p:attrNameLst>
                                          <p:attrName>ppt_x</p:attrName>
                                        </p:attrNameLst>
                                      </p:cBhvr>
                                      <p:tavLst>
                                        <p:tav tm="0">
                                          <p:val>
                                            <p:strVal val="#ppt_x"/>
                                          </p:val>
                                        </p:tav>
                                        <p:tav tm="100000">
                                          <p:val>
                                            <p:strVal val="#ppt_x"/>
                                          </p:val>
                                        </p:tav>
                                      </p:tavLst>
                                    </p:anim>
                                    <p:anim calcmode="lin" valueType="num">
                                      <p:cBhvr>
                                        <p:cTn id="79" dur="1000" fill="hold"/>
                                        <p:tgtEl>
                                          <p:spTgt spid="48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92"/>
                                        </p:tgtEl>
                                        <p:attrNameLst>
                                          <p:attrName>style.visibility</p:attrName>
                                        </p:attrNameLst>
                                      </p:cBhvr>
                                      <p:to>
                                        <p:strVal val="visible"/>
                                      </p:to>
                                    </p:set>
                                    <p:animEffect transition="in" filter="fade">
                                      <p:cBhvr>
                                        <p:cTn id="82" dur="1000"/>
                                        <p:tgtEl>
                                          <p:spTgt spid="492"/>
                                        </p:tgtEl>
                                      </p:cBhvr>
                                    </p:animEffect>
                                    <p:anim calcmode="lin" valueType="num">
                                      <p:cBhvr>
                                        <p:cTn id="83" dur="1000" fill="hold"/>
                                        <p:tgtEl>
                                          <p:spTgt spid="492"/>
                                        </p:tgtEl>
                                        <p:attrNameLst>
                                          <p:attrName>ppt_x</p:attrName>
                                        </p:attrNameLst>
                                      </p:cBhvr>
                                      <p:tavLst>
                                        <p:tav tm="0">
                                          <p:val>
                                            <p:strVal val="#ppt_x"/>
                                          </p:val>
                                        </p:tav>
                                        <p:tav tm="100000">
                                          <p:val>
                                            <p:strVal val="#ppt_x"/>
                                          </p:val>
                                        </p:tav>
                                      </p:tavLst>
                                    </p:anim>
                                    <p:anim calcmode="lin" valueType="num">
                                      <p:cBhvr>
                                        <p:cTn id="84" dur="1000" fill="hold"/>
                                        <p:tgtEl>
                                          <p:spTgt spid="492"/>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99"/>
                                        </p:tgtEl>
                                        <p:attrNameLst>
                                          <p:attrName>style.visibility</p:attrName>
                                        </p:attrNameLst>
                                      </p:cBhvr>
                                      <p:to>
                                        <p:strVal val="visible"/>
                                      </p:to>
                                    </p:set>
                                    <p:animEffect transition="in" filter="fade">
                                      <p:cBhvr>
                                        <p:cTn id="87" dur="1000"/>
                                        <p:tgtEl>
                                          <p:spTgt spid="499"/>
                                        </p:tgtEl>
                                      </p:cBhvr>
                                    </p:animEffect>
                                    <p:anim calcmode="lin" valueType="num">
                                      <p:cBhvr>
                                        <p:cTn id="88" dur="1000" fill="hold"/>
                                        <p:tgtEl>
                                          <p:spTgt spid="499"/>
                                        </p:tgtEl>
                                        <p:attrNameLst>
                                          <p:attrName>ppt_x</p:attrName>
                                        </p:attrNameLst>
                                      </p:cBhvr>
                                      <p:tavLst>
                                        <p:tav tm="0">
                                          <p:val>
                                            <p:strVal val="#ppt_x"/>
                                          </p:val>
                                        </p:tav>
                                        <p:tav tm="100000">
                                          <p:val>
                                            <p:strVal val="#ppt_x"/>
                                          </p:val>
                                        </p:tav>
                                      </p:tavLst>
                                    </p:anim>
                                    <p:anim calcmode="lin" valueType="num">
                                      <p:cBhvr>
                                        <p:cTn id="89" dur="1000" fill="hold"/>
                                        <p:tgtEl>
                                          <p:spTgt spid="499"/>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506"/>
                                        </p:tgtEl>
                                        <p:attrNameLst>
                                          <p:attrName>style.visibility</p:attrName>
                                        </p:attrNameLst>
                                      </p:cBhvr>
                                      <p:to>
                                        <p:strVal val="visible"/>
                                      </p:to>
                                    </p:set>
                                    <p:animEffect transition="in" filter="fade">
                                      <p:cBhvr>
                                        <p:cTn id="92" dur="1000"/>
                                        <p:tgtEl>
                                          <p:spTgt spid="506"/>
                                        </p:tgtEl>
                                      </p:cBhvr>
                                    </p:animEffect>
                                    <p:anim calcmode="lin" valueType="num">
                                      <p:cBhvr>
                                        <p:cTn id="93" dur="1000" fill="hold"/>
                                        <p:tgtEl>
                                          <p:spTgt spid="506"/>
                                        </p:tgtEl>
                                        <p:attrNameLst>
                                          <p:attrName>ppt_x</p:attrName>
                                        </p:attrNameLst>
                                      </p:cBhvr>
                                      <p:tavLst>
                                        <p:tav tm="0">
                                          <p:val>
                                            <p:strVal val="#ppt_x"/>
                                          </p:val>
                                        </p:tav>
                                        <p:tav tm="100000">
                                          <p:val>
                                            <p:strVal val="#ppt_x"/>
                                          </p:val>
                                        </p:tav>
                                      </p:tavLst>
                                    </p:anim>
                                    <p:anim calcmode="lin" valueType="num">
                                      <p:cBhvr>
                                        <p:cTn id="94" dur="1000" fill="hold"/>
                                        <p:tgtEl>
                                          <p:spTgt spid="50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421"/>
                                        </p:tgtEl>
                                        <p:attrNameLst>
                                          <p:attrName>style.visibility</p:attrName>
                                        </p:attrNameLst>
                                      </p:cBhvr>
                                      <p:to>
                                        <p:strVal val="visible"/>
                                      </p:to>
                                    </p:set>
                                    <p:animEffect transition="in" filter="fade">
                                      <p:cBhvr>
                                        <p:cTn id="99" dur="1000"/>
                                        <p:tgtEl>
                                          <p:spTgt spid="421"/>
                                        </p:tgtEl>
                                      </p:cBhvr>
                                    </p:animEffect>
                                    <p:anim calcmode="lin" valueType="num">
                                      <p:cBhvr>
                                        <p:cTn id="100" dur="1000" fill="hold"/>
                                        <p:tgtEl>
                                          <p:spTgt spid="421"/>
                                        </p:tgtEl>
                                        <p:attrNameLst>
                                          <p:attrName>ppt_x</p:attrName>
                                        </p:attrNameLst>
                                      </p:cBhvr>
                                      <p:tavLst>
                                        <p:tav tm="0">
                                          <p:val>
                                            <p:strVal val="#ppt_x"/>
                                          </p:val>
                                        </p:tav>
                                        <p:tav tm="100000">
                                          <p:val>
                                            <p:strVal val="#ppt_x"/>
                                          </p:val>
                                        </p:tav>
                                      </p:tavLst>
                                    </p:anim>
                                    <p:anim calcmode="lin" valueType="num">
                                      <p:cBhvr>
                                        <p:cTn id="101" dur="1000" fill="hold"/>
                                        <p:tgtEl>
                                          <p:spTgt spid="42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22"/>
                                        </p:tgtEl>
                                        <p:attrNameLst>
                                          <p:attrName>style.visibility</p:attrName>
                                        </p:attrNameLst>
                                      </p:cBhvr>
                                      <p:to>
                                        <p:strVal val="visible"/>
                                      </p:to>
                                    </p:set>
                                    <p:animEffect transition="in" filter="fade">
                                      <p:cBhvr>
                                        <p:cTn id="104" dur="1000"/>
                                        <p:tgtEl>
                                          <p:spTgt spid="422"/>
                                        </p:tgtEl>
                                      </p:cBhvr>
                                    </p:animEffect>
                                    <p:anim calcmode="lin" valueType="num">
                                      <p:cBhvr>
                                        <p:cTn id="105" dur="1000" fill="hold"/>
                                        <p:tgtEl>
                                          <p:spTgt spid="422"/>
                                        </p:tgtEl>
                                        <p:attrNameLst>
                                          <p:attrName>ppt_x</p:attrName>
                                        </p:attrNameLst>
                                      </p:cBhvr>
                                      <p:tavLst>
                                        <p:tav tm="0">
                                          <p:val>
                                            <p:strVal val="#ppt_x"/>
                                          </p:val>
                                        </p:tav>
                                        <p:tav tm="100000">
                                          <p:val>
                                            <p:strVal val="#ppt_x"/>
                                          </p:val>
                                        </p:tav>
                                      </p:tavLst>
                                    </p:anim>
                                    <p:anim calcmode="lin" valueType="num">
                                      <p:cBhvr>
                                        <p:cTn id="106" dur="1000" fill="hold"/>
                                        <p:tgtEl>
                                          <p:spTgt spid="42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513"/>
                                        </p:tgtEl>
                                        <p:attrNameLst>
                                          <p:attrName>style.visibility</p:attrName>
                                        </p:attrNameLst>
                                      </p:cBhvr>
                                      <p:to>
                                        <p:strVal val="visible"/>
                                      </p:to>
                                    </p:set>
                                    <p:animEffect transition="in" filter="fade">
                                      <p:cBhvr>
                                        <p:cTn id="109" dur="1000"/>
                                        <p:tgtEl>
                                          <p:spTgt spid="513"/>
                                        </p:tgtEl>
                                      </p:cBhvr>
                                    </p:animEffect>
                                    <p:anim calcmode="lin" valueType="num">
                                      <p:cBhvr>
                                        <p:cTn id="110" dur="1000" fill="hold"/>
                                        <p:tgtEl>
                                          <p:spTgt spid="513"/>
                                        </p:tgtEl>
                                        <p:attrNameLst>
                                          <p:attrName>ppt_x</p:attrName>
                                        </p:attrNameLst>
                                      </p:cBhvr>
                                      <p:tavLst>
                                        <p:tav tm="0">
                                          <p:val>
                                            <p:strVal val="#ppt_x"/>
                                          </p:val>
                                        </p:tav>
                                        <p:tav tm="100000">
                                          <p:val>
                                            <p:strVal val="#ppt_x"/>
                                          </p:val>
                                        </p:tav>
                                      </p:tavLst>
                                    </p:anim>
                                    <p:anim calcmode="lin" valueType="num">
                                      <p:cBhvr>
                                        <p:cTn id="111" dur="1000" fill="hold"/>
                                        <p:tgtEl>
                                          <p:spTgt spid="51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1000"/>
                                        <p:tgtEl>
                                          <p:spTgt spid="7"/>
                                        </p:tgtEl>
                                      </p:cBhvr>
                                    </p:animEffect>
                                    <p:anim calcmode="lin" valueType="num">
                                      <p:cBhvr>
                                        <p:cTn id="115" dur="1000" fill="hold"/>
                                        <p:tgtEl>
                                          <p:spTgt spid="7"/>
                                        </p:tgtEl>
                                        <p:attrNameLst>
                                          <p:attrName>ppt_x</p:attrName>
                                        </p:attrNameLst>
                                      </p:cBhvr>
                                      <p:tavLst>
                                        <p:tav tm="0">
                                          <p:val>
                                            <p:strVal val="#ppt_x"/>
                                          </p:val>
                                        </p:tav>
                                        <p:tav tm="100000">
                                          <p:val>
                                            <p:strVal val="#ppt_x"/>
                                          </p:val>
                                        </p:tav>
                                      </p:tavLst>
                                    </p:anim>
                                    <p:anim calcmode="lin" valueType="num">
                                      <p:cBhvr>
                                        <p:cTn id="1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440"/>
                                        </p:tgtEl>
                                        <p:attrNameLst>
                                          <p:attrName>style.visibility</p:attrName>
                                        </p:attrNameLst>
                                      </p:cBhvr>
                                      <p:to>
                                        <p:strVal val="visible"/>
                                      </p:to>
                                    </p:set>
                                    <p:anim calcmode="lin" valueType="num">
                                      <p:cBhvr additive="base">
                                        <p:cTn id="121" dur="500" fill="hold"/>
                                        <p:tgtEl>
                                          <p:spTgt spid="440"/>
                                        </p:tgtEl>
                                        <p:attrNameLst>
                                          <p:attrName>ppt_x</p:attrName>
                                        </p:attrNameLst>
                                      </p:cBhvr>
                                      <p:tavLst>
                                        <p:tav tm="0">
                                          <p:val>
                                            <p:strVal val="#ppt_x"/>
                                          </p:val>
                                        </p:tav>
                                        <p:tav tm="100000">
                                          <p:val>
                                            <p:strVal val="#ppt_x"/>
                                          </p:val>
                                        </p:tav>
                                      </p:tavLst>
                                    </p:anim>
                                    <p:anim calcmode="lin" valueType="num">
                                      <p:cBhvr additive="base">
                                        <p:cTn id="122" dur="500" fill="hold"/>
                                        <p:tgtEl>
                                          <p:spTgt spid="440"/>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441"/>
                                        </p:tgtEl>
                                        <p:attrNameLst>
                                          <p:attrName>style.visibility</p:attrName>
                                        </p:attrNameLst>
                                      </p:cBhvr>
                                      <p:to>
                                        <p:strVal val="visible"/>
                                      </p:to>
                                    </p:set>
                                    <p:anim calcmode="lin" valueType="num">
                                      <p:cBhvr additive="base">
                                        <p:cTn id="125" dur="500" fill="hold"/>
                                        <p:tgtEl>
                                          <p:spTgt spid="441"/>
                                        </p:tgtEl>
                                        <p:attrNameLst>
                                          <p:attrName>ppt_x</p:attrName>
                                        </p:attrNameLst>
                                      </p:cBhvr>
                                      <p:tavLst>
                                        <p:tav tm="0">
                                          <p:val>
                                            <p:strVal val="#ppt_x"/>
                                          </p:val>
                                        </p:tav>
                                        <p:tav tm="100000">
                                          <p:val>
                                            <p:strVal val="#ppt_x"/>
                                          </p:val>
                                        </p:tav>
                                      </p:tavLst>
                                    </p:anim>
                                    <p:anim calcmode="lin" valueType="num">
                                      <p:cBhvr additive="base">
                                        <p:cTn id="126" dur="500" fill="hold"/>
                                        <p:tgtEl>
                                          <p:spTgt spid="441"/>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470"/>
                                        </p:tgtEl>
                                        <p:attrNameLst>
                                          <p:attrName>style.visibility</p:attrName>
                                        </p:attrNameLst>
                                      </p:cBhvr>
                                      <p:to>
                                        <p:strVal val="visible"/>
                                      </p:to>
                                    </p:set>
                                    <p:anim calcmode="lin" valueType="num">
                                      <p:cBhvr additive="base">
                                        <p:cTn id="129" dur="500" fill="hold"/>
                                        <p:tgtEl>
                                          <p:spTgt spid="470"/>
                                        </p:tgtEl>
                                        <p:attrNameLst>
                                          <p:attrName>ppt_x</p:attrName>
                                        </p:attrNameLst>
                                      </p:cBhvr>
                                      <p:tavLst>
                                        <p:tav tm="0">
                                          <p:val>
                                            <p:strVal val="#ppt_x"/>
                                          </p:val>
                                        </p:tav>
                                        <p:tav tm="100000">
                                          <p:val>
                                            <p:strVal val="#ppt_x"/>
                                          </p:val>
                                        </p:tav>
                                      </p:tavLst>
                                    </p:anim>
                                    <p:anim calcmode="lin" valueType="num">
                                      <p:cBhvr additive="base">
                                        <p:cTn id="130" dur="500" fill="hold"/>
                                        <p:tgtEl>
                                          <p:spTgt spid="470"/>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8"/>
                                        </p:tgtEl>
                                        <p:attrNameLst>
                                          <p:attrName>style.visibility</p:attrName>
                                        </p:attrNameLst>
                                      </p:cBhvr>
                                      <p:to>
                                        <p:strVal val="visible"/>
                                      </p:to>
                                    </p:set>
                                    <p:anim calcmode="lin" valueType="num">
                                      <p:cBhvr additive="base">
                                        <p:cTn id="133" dur="500" fill="hold"/>
                                        <p:tgtEl>
                                          <p:spTgt spid="8"/>
                                        </p:tgtEl>
                                        <p:attrNameLst>
                                          <p:attrName>ppt_x</p:attrName>
                                        </p:attrNameLst>
                                      </p:cBhvr>
                                      <p:tavLst>
                                        <p:tav tm="0">
                                          <p:val>
                                            <p:strVal val="#ppt_x"/>
                                          </p:val>
                                        </p:tav>
                                        <p:tav tm="100000">
                                          <p:val>
                                            <p:strVal val="#ppt_x"/>
                                          </p:val>
                                        </p:tav>
                                      </p:tavLst>
                                    </p:anim>
                                    <p:anim calcmode="lin" valueType="num">
                                      <p:cBhvr additive="base">
                                        <p:cTn id="134" dur="500" fill="hold"/>
                                        <p:tgtEl>
                                          <p:spTgt spid="8"/>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478"/>
                                        </p:tgtEl>
                                        <p:attrNameLst>
                                          <p:attrName>style.visibility</p:attrName>
                                        </p:attrNameLst>
                                      </p:cBhvr>
                                      <p:to>
                                        <p:strVal val="visible"/>
                                      </p:to>
                                    </p:set>
                                    <p:anim calcmode="lin" valueType="num">
                                      <p:cBhvr additive="base">
                                        <p:cTn id="137" dur="500" fill="hold"/>
                                        <p:tgtEl>
                                          <p:spTgt spid="478"/>
                                        </p:tgtEl>
                                        <p:attrNameLst>
                                          <p:attrName>ppt_x</p:attrName>
                                        </p:attrNameLst>
                                      </p:cBhvr>
                                      <p:tavLst>
                                        <p:tav tm="0">
                                          <p:val>
                                            <p:strVal val="#ppt_x"/>
                                          </p:val>
                                        </p:tav>
                                        <p:tav tm="100000">
                                          <p:val>
                                            <p:strVal val="#ppt_x"/>
                                          </p:val>
                                        </p:tav>
                                      </p:tavLst>
                                    </p:anim>
                                    <p:anim calcmode="lin" valueType="num">
                                      <p:cBhvr additive="base">
                                        <p:cTn id="138" dur="500" fill="hold"/>
                                        <p:tgtEl>
                                          <p:spTgt spid="478"/>
                                        </p:tgtEl>
                                        <p:attrNameLst>
                                          <p:attrName>ppt_y</p:attrName>
                                        </p:attrNameLst>
                                      </p:cBhvr>
                                      <p:tavLst>
                                        <p:tav tm="0">
                                          <p:val>
                                            <p:strVal val="1+#ppt_h/2"/>
                                          </p:val>
                                        </p:tav>
                                        <p:tav tm="100000">
                                          <p:val>
                                            <p:strVal val="#ppt_y"/>
                                          </p:val>
                                        </p:tav>
                                      </p:tavLst>
                                    </p:anim>
                                  </p:childTnLst>
                                </p:cTn>
                              </p:par>
                            </p:childTnLst>
                          </p:cTn>
                        </p:par>
                        <p:par>
                          <p:cTn id="139" fill="hold">
                            <p:stCondLst>
                              <p:cond delay="500"/>
                            </p:stCondLst>
                            <p:childTnLst>
                              <p:par>
                                <p:cTn id="140" presetID="31" presetClass="entr" presetSubtype="0" fill="hold" grpId="0" nodeType="afterEffect">
                                  <p:stCondLst>
                                    <p:cond delay="0"/>
                                  </p:stCondLst>
                                  <p:childTnLst>
                                    <p:set>
                                      <p:cBhvr>
                                        <p:cTn id="141" dur="1" fill="hold">
                                          <p:stCondLst>
                                            <p:cond delay="0"/>
                                          </p:stCondLst>
                                        </p:cTn>
                                        <p:tgtEl>
                                          <p:spTgt spid="477"/>
                                        </p:tgtEl>
                                        <p:attrNameLst>
                                          <p:attrName>style.visibility</p:attrName>
                                        </p:attrNameLst>
                                      </p:cBhvr>
                                      <p:to>
                                        <p:strVal val="visible"/>
                                      </p:to>
                                    </p:set>
                                    <p:anim calcmode="lin" valueType="num">
                                      <p:cBhvr>
                                        <p:cTn id="142" dur="1000" fill="hold"/>
                                        <p:tgtEl>
                                          <p:spTgt spid="477"/>
                                        </p:tgtEl>
                                        <p:attrNameLst>
                                          <p:attrName>ppt_w</p:attrName>
                                        </p:attrNameLst>
                                      </p:cBhvr>
                                      <p:tavLst>
                                        <p:tav tm="0">
                                          <p:val>
                                            <p:fltVal val="0"/>
                                          </p:val>
                                        </p:tav>
                                        <p:tav tm="100000">
                                          <p:val>
                                            <p:strVal val="#ppt_w"/>
                                          </p:val>
                                        </p:tav>
                                      </p:tavLst>
                                    </p:anim>
                                    <p:anim calcmode="lin" valueType="num">
                                      <p:cBhvr>
                                        <p:cTn id="143" dur="1000" fill="hold"/>
                                        <p:tgtEl>
                                          <p:spTgt spid="477"/>
                                        </p:tgtEl>
                                        <p:attrNameLst>
                                          <p:attrName>ppt_h</p:attrName>
                                        </p:attrNameLst>
                                      </p:cBhvr>
                                      <p:tavLst>
                                        <p:tav tm="0">
                                          <p:val>
                                            <p:fltVal val="0"/>
                                          </p:val>
                                        </p:tav>
                                        <p:tav tm="100000">
                                          <p:val>
                                            <p:strVal val="#ppt_h"/>
                                          </p:val>
                                        </p:tav>
                                      </p:tavLst>
                                    </p:anim>
                                    <p:anim calcmode="lin" valueType="num">
                                      <p:cBhvr>
                                        <p:cTn id="144" dur="1000" fill="hold"/>
                                        <p:tgtEl>
                                          <p:spTgt spid="477"/>
                                        </p:tgtEl>
                                        <p:attrNameLst>
                                          <p:attrName>style.rotation</p:attrName>
                                        </p:attrNameLst>
                                      </p:cBhvr>
                                      <p:tavLst>
                                        <p:tav tm="0">
                                          <p:val>
                                            <p:fltVal val="90"/>
                                          </p:val>
                                        </p:tav>
                                        <p:tav tm="100000">
                                          <p:val>
                                            <p:fltVal val="0"/>
                                          </p:val>
                                        </p:tav>
                                      </p:tavLst>
                                    </p:anim>
                                    <p:animEffect transition="in" filter="fade">
                                      <p:cBhvr>
                                        <p:cTn id="145" dur="1000"/>
                                        <p:tgtEl>
                                          <p:spTgt spid="477"/>
                                        </p:tgtEl>
                                      </p:cBhvr>
                                    </p:animEffect>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169"/>
                                        </p:tgtEl>
                                        <p:attrNameLst>
                                          <p:attrName>style.visibility</p:attrName>
                                        </p:attrNameLst>
                                      </p:cBhvr>
                                      <p:to>
                                        <p:strVal val="visible"/>
                                      </p:to>
                                    </p:set>
                                    <p:animEffect transition="in" filter="wipe(down)">
                                      <p:cBhvr>
                                        <p:cTn id="150" dur="580">
                                          <p:stCondLst>
                                            <p:cond delay="0"/>
                                          </p:stCondLst>
                                        </p:cTn>
                                        <p:tgtEl>
                                          <p:spTgt spid="169"/>
                                        </p:tgtEl>
                                      </p:cBhvr>
                                    </p:animEffect>
                                    <p:anim calcmode="lin" valueType="num">
                                      <p:cBhvr>
                                        <p:cTn id="151" dur="1822" tmFilter="0,0; 0.14,0.36; 0.43,0.73; 0.71,0.91; 1.0,1.0">
                                          <p:stCondLst>
                                            <p:cond delay="0"/>
                                          </p:stCondLst>
                                        </p:cTn>
                                        <p:tgtEl>
                                          <p:spTgt spid="169"/>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169"/>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169"/>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169"/>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169"/>
                                        </p:tgtEl>
                                        <p:attrNameLst>
                                          <p:attrName>ppt_y</p:attrName>
                                        </p:attrNameLst>
                                      </p:cBhvr>
                                      <p:tavLst>
                                        <p:tav tm="0" fmla="#ppt_y-sin(pi*$)/81">
                                          <p:val>
                                            <p:fltVal val="0"/>
                                          </p:val>
                                        </p:tav>
                                        <p:tav tm="100000">
                                          <p:val>
                                            <p:fltVal val="1"/>
                                          </p:val>
                                        </p:tav>
                                      </p:tavLst>
                                    </p:anim>
                                    <p:animScale>
                                      <p:cBhvr>
                                        <p:cTn id="156" dur="26">
                                          <p:stCondLst>
                                            <p:cond delay="650"/>
                                          </p:stCondLst>
                                        </p:cTn>
                                        <p:tgtEl>
                                          <p:spTgt spid="169"/>
                                        </p:tgtEl>
                                      </p:cBhvr>
                                      <p:to x="100000" y="60000"/>
                                    </p:animScale>
                                    <p:animScale>
                                      <p:cBhvr>
                                        <p:cTn id="157" dur="166" decel="50000">
                                          <p:stCondLst>
                                            <p:cond delay="676"/>
                                          </p:stCondLst>
                                        </p:cTn>
                                        <p:tgtEl>
                                          <p:spTgt spid="169"/>
                                        </p:tgtEl>
                                      </p:cBhvr>
                                      <p:to x="100000" y="100000"/>
                                    </p:animScale>
                                    <p:animScale>
                                      <p:cBhvr>
                                        <p:cTn id="158" dur="26">
                                          <p:stCondLst>
                                            <p:cond delay="1312"/>
                                          </p:stCondLst>
                                        </p:cTn>
                                        <p:tgtEl>
                                          <p:spTgt spid="169"/>
                                        </p:tgtEl>
                                      </p:cBhvr>
                                      <p:to x="100000" y="80000"/>
                                    </p:animScale>
                                    <p:animScale>
                                      <p:cBhvr>
                                        <p:cTn id="159" dur="166" decel="50000">
                                          <p:stCondLst>
                                            <p:cond delay="1338"/>
                                          </p:stCondLst>
                                        </p:cTn>
                                        <p:tgtEl>
                                          <p:spTgt spid="169"/>
                                        </p:tgtEl>
                                      </p:cBhvr>
                                      <p:to x="100000" y="100000"/>
                                    </p:animScale>
                                    <p:animScale>
                                      <p:cBhvr>
                                        <p:cTn id="160" dur="26">
                                          <p:stCondLst>
                                            <p:cond delay="1642"/>
                                          </p:stCondLst>
                                        </p:cTn>
                                        <p:tgtEl>
                                          <p:spTgt spid="169"/>
                                        </p:tgtEl>
                                      </p:cBhvr>
                                      <p:to x="100000" y="90000"/>
                                    </p:animScale>
                                    <p:animScale>
                                      <p:cBhvr>
                                        <p:cTn id="161" dur="166" decel="50000">
                                          <p:stCondLst>
                                            <p:cond delay="1668"/>
                                          </p:stCondLst>
                                        </p:cTn>
                                        <p:tgtEl>
                                          <p:spTgt spid="169"/>
                                        </p:tgtEl>
                                      </p:cBhvr>
                                      <p:to x="100000" y="100000"/>
                                    </p:animScale>
                                    <p:animScale>
                                      <p:cBhvr>
                                        <p:cTn id="162" dur="26">
                                          <p:stCondLst>
                                            <p:cond delay="1808"/>
                                          </p:stCondLst>
                                        </p:cTn>
                                        <p:tgtEl>
                                          <p:spTgt spid="169"/>
                                        </p:tgtEl>
                                      </p:cBhvr>
                                      <p:to x="100000" y="95000"/>
                                    </p:animScale>
                                    <p:animScale>
                                      <p:cBhvr>
                                        <p:cTn id="163" dur="166" decel="50000">
                                          <p:stCondLst>
                                            <p:cond delay="1834"/>
                                          </p:stCondLst>
                                        </p:cTn>
                                        <p:tgtEl>
                                          <p:spTgt spid="1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2" grpId="0" animBg="1"/>
      <p:bldP spid="424" grpId="0" animBg="1"/>
      <p:bldP spid="438" grpId="0" animBg="1"/>
      <p:bldP spid="477" grpId="0" animBg="1"/>
      <p:bldP spid="513" grpId="0" animBg="1"/>
      <p:bldP spid="514" grpId="0" animBg="1"/>
      <p:bldP spid="515" grpId="0" animBg="1"/>
      <p:bldP spid="516" grpId="0"/>
      <p:bldP spid="16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04" y="138753"/>
            <a:ext cx="10515600" cy="1325563"/>
          </a:xfrm>
        </p:spPr>
        <p:txBody>
          <a:bodyPr/>
          <a:lstStyle/>
          <a:p>
            <a:pPr>
              <a:tabLst>
                <a:tab pos="953967" algn="l"/>
              </a:tabLst>
            </a:pPr>
            <a:r>
              <a:rPr lang="en-US" dirty="0"/>
              <a:t>Container Run-time On-Premises</a:t>
            </a:r>
          </a:p>
        </p:txBody>
      </p:sp>
      <p:sp>
        <p:nvSpPr>
          <p:cNvPr id="15" name="Rectangle 14"/>
          <p:cNvSpPr/>
          <p:nvPr/>
        </p:nvSpPr>
        <p:spPr bwMode="auto">
          <a:xfrm>
            <a:off x="1169604" y="3143507"/>
            <a:ext cx="2457066" cy="106156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765" kern="0" dirty="0">
                <a:gradFill>
                  <a:gsLst>
                    <a:gs pos="16814">
                      <a:srgbClr val="FFFFFF"/>
                    </a:gs>
                    <a:gs pos="46000">
                      <a:srgbClr val="FFFFFF"/>
                    </a:gs>
                  </a:gsLst>
                  <a:lin ang="5400000" scaled="0"/>
                </a:gradFill>
              </a:rPr>
              <a:t>Host</a:t>
            </a:r>
            <a:br>
              <a:rPr lang="en-US" sz="1765" kern="0" dirty="0">
                <a:gradFill>
                  <a:gsLst>
                    <a:gs pos="16814">
                      <a:srgbClr val="FFFFFF"/>
                    </a:gs>
                    <a:gs pos="46000">
                      <a:srgbClr val="FFFFFF"/>
                    </a:gs>
                  </a:gsLst>
                  <a:lin ang="5400000" scaled="0"/>
                </a:gradFill>
              </a:rPr>
            </a:br>
            <a:r>
              <a:rPr lang="en-US" sz="1765" kern="0" dirty="0">
                <a:gradFill>
                  <a:gsLst>
                    <a:gs pos="16814">
                      <a:srgbClr val="FFFFFF"/>
                    </a:gs>
                    <a:gs pos="46000">
                      <a:srgbClr val="FFFFFF"/>
                    </a:gs>
                  </a:gsLst>
                  <a:lin ang="5400000" scaled="0"/>
                </a:gradFill>
              </a:rPr>
              <a:t>Operating</a:t>
            </a:r>
            <a:br>
              <a:rPr lang="en-US" sz="1765" kern="0" dirty="0">
                <a:gradFill>
                  <a:gsLst>
                    <a:gs pos="16814">
                      <a:srgbClr val="FFFFFF"/>
                    </a:gs>
                    <a:gs pos="46000">
                      <a:srgbClr val="FFFFFF"/>
                    </a:gs>
                  </a:gsLst>
                  <a:lin ang="5400000" scaled="0"/>
                </a:gradFill>
              </a:rPr>
            </a:br>
            <a:r>
              <a:rPr lang="en-US" sz="1765" kern="0" dirty="0">
                <a:gradFill>
                  <a:gsLst>
                    <a:gs pos="16814">
                      <a:srgbClr val="FFFFFF"/>
                    </a:gs>
                    <a:gs pos="46000">
                      <a:srgbClr val="FFFFFF"/>
                    </a:gs>
                  </a:gsLst>
                  <a:lin ang="5400000" scaled="0"/>
                </a:gradFill>
              </a:rPr>
              <a:t>System</a:t>
            </a:r>
          </a:p>
        </p:txBody>
      </p:sp>
      <p:sp>
        <p:nvSpPr>
          <p:cNvPr id="44" name="TextBox 43"/>
          <p:cNvSpPr txBox="1"/>
          <p:nvPr/>
        </p:nvSpPr>
        <p:spPr>
          <a:xfrm>
            <a:off x="9794820" y="3239932"/>
            <a:ext cx="1798415" cy="941386"/>
          </a:xfrm>
          <a:prstGeom prst="rect">
            <a:avLst/>
          </a:prstGeom>
          <a:noFill/>
        </p:spPr>
        <p:txBody>
          <a:bodyPr wrap="none" lIns="179285" tIns="143428" rIns="179285" bIns="143428" rtlCol="0">
            <a:spAutoFit/>
          </a:bodyPr>
          <a:lstStyle/>
          <a:p>
            <a:pPr defTabSz="896386">
              <a:lnSpc>
                <a:spcPct val="90000"/>
              </a:lnSpc>
              <a:spcAft>
                <a:spcPts val="588"/>
              </a:spcAft>
            </a:pPr>
            <a:r>
              <a:rPr lang="en-US" sz="2353" kern="0" dirty="0">
                <a:solidFill>
                  <a:sysClr val="windowText" lastClr="000000"/>
                </a:solidFill>
              </a:rPr>
              <a:t>Virtual </a:t>
            </a:r>
            <a:br>
              <a:rPr lang="en-US" sz="2353" kern="0" dirty="0">
                <a:solidFill>
                  <a:sysClr val="windowText" lastClr="000000"/>
                </a:solidFill>
              </a:rPr>
            </a:br>
            <a:r>
              <a:rPr lang="en-US" sz="2353" kern="0" dirty="0">
                <a:solidFill>
                  <a:sysClr val="windowText" lastClr="000000"/>
                </a:solidFill>
              </a:rPr>
              <a:t>machine(s)</a:t>
            </a:r>
          </a:p>
        </p:txBody>
      </p:sp>
      <p:sp>
        <p:nvSpPr>
          <p:cNvPr id="31" name="Rectangle 30"/>
          <p:cNvSpPr/>
          <p:nvPr/>
        </p:nvSpPr>
        <p:spPr bwMode="auto">
          <a:xfrm>
            <a:off x="1169604" y="4233614"/>
            <a:ext cx="7521762" cy="228384"/>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372" kern="0" dirty="0">
                <a:gradFill>
                  <a:gsLst>
                    <a:gs pos="16814">
                      <a:srgbClr val="FFFFFF"/>
                    </a:gs>
                    <a:gs pos="46000">
                      <a:srgbClr val="FFFFFF"/>
                    </a:gs>
                  </a:gsLst>
                  <a:lin ang="5400000" scaled="0"/>
                </a:gradFill>
              </a:rPr>
              <a:t>Hyper-V Hypervisor</a:t>
            </a:r>
          </a:p>
        </p:txBody>
      </p:sp>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5664" y="4486676"/>
            <a:ext cx="7527103" cy="1937422"/>
          </a:xfrm>
          <a:prstGeom prst="rect">
            <a:avLst/>
          </a:prstGeom>
        </p:spPr>
      </p:pic>
      <p:pic>
        <p:nvPicPr>
          <p:cNvPr id="32" name="Picture 3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71547" y="3340491"/>
            <a:ext cx="1421220" cy="864583"/>
          </a:xfrm>
          <a:prstGeom prst="rect">
            <a:avLst/>
          </a:prstGeom>
        </p:spPr>
      </p:pic>
      <p:sp>
        <p:nvSpPr>
          <p:cNvPr id="53" name="Right Arrow 52"/>
          <p:cNvSpPr/>
          <p:nvPr/>
        </p:nvSpPr>
        <p:spPr bwMode="auto">
          <a:xfrm rot="10800000">
            <a:off x="8758230" y="3300779"/>
            <a:ext cx="971127" cy="747021"/>
          </a:xfrm>
          <a:prstGeom prst="rightArrow">
            <a:avLst/>
          </a:prstGeom>
          <a:solidFill>
            <a:srgbClr val="FFC000"/>
          </a:solidFill>
          <a:ln w="28575">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flipV="1">
            <a:off x="1229481" y="3189688"/>
            <a:ext cx="2323019" cy="44820"/>
          </a:xfrm>
          <a:prstGeom prst="rect">
            <a:avLst/>
          </a:prstGeom>
          <a:solidFill>
            <a:schemeClr val="accent3"/>
          </a:solid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endParaRPr lang="en-US" sz="1961" kern="0" dirty="0">
              <a:gradFill>
                <a:gsLst>
                  <a:gs pos="16814">
                    <a:srgbClr val="FFFFFF"/>
                  </a:gs>
                  <a:gs pos="46000">
                    <a:srgbClr val="FFFFFF"/>
                  </a:gs>
                </a:gsLst>
                <a:lin ang="5400000" scaled="0"/>
              </a:gradFill>
            </a:endParaRPr>
          </a:p>
        </p:txBody>
      </p:sp>
      <p:pic>
        <p:nvPicPr>
          <p:cNvPr id="41" name="Picture 40"/>
          <p:cNvPicPr>
            <a:picLocks noChangeAspect="1"/>
          </p:cNvPicPr>
          <p:nvPr/>
        </p:nvPicPr>
        <p:blipFill>
          <a:blip r:embed="rId7">
            <a:duotone>
              <a:prstClr val="black"/>
              <a:schemeClr val="accent1">
                <a:tint val="45000"/>
                <a:satMod val="400000"/>
              </a:schemeClr>
            </a:duotone>
          </a:blip>
          <a:stretch>
            <a:fillRect/>
          </a:stretch>
        </p:blipFill>
        <p:spPr>
          <a:xfrm>
            <a:off x="3715873" y="3674291"/>
            <a:ext cx="980445" cy="511422"/>
          </a:xfrm>
          <a:prstGeom prst="rect">
            <a:avLst/>
          </a:prstGeom>
        </p:spPr>
      </p:pic>
      <p:pic>
        <p:nvPicPr>
          <p:cNvPr id="43" name="Picture 42"/>
          <p:cNvPicPr>
            <a:picLocks noChangeAspect="1"/>
          </p:cNvPicPr>
          <p:nvPr/>
        </p:nvPicPr>
        <p:blipFill>
          <a:blip r:embed="rId8">
            <a:duotone>
              <a:schemeClr val="accent2">
                <a:shade val="45000"/>
                <a:satMod val="135000"/>
              </a:schemeClr>
              <a:prstClr val="white"/>
            </a:duotone>
          </a:blip>
          <a:stretch>
            <a:fillRect/>
          </a:stretch>
        </p:blipFill>
        <p:spPr>
          <a:xfrm>
            <a:off x="1395486" y="2557558"/>
            <a:ext cx="977103" cy="558678"/>
          </a:xfrm>
          <a:prstGeom prst="rect">
            <a:avLst/>
          </a:prstGeom>
        </p:spPr>
      </p:pic>
      <p:pic>
        <p:nvPicPr>
          <p:cNvPr id="45" name="Picture 44"/>
          <p:cNvPicPr>
            <a:picLocks noChangeAspect="1"/>
          </p:cNvPicPr>
          <p:nvPr/>
        </p:nvPicPr>
        <p:blipFill>
          <a:blip r:embed="rId7">
            <a:duotone>
              <a:prstClr val="black"/>
              <a:schemeClr val="accent1">
                <a:tint val="45000"/>
                <a:satMod val="400000"/>
              </a:schemeClr>
            </a:duotone>
          </a:blip>
          <a:stretch>
            <a:fillRect/>
          </a:stretch>
        </p:blipFill>
        <p:spPr>
          <a:xfrm>
            <a:off x="4760500" y="3674290"/>
            <a:ext cx="980445" cy="511422"/>
          </a:xfrm>
          <a:prstGeom prst="rect">
            <a:avLst/>
          </a:prstGeom>
        </p:spPr>
      </p:pic>
      <p:pic>
        <p:nvPicPr>
          <p:cNvPr id="46" name="Picture 45"/>
          <p:cNvPicPr>
            <a:picLocks noChangeAspect="1"/>
          </p:cNvPicPr>
          <p:nvPr/>
        </p:nvPicPr>
        <p:blipFill>
          <a:blip r:embed="rId8">
            <a:duotone>
              <a:schemeClr val="accent2">
                <a:shade val="45000"/>
                <a:satMod val="135000"/>
              </a:schemeClr>
              <a:prstClr val="white"/>
            </a:duotone>
          </a:blip>
          <a:stretch>
            <a:fillRect/>
          </a:stretch>
        </p:blipFill>
        <p:spPr>
          <a:xfrm>
            <a:off x="2411330" y="2557558"/>
            <a:ext cx="977103" cy="558678"/>
          </a:xfrm>
          <a:prstGeom prst="rect">
            <a:avLst/>
          </a:prstGeom>
        </p:spPr>
      </p:pic>
      <p:sp>
        <p:nvSpPr>
          <p:cNvPr id="73" name="Right Arrow 72"/>
          <p:cNvSpPr/>
          <p:nvPr/>
        </p:nvSpPr>
        <p:spPr bwMode="auto">
          <a:xfrm rot="5400000">
            <a:off x="4228983" y="2674416"/>
            <a:ext cx="971127" cy="747021"/>
          </a:xfrm>
          <a:prstGeom prst="rightArrow">
            <a:avLst/>
          </a:prstGeom>
          <a:solidFill>
            <a:srgbClr val="FFC000"/>
          </a:solidFill>
          <a:ln w="28575">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74" name="TextBox 73"/>
          <p:cNvSpPr txBox="1"/>
          <p:nvPr/>
        </p:nvSpPr>
        <p:spPr>
          <a:xfrm>
            <a:off x="3728907" y="1631950"/>
            <a:ext cx="1971279" cy="941386"/>
          </a:xfrm>
          <a:prstGeom prst="rect">
            <a:avLst/>
          </a:prstGeom>
          <a:noFill/>
        </p:spPr>
        <p:txBody>
          <a:bodyPr wrap="none" lIns="179285" tIns="143428" rIns="179285" bIns="143428" rtlCol="0">
            <a:spAutoFit/>
          </a:bodyPr>
          <a:lstStyle/>
          <a:p>
            <a:pPr algn="ctr" defTabSz="896386">
              <a:lnSpc>
                <a:spcPct val="90000"/>
              </a:lnSpc>
              <a:spcAft>
                <a:spcPts val="588"/>
              </a:spcAft>
            </a:pPr>
            <a:r>
              <a:rPr lang="en-US" sz="2353" kern="0" dirty="0">
                <a:solidFill>
                  <a:sysClr val="windowText" lastClr="000000"/>
                </a:solidFill>
              </a:rPr>
              <a:t>Hyper-V</a:t>
            </a:r>
            <a:br>
              <a:rPr lang="en-US" sz="2353" kern="0" dirty="0">
                <a:solidFill>
                  <a:sysClr val="windowText" lastClr="000000"/>
                </a:solidFill>
              </a:rPr>
            </a:br>
            <a:r>
              <a:rPr lang="en-US" sz="2353" kern="0" dirty="0">
                <a:solidFill>
                  <a:sysClr val="windowText" lastClr="000000"/>
                </a:solidFill>
              </a:rPr>
              <a:t>Container(s)</a:t>
            </a:r>
          </a:p>
        </p:txBody>
      </p:sp>
      <p:sp>
        <p:nvSpPr>
          <p:cNvPr id="75" name="Right Arrow 74"/>
          <p:cNvSpPr/>
          <p:nvPr/>
        </p:nvSpPr>
        <p:spPr bwMode="auto">
          <a:xfrm rot="5400000">
            <a:off x="1905427" y="1583147"/>
            <a:ext cx="971127" cy="747021"/>
          </a:xfrm>
          <a:prstGeom prst="rightArrow">
            <a:avLst>
              <a:gd name="adj1" fmla="val 50000"/>
              <a:gd name="adj2" fmla="val 48519"/>
            </a:avLst>
          </a:prstGeom>
          <a:solidFill>
            <a:srgbClr val="FFC000"/>
          </a:solidFill>
          <a:ln w="28575">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76" name="TextBox 75"/>
          <p:cNvSpPr txBox="1"/>
          <p:nvPr/>
        </p:nvSpPr>
        <p:spPr>
          <a:xfrm>
            <a:off x="1169604" y="1169014"/>
            <a:ext cx="2512752" cy="742246"/>
          </a:xfrm>
          <a:prstGeom prst="rect">
            <a:avLst/>
          </a:prstGeom>
          <a:solidFill>
            <a:schemeClr val="bg1"/>
          </a:solidFill>
        </p:spPr>
        <p:txBody>
          <a:bodyPr wrap="none" lIns="179285" tIns="0" rIns="179285" bIns="89642" rtlCol="0">
            <a:spAutoFit/>
          </a:bodyPr>
          <a:lstStyle/>
          <a:p>
            <a:pPr algn="ctr" defTabSz="896386">
              <a:lnSpc>
                <a:spcPct val="90000"/>
              </a:lnSpc>
              <a:spcAft>
                <a:spcPts val="588"/>
              </a:spcAft>
            </a:pPr>
            <a:r>
              <a:rPr lang="en-US" sz="2353" kern="0" dirty="0">
                <a:solidFill>
                  <a:sysClr val="windowText" lastClr="000000"/>
                </a:solidFill>
              </a:rPr>
              <a:t>Windows Server</a:t>
            </a:r>
            <a:br>
              <a:rPr lang="en-US" sz="2353" kern="0" dirty="0">
                <a:solidFill>
                  <a:sysClr val="windowText" lastClr="000000"/>
                </a:solidFill>
              </a:rPr>
            </a:br>
            <a:r>
              <a:rPr lang="en-US" sz="2353" kern="0" dirty="0">
                <a:solidFill>
                  <a:sysClr val="windowText" lastClr="000000"/>
                </a:solidFill>
              </a:rPr>
              <a:t>Container(s)</a:t>
            </a:r>
          </a:p>
        </p:txBody>
      </p:sp>
      <p:pic>
        <p:nvPicPr>
          <p:cNvPr id="18" name="Picture 17"/>
          <p:cNvPicPr>
            <a:picLocks noChangeAspect="1"/>
          </p:cNvPicPr>
          <p:nvPr/>
        </p:nvPicPr>
        <p:blipFill>
          <a:blip r:embed="rId8">
            <a:duotone>
              <a:schemeClr val="accent2">
                <a:shade val="45000"/>
                <a:satMod val="135000"/>
              </a:schemeClr>
              <a:prstClr val="white"/>
            </a:duotone>
          </a:blip>
          <a:stretch>
            <a:fillRect/>
          </a:stretch>
        </p:blipFill>
        <p:spPr>
          <a:xfrm>
            <a:off x="5973632" y="2303228"/>
            <a:ext cx="977103" cy="558678"/>
          </a:xfrm>
          <a:prstGeom prst="rect">
            <a:avLst/>
          </a:prstGeom>
          <a:solidFill>
            <a:srgbClr val="7030A0"/>
          </a:solidFill>
        </p:spPr>
      </p:pic>
      <p:sp>
        <p:nvSpPr>
          <p:cNvPr id="19" name="TextBox 18"/>
          <p:cNvSpPr txBox="1"/>
          <p:nvPr/>
        </p:nvSpPr>
        <p:spPr>
          <a:xfrm>
            <a:off x="5774760" y="1166102"/>
            <a:ext cx="1945466" cy="644515"/>
          </a:xfrm>
          <a:prstGeom prst="rect">
            <a:avLst/>
          </a:prstGeom>
          <a:noFill/>
        </p:spPr>
        <p:txBody>
          <a:bodyPr wrap="square" lIns="179285" tIns="0" rIns="179285" bIns="89642" rtlCol="0">
            <a:spAutoFit/>
          </a:bodyPr>
          <a:lstStyle/>
          <a:p>
            <a:pPr defTabSz="896386">
              <a:lnSpc>
                <a:spcPct val="90000"/>
              </a:lnSpc>
              <a:spcAft>
                <a:spcPts val="588"/>
              </a:spcAft>
            </a:pPr>
            <a:r>
              <a:rPr lang="en-US" sz="2000" kern="0" dirty="0">
                <a:solidFill>
                  <a:sysClr val="windowText" lastClr="000000"/>
                </a:solidFill>
              </a:rPr>
              <a:t>Docker Container</a:t>
            </a:r>
          </a:p>
        </p:txBody>
      </p:sp>
      <p:sp>
        <p:nvSpPr>
          <p:cNvPr id="20" name="Right Arrow 72"/>
          <p:cNvSpPr/>
          <p:nvPr/>
        </p:nvSpPr>
        <p:spPr bwMode="auto">
          <a:xfrm rot="5400000">
            <a:off x="6232584" y="1681249"/>
            <a:ext cx="440156" cy="747021"/>
          </a:xfrm>
          <a:prstGeom prst="rightArrow">
            <a:avLst/>
          </a:prstGeom>
          <a:solidFill>
            <a:srgbClr val="FFC000"/>
          </a:solidFill>
          <a:ln w="28575">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5802423" y="2954006"/>
            <a:ext cx="1393557" cy="294386"/>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372" kern="0" dirty="0">
                <a:gradFill>
                  <a:gsLst>
                    <a:gs pos="16814">
                      <a:srgbClr val="FFFFFF"/>
                    </a:gs>
                    <a:gs pos="46000">
                      <a:srgbClr val="FFFFFF"/>
                    </a:gs>
                  </a:gsLst>
                  <a:lin ang="5400000" scaled="0"/>
                </a:gradFill>
              </a:rPr>
              <a:t>Docker Engine</a:t>
            </a:r>
          </a:p>
        </p:txBody>
      </p:sp>
      <p:pic>
        <p:nvPicPr>
          <p:cNvPr id="22" name="Picture 2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774760" y="3332236"/>
            <a:ext cx="1421220" cy="864583"/>
          </a:xfrm>
          <a:prstGeom prst="rect">
            <a:avLst/>
          </a:prstGeom>
        </p:spPr>
      </p:pic>
      <p:sp>
        <p:nvSpPr>
          <p:cNvPr id="23" name="Double Brace 22"/>
          <p:cNvSpPr/>
          <p:nvPr/>
        </p:nvSpPr>
        <p:spPr>
          <a:xfrm>
            <a:off x="537210" y="4201207"/>
            <a:ext cx="8959278" cy="209672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9640395" y="4574657"/>
            <a:ext cx="1569497" cy="1018318"/>
          </a:xfrm>
          <a:prstGeom prst="rect">
            <a:avLst/>
          </a:prstGeom>
          <a:noFill/>
        </p:spPr>
        <p:txBody>
          <a:bodyPr wrap="square" lIns="179285" tIns="143428" rIns="179285" bIns="143428" rtlCol="0">
            <a:spAutoFit/>
          </a:bodyPr>
          <a:lstStyle/>
          <a:p>
            <a:pPr defTabSz="896386">
              <a:lnSpc>
                <a:spcPct val="90000"/>
              </a:lnSpc>
              <a:spcAft>
                <a:spcPts val="588"/>
              </a:spcAft>
            </a:pPr>
            <a:r>
              <a:rPr lang="en-US" sz="2353" kern="0" dirty="0">
                <a:solidFill>
                  <a:sysClr val="windowText" lastClr="000000"/>
                </a:solidFill>
              </a:rPr>
              <a:t>Physical </a:t>
            </a:r>
          </a:p>
          <a:p>
            <a:pPr defTabSz="896386">
              <a:lnSpc>
                <a:spcPct val="90000"/>
              </a:lnSpc>
              <a:spcAft>
                <a:spcPts val="588"/>
              </a:spcAft>
            </a:pPr>
            <a:r>
              <a:rPr lang="en-US" sz="2353" kern="0" dirty="0">
                <a:solidFill>
                  <a:sysClr val="windowText" lastClr="000000"/>
                </a:solidFill>
              </a:rPr>
              <a:t>Server</a:t>
            </a:r>
          </a:p>
        </p:txBody>
      </p:sp>
      <p:sp>
        <p:nvSpPr>
          <p:cNvPr id="25" name="Rectangle 24"/>
          <p:cNvSpPr/>
          <p:nvPr/>
        </p:nvSpPr>
        <p:spPr bwMode="auto">
          <a:xfrm>
            <a:off x="2277437" y="4824377"/>
            <a:ext cx="2165471" cy="10916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050" kern="0" dirty="0">
                <a:gradFill>
                  <a:gsLst>
                    <a:gs pos="16814">
                      <a:srgbClr val="FFFFFF"/>
                    </a:gs>
                    <a:gs pos="46000">
                      <a:srgbClr val="FFFFFF"/>
                    </a:gs>
                  </a:gsLst>
                  <a:lin ang="5400000" scaled="0"/>
                </a:gradFill>
              </a:rPr>
              <a:t>Windows Host</a:t>
            </a:r>
            <a:br>
              <a:rPr lang="en-US" sz="1050" kern="0" dirty="0">
                <a:gradFill>
                  <a:gsLst>
                    <a:gs pos="16814">
                      <a:srgbClr val="FFFFFF"/>
                    </a:gs>
                    <a:gs pos="46000">
                      <a:srgbClr val="FFFFFF"/>
                    </a:gs>
                  </a:gsLst>
                  <a:lin ang="5400000" scaled="0"/>
                </a:gradFill>
              </a:rPr>
            </a:br>
            <a:r>
              <a:rPr lang="en-US" sz="1050" kern="0" dirty="0">
                <a:gradFill>
                  <a:gsLst>
                    <a:gs pos="16814">
                      <a:srgbClr val="FFFFFF"/>
                    </a:gs>
                    <a:gs pos="46000">
                      <a:srgbClr val="FFFFFF"/>
                    </a:gs>
                  </a:gsLst>
                  <a:lin ang="5400000" scaled="0"/>
                </a:gradFill>
              </a:rPr>
              <a:t>Operating System</a:t>
            </a:r>
          </a:p>
        </p:txBody>
      </p:sp>
      <p:sp>
        <p:nvSpPr>
          <p:cNvPr id="26" name="Rectangle 25"/>
          <p:cNvSpPr/>
          <p:nvPr/>
        </p:nvSpPr>
        <p:spPr>
          <a:xfrm>
            <a:off x="5873180" y="3674290"/>
            <a:ext cx="582917" cy="307777"/>
          </a:xfrm>
          <a:prstGeom prst="rect">
            <a:avLst/>
          </a:prstGeom>
        </p:spPr>
        <p:txBody>
          <a:bodyPr wrap="square">
            <a:spAutoFit/>
          </a:bodyPr>
          <a:lstStyle/>
          <a:p>
            <a:r>
              <a:rPr lang="en-US" sz="1400" kern="0" dirty="0">
                <a:solidFill>
                  <a:sysClr val="windowText" lastClr="000000"/>
                </a:solidFill>
              </a:rPr>
              <a:t>Linux</a:t>
            </a:r>
            <a:endParaRPr lang="en-US" sz="1400" dirty="0"/>
          </a:p>
        </p:txBody>
      </p:sp>
    </p:spTree>
    <p:extLst>
      <p:ext uri="{BB962C8B-B14F-4D97-AF65-F5344CB8AC3E}">
        <p14:creationId xmlns:p14="http://schemas.microsoft.com/office/powerpoint/2010/main" val="17179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par>
                                <p:cTn id="20" presetID="22" presetClass="entr" presetSubtype="4"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par>
                                <p:cTn id="47" presetID="22" presetClass="entr" presetSubtype="4"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down)">
                                      <p:cBhvr>
                                        <p:cTn id="49" dur="500"/>
                                        <p:tgtEl>
                                          <p:spTgt spid="41"/>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par>
                                <p:cTn id="68" presetID="16" presetClass="entr" presetSubtype="21"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inVertical)">
                                      <p:cBhvr>
                                        <p:cTn id="70" dur="500"/>
                                        <p:tgtEl>
                                          <p:spTgt spid="1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arn(inVertical)">
                                      <p:cBhvr>
                                        <p:cTn id="73" dur="500"/>
                                        <p:tgtEl>
                                          <p:spTgt spid="2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arn(inVertical)">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4" grpId="0"/>
      <p:bldP spid="31" grpId="0" animBg="1"/>
      <p:bldP spid="53" grpId="0" animBg="1"/>
      <p:bldP spid="56" grpId="0" animBg="1"/>
      <p:bldP spid="73" grpId="0" animBg="1"/>
      <p:bldP spid="74" grpId="0"/>
      <p:bldP spid="75" grpId="0" animBg="1"/>
      <p:bldP spid="76" grpId="0" animBg="1"/>
      <p:bldP spid="19" grpId="0"/>
      <p:bldP spid="20" grpId="0" animBg="1"/>
      <p:bldP spid="21" grpId="0" animBg="1"/>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1800" y="795559"/>
            <a:ext cx="7362016" cy="36434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5664" y="4486676"/>
            <a:ext cx="9168152" cy="1937422"/>
          </a:xfrm>
          <a:prstGeom prst="rect">
            <a:avLst/>
          </a:prstGeom>
        </p:spPr>
      </p:pic>
      <p:sp>
        <p:nvSpPr>
          <p:cNvPr id="2" name="Title 1"/>
          <p:cNvSpPr>
            <a:spLocks noGrp="1"/>
          </p:cNvSpPr>
          <p:nvPr>
            <p:ph type="title"/>
          </p:nvPr>
        </p:nvSpPr>
        <p:spPr>
          <a:xfrm>
            <a:off x="513831" y="94659"/>
            <a:ext cx="10274681" cy="576062"/>
          </a:xfrm>
        </p:spPr>
        <p:txBody>
          <a:bodyPr>
            <a:normAutofit fontScale="90000"/>
          </a:bodyPr>
          <a:lstStyle/>
          <a:p>
            <a:pPr>
              <a:tabLst>
                <a:tab pos="953967" algn="l"/>
              </a:tabLst>
            </a:pPr>
            <a:r>
              <a:rPr lang="en-US" dirty="0"/>
              <a:t>Container Run-time Cloud</a:t>
            </a:r>
          </a:p>
        </p:txBody>
      </p:sp>
      <p:sp>
        <p:nvSpPr>
          <p:cNvPr id="15" name="Rectangle 14"/>
          <p:cNvSpPr/>
          <p:nvPr/>
        </p:nvSpPr>
        <p:spPr bwMode="auto">
          <a:xfrm>
            <a:off x="2277437" y="4824377"/>
            <a:ext cx="3497338" cy="10916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050" kern="0" dirty="0">
                <a:gradFill>
                  <a:gsLst>
                    <a:gs pos="16814">
                      <a:srgbClr val="FFFFFF"/>
                    </a:gs>
                    <a:gs pos="46000">
                      <a:srgbClr val="FFFFFF"/>
                    </a:gs>
                  </a:gsLst>
                  <a:lin ang="5400000" scaled="0"/>
                </a:gradFill>
              </a:rPr>
              <a:t>Windows Host</a:t>
            </a:r>
            <a:br>
              <a:rPr lang="en-US" sz="1050" kern="0" dirty="0">
                <a:gradFill>
                  <a:gsLst>
                    <a:gs pos="16814">
                      <a:srgbClr val="FFFFFF"/>
                    </a:gs>
                    <a:gs pos="46000">
                      <a:srgbClr val="FFFFFF"/>
                    </a:gs>
                  </a:gsLst>
                  <a:lin ang="5400000" scaled="0"/>
                </a:gradFill>
              </a:rPr>
            </a:br>
            <a:r>
              <a:rPr lang="en-US" sz="1050" kern="0" dirty="0">
                <a:gradFill>
                  <a:gsLst>
                    <a:gs pos="16814">
                      <a:srgbClr val="FFFFFF"/>
                    </a:gs>
                    <a:gs pos="46000">
                      <a:srgbClr val="FFFFFF"/>
                    </a:gs>
                  </a:gsLst>
                  <a:lin ang="5400000" scaled="0"/>
                </a:gradFill>
              </a:rPr>
              <a:t>Operating System</a:t>
            </a:r>
          </a:p>
        </p:txBody>
      </p:sp>
      <p:sp>
        <p:nvSpPr>
          <p:cNvPr id="44" name="TextBox 43"/>
          <p:cNvSpPr txBox="1"/>
          <p:nvPr/>
        </p:nvSpPr>
        <p:spPr>
          <a:xfrm>
            <a:off x="10333816" y="2540210"/>
            <a:ext cx="1713404" cy="1344177"/>
          </a:xfrm>
          <a:prstGeom prst="rect">
            <a:avLst/>
          </a:prstGeom>
          <a:noFill/>
        </p:spPr>
        <p:txBody>
          <a:bodyPr wrap="none" lIns="179285" tIns="143428" rIns="179285" bIns="143428" rtlCol="0">
            <a:spAutoFit/>
          </a:bodyPr>
          <a:lstStyle/>
          <a:p>
            <a:pPr defTabSz="896386">
              <a:lnSpc>
                <a:spcPct val="90000"/>
              </a:lnSpc>
              <a:spcAft>
                <a:spcPts val="588"/>
              </a:spcAft>
            </a:pPr>
            <a:r>
              <a:rPr lang="en-US" sz="2353" kern="0" dirty="0">
                <a:solidFill>
                  <a:sysClr val="windowText" lastClr="000000"/>
                </a:solidFill>
              </a:rPr>
              <a:t>Virtual </a:t>
            </a:r>
            <a:br>
              <a:rPr lang="en-US" sz="2353" kern="0" dirty="0">
                <a:solidFill>
                  <a:sysClr val="windowText" lastClr="000000"/>
                </a:solidFill>
              </a:rPr>
            </a:br>
            <a:r>
              <a:rPr lang="en-US" sz="2353" kern="0" dirty="0">
                <a:solidFill>
                  <a:sysClr val="windowText" lastClr="000000"/>
                </a:solidFill>
              </a:rPr>
              <a:t>machine(s)</a:t>
            </a:r>
          </a:p>
          <a:p>
            <a:pPr defTabSz="896386">
              <a:lnSpc>
                <a:spcPct val="90000"/>
              </a:lnSpc>
              <a:spcAft>
                <a:spcPts val="588"/>
              </a:spcAft>
            </a:pPr>
            <a:endParaRPr lang="en-US" sz="2353" kern="0" dirty="0">
              <a:solidFill>
                <a:sysClr val="windowText" lastClr="000000"/>
              </a:solidFill>
            </a:endParaRPr>
          </a:p>
        </p:txBody>
      </p:sp>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28371" y="3276966"/>
            <a:ext cx="1919861" cy="1061568"/>
          </a:xfrm>
          <a:prstGeom prst="rect">
            <a:avLst/>
          </a:prstGeom>
        </p:spPr>
      </p:pic>
      <p:sp>
        <p:nvSpPr>
          <p:cNvPr id="53" name="Right Arrow 52"/>
          <p:cNvSpPr/>
          <p:nvPr/>
        </p:nvSpPr>
        <p:spPr bwMode="auto">
          <a:xfrm rot="10800000">
            <a:off x="10256571" y="3340678"/>
            <a:ext cx="971127" cy="747021"/>
          </a:xfrm>
          <a:prstGeom prst="rightArrow">
            <a:avLst/>
          </a:prstGeom>
          <a:solidFill>
            <a:srgbClr val="FFC000"/>
          </a:solidFill>
          <a:ln w="28575">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pic>
        <p:nvPicPr>
          <p:cNvPr id="41" name="Picture 40"/>
          <p:cNvPicPr>
            <a:picLocks noChangeAspect="1"/>
          </p:cNvPicPr>
          <p:nvPr/>
        </p:nvPicPr>
        <p:blipFill>
          <a:blip r:embed="rId7">
            <a:duotone>
              <a:prstClr val="black"/>
              <a:schemeClr val="accent1">
                <a:tint val="45000"/>
                <a:satMod val="400000"/>
              </a:schemeClr>
            </a:duotone>
          </a:blip>
          <a:stretch>
            <a:fillRect/>
          </a:stretch>
        </p:blipFill>
        <p:spPr>
          <a:xfrm>
            <a:off x="6254368" y="2509102"/>
            <a:ext cx="980445" cy="511422"/>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787238" y="3309958"/>
            <a:ext cx="1919861" cy="1061568"/>
          </a:xfrm>
          <a:prstGeom prst="rect">
            <a:avLst/>
          </a:prstGeom>
        </p:spPr>
      </p:pic>
      <p:pic>
        <p:nvPicPr>
          <p:cNvPr id="21" name="Picture 20"/>
          <p:cNvPicPr>
            <a:picLocks noChangeAspect="1"/>
          </p:cNvPicPr>
          <p:nvPr/>
        </p:nvPicPr>
        <p:blipFill>
          <a:blip r:embed="rId8">
            <a:duotone>
              <a:schemeClr val="accent2">
                <a:shade val="45000"/>
                <a:satMod val="135000"/>
              </a:schemeClr>
              <a:prstClr val="white"/>
            </a:duotone>
          </a:blip>
          <a:stretch>
            <a:fillRect/>
          </a:stretch>
        </p:blipFill>
        <p:spPr>
          <a:xfrm>
            <a:off x="8518016" y="2451420"/>
            <a:ext cx="977103" cy="558678"/>
          </a:xfrm>
          <a:prstGeom prst="rect">
            <a:avLst/>
          </a:prstGeom>
        </p:spPr>
      </p:pic>
      <p:sp>
        <p:nvSpPr>
          <p:cNvPr id="22" name="TextBox 21"/>
          <p:cNvSpPr txBox="1"/>
          <p:nvPr/>
        </p:nvSpPr>
        <p:spPr>
          <a:xfrm>
            <a:off x="8215569" y="1096103"/>
            <a:ext cx="1945466" cy="921514"/>
          </a:xfrm>
          <a:prstGeom prst="rect">
            <a:avLst/>
          </a:prstGeom>
          <a:noFill/>
        </p:spPr>
        <p:txBody>
          <a:bodyPr wrap="square" lIns="179285" tIns="0" rIns="179285" bIns="89642" rtlCol="0">
            <a:spAutoFit/>
          </a:bodyPr>
          <a:lstStyle/>
          <a:p>
            <a:pPr defTabSz="896386">
              <a:lnSpc>
                <a:spcPct val="90000"/>
              </a:lnSpc>
              <a:spcAft>
                <a:spcPts val="588"/>
              </a:spcAft>
            </a:pPr>
            <a:r>
              <a:rPr lang="en-US" sz="2000" kern="0" dirty="0">
                <a:solidFill>
                  <a:sysClr val="windowText" lastClr="000000"/>
                </a:solidFill>
              </a:rPr>
              <a:t>Windows Server</a:t>
            </a:r>
            <a:br>
              <a:rPr lang="en-US" sz="2000" kern="0" dirty="0">
                <a:solidFill>
                  <a:sysClr val="windowText" lastClr="000000"/>
                </a:solidFill>
              </a:rPr>
            </a:br>
            <a:r>
              <a:rPr lang="en-US" sz="2000" kern="0" dirty="0">
                <a:solidFill>
                  <a:sysClr val="windowText" lastClr="000000"/>
                </a:solidFill>
              </a:rPr>
              <a:t>Container(s)</a:t>
            </a:r>
          </a:p>
        </p:txBody>
      </p:sp>
      <p:sp>
        <p:nvSpPr>
          <p:cNvPr id="23" name="Right Arrow 22"/>
          <p:cNvSpPr/>
          <p:nvPr/>
        </p:nvSpPr>
        <p:spPr bwMode="auto">
          <a:xfrm rot="5400000">
            <a:off x="6486728" y="1839559"/>
            <a:ext cx="399528" cy="747021"/>
          </a:xfrm>
          <a:prstGeom prst="rightArrow">
            <a:avLst/>
          </a:prstGeom>
          <a:solidFill>
            <a:srgbClr val="FFC000"/>
          </a:solidFill>
          <a:ln w="28575">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6069170" y="1335067"/>
            <a:ext cx="1635352" cy="644515"/>
          </a:xfrm>
          <a:prstGeom prst="rect">
            <a:avLst/>
          </a:prstGeom>
          <a:noFill/>
        </p:spPr>
        <p:txBody>
          <a:bodyPr wrap="square" lIns="179285" tIns="0" rIns="179285" bIns="89642" rtlCol="0">
            <a:spAutoFit/>
          </a:bodyPr>
          <a:lstStyle/>
          <a:p>
            <a:pPr defTabSz="896386">
              <a:lnSpc>
                <a:spcPct val="90000"/>
              </a:lnSpc>
              <a:spcAft>
                <a:spcPts val="588"/>
              </a:spcAft>
            </a:pPr>
            <a:r>
              <a:rPr lang="en-US" sz="2000" kern="0" dirty="0">
                <a:solidFill>
                  <a:sysClr val="windowText" lastClr="000000"/>
                </a:solidFill>
              </a:rPr>
              <a:t>Hyper-V</a:t>
            </a:r>
            <a:br>
              <a:rPr lang="en-US" sz="2000" kern="0" dirty="0">
                <a:solidFill>
                  <a:sysClr val="windowText" lastClr="000000"/>
                </a:solidFill>
              </a:rPr>
            </a:br>
            <a:r>
              <a:rPr lang="en-US" sz="2000" kern="0" dirty="0">
                <a:solidFill>
                  <a:sysClr val="windowText" lastClr="000000"/>
                </a:solidFill>
              </a:rPr>
              <a:t>Container(s)</a:t>
            </a:r>
          </a:p>
        </p:txBody>
      </p:sp>
      <p:sp>
        <p:nvSpPr>
          <p:cNvPr id="26" name="Rectangle 25"/>
          <p:cNvSpPr/>
          <p:nvPr/>
        </p:nvSpPr>
        <p:spPr bwMode="auto">
          <a:xfrm>
            <a:off x="5784661" y="3116792"/>
            <a:ext cx="1919861" cy="27763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372" kern="0" dirty="0">
                <a:gradFill>
                  <a:gsLst>
                    <a:gs pos="16814">
                      <a:srgbClr val="FFFFFF"/>
                    </a:gs>
                    <a:gs pos="46000">
                      <a:srgbClr val="FFFFFF"/>
                    </a:gs>
                  </a:gsLst>
                  <a:lin ang="5400000" scaled="0"/>
                </a:gradFill>
              </a:rPr>
              <a:t>Hyper-V Hypervisor</a:t>
            </a:r>
          </a:p>
        </p:txBody>
      </p:sp>
      <p:sp>
        <p:nvSpPr>
          <p:cNvPr id="17" name="Double Brace 16"/>
          <p:cNvSpPr/>
          <p:nvPr/>
        </p:nvSpPr>
        <p:spPr>
          <a:xfrm>
            <a:off x="527125" y="4438972"/>
            <a:ext cx="11520095" cy="1858958"/>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0333816" y="4687130"/>
            <a:ext cx="1858184" cy="1018318"/>
          </a:xfrm>
          <a:prstGeom prst="rect">
            <a:avLst/>
          </a:prstGeom>
          <a:noFill/>
        </p:spPr>
        <p:txBody>
          <a:bodyPr wrap="square" lIns="179285" tIns="143428" rIns="179285" bIns="143428" rtlCol="0">
            <a:spAutoFit/>
          </a:bodyPr>
          <a:lstStyle/>
          <a:p>
            <a:pPr defTabSz="896386">
              <a:lnSpc>
                <a:spcPct val="90000"/>
              </a:lnSpc>
              <a:spcAft>
                <a:spcPts val="588"/>
              </a:spcAft>
            </a:pPr>
            <a:r>
              <a:rPr lang="en-US" sz="2353" kern="0" dirty="0">
                <a:solidFill>
                  <a:sysClr val="windowText" lastClr="000000"/>
                </a:solidFill>
              </a:rPr>
              <a:t>Cloud</a:t>
            </a:r>
          </a:p>
          <a:p>
            <a:pPr defTabSz="896386">
              <a:lnSpc>
                <a:spcPct val="90000"/>
              </a:lnSpc>
              <a:spcAft>
                <a:spcPts val="588"/>
              </a:spcAft>
            </a:pPr>
            <a:r>
              <a:rPr lang="en-US" sz="2353" kern="0" dirty="0">
                <a:solidFill>
                  <a:sysClr val="windowText" lastClr="000000"/>
                </a:solidFill>
              </a:rPr>
              <a:t>Provider</a:t>
            </a:r>
          </a:p>
        </p:txBody>
      </p:sp>
      <p:sp>
        <p:nvSpPr>
          <p:cNvPr id="31" name="Rectangle 30"/>
          <p:cNvSpPr/>
          <p:nvPr/>
        </p:nvSpPr>
        <p:spPr bwMode="auto">
          <a:xfrm>
            <a:off x="2853314" y="4516584"/>
            <a:ext cx="6882358" cy="195265"/>
          </a:xfrm>
          <a:prstGeom prst="rect">
            <a:avLst/>
          </a:prstGeom>
          <a:solidFill>
            <a:srgbClr val="00B050">
              <a:alpha val="76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372" kern="0" dirty="0">
                <a:gradFill>
                  <a:gsLst>
                    <a:gs pos="16814">
                      <a:srgbClr val="FFFFFF"/>
                    </a:gs>
                    <a:gs pos="46000">
                      <a:srgbClr val="FFFFFF"/>
                    </a:gs>
                  </a:gsLst>
                  <a:lin ang="5400000" scaled="0"/>
                </a:gradFill>
              </a:rPr>
              <a:t>Hyper-V Hypervisor</a:t>
            </a:r>
          </a:p>
        </p:txBody>
      </p:sp>
      <p:sp>
        <p:nvSpPr>
          <p:cNvPr id="73" name="Right Arrow 72"/>
          <p:cNvSpPr/>
          <p:nvPr/>
        </p:nvSpPr>
        <p:spPr bwMode="auto">
          <a:xfrm rot="5400000">
            <a:off x="8671448" y="1835235"/>
            <a:ext cx="440156" cy="747021"/>
          </a:xfrm>
          <a:prstGeom prst="rightArrow">
            <a:avLst/>
          </a:prstGeom>
          <a:solidFill>
            <a:srgbClr val="FFC000"/>
          </a:solidFill>
          <a:ln w="28575">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pic>
        <p:nvPicPr>
          <p:cNvPr id="30" name="Picture 29"/>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82611" y="3322501"/>
            <a:ext cx="1919861" cy="1061568"/>
          </a:xfrm>
          <a:prstGeom prst="rect">
            <a:avLst/>
          </a:prstGeom>
        </p:spPr>
      </p:pic>
      <p:pic>
        <p:nvPicPr>
          <p:cNvPr id="34" name="Picture 33"/>
          <p:cNvPicPr>
            <a:picLocks noChangeAspect="1"/>
          </p:cNvPicPr>
          <p:nvPr/>
        </p:nvPicPr>
        <p:blipFill>
          <a:blip r:embed="rId7">
            <a:duotone>
              <a:prstClr val="black"/>
              <a:schemeClr val="accent1">
                <a:tint val="45000"/>
                <a:satMod val="400000"/>
              </a:schemeClr>
            </a:duotone>
          </a:blip>
          <a:stretch>
            <a:fillRect/>
          </a:stretch>
        </p:blipFill>
        <p:spPr>
          <a:xfrm>
            <a:off x="1551052" y="3801382"/>
            <a:ext cx="980445" cy="511422"/>
          </a:xfrm>
          <a:prstGeom prst="rect">
            <a:avLst/>
          </a:prstGeom>
        </p:spPr>
      </p:pic>
      <p:pic>
        <p:nvPicPr>
          <p:cNvPr id="36" name="Picture 35"/>
          <p:cNvPicPr>
            <a:picLocks noChangeAspect="1"/>
          </p:cNvPicPr>
          <p:nvPr/>
        </p:nvPicPr>
        <p:blipFill>
          <a:blip r:embed="rId8">
            <a:duotone>
              <a:schemeClr val="accent2">
                <a:shade val="45000"/>
                <a:satMod val="135000"/>
              </a:schemeClr>
              <a:prstClr val="white"/>
            </a:duotone>
          </a:blip>
          <a:stretch>
            <a:fillRect/>
          </a:stretch>
        </p:blipFill>
        <p:spPr>
          <a:xfrm>
            <a:off x="3663508" y="2457214"/>
            <a:ext cx="977103" cy="558678"/>
          </a:xfrm>
          <a:prstGeom prst="rect">
            <a:avLst/>
          </a:prstGeom>
          <a:solidFill>
            <a:srgbClr val="7030A0"/>
          </a:solidFill>
        </p:spPr>
      </p:pic>
      <p:sp>
        <p:nvSpPr>
          <p:cNvPr id="37" name="TextBox 36"/>
          <p:cNvSpPr txBox="1"/>
          <p:nvPr/>
        </p:nvSpPr>
        <p:spPr>
          <a:xfrm>
            <a:off x="3431509" y="1041220"/>
            <a:ext cx="1945466" cy="921514"/>
          </a:xfrm>
          <a:prstGeom prst="rect">
            <a:avLst/>
          </a:prstGeom>
          <a:noFill/>
        </p:spPr>
        <p:txBody>
          <a:bodyPr wrap="square" lIns="179285" tIns="0" rIns="179285" bIns="89642" rtlCol="0">
            <a:spAutoFit/>
          </a:bodyPr>
          <a:lstStyle/>
          <a:p>
            <a:pPr defTabSz="896386">
              <a:lnSpc>
                <a:spcPct val="90000"/>
              </a:lnSpc>
              <a:spcAft>
                <a:spcPts val="588"/>
              </a:spcAft>
            </a:pPr>
            <a:r>
              <a:rPr lang="en-US" sz="2000" kern="0" dirty="0">
                <a:solidFill>
                  <a:sysClr val="windowText" lastClr="000000"/>
                </a:solidFill>
              </a:rPr>
              <a:t>Docker Container (Linux Now)</a:t>
            </a:r>
          </a:p>
        </p:txBody>
      </p:sp>
      <p:sp>
        <p:nvSpPr>
          <p:cNvPr id="38" name="Right Arrow 22"/>
          <p:cNvSpPr/>
          <p:nvPr/>
        </p:nvSpPr>
        <p:spPr bwMode="auto">
          <a:xfrm rot="5400000">
            <a:off x="1834953" y="3141153"/>
            <a:ext cx="399528" cy="747021"/>
          </a:xfrm>
          <a:prstGeom prst="rightArrow">
            <a:avLst/>
          </a:prstGeom>
          <a:solidFill>
            <a:srgbClr val="FFC000"/>
          </a:solidFill>
          <a:ln w="28575">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39" name="TextBox 38"/>
          <p:cNvSpPr txBox="1"/>
          <p:nvPr/>
        </p:nvSpPr>
        <p:spPr>
          <a:xfrm>
            <a:off x="1242855" y="1593367"/>
            <a:ext cx="1635352" cy="1795600"/>
          </a:xfrm>
          <a:prstGeom prst="rect">
            <a:avLst/>
          </a:prstGeom>
          <a:noFill/>
        </p:spPr>
        <p:txBody>
          <a:bodyPr wrap="square" lIns="179285" tIns="0" rIns="179285" bIns="89642" rtlCol="0">
            <a:spAutoFit/>
          </a:bodyPr>
          <a:lstStyle/>
          <a:p>
            <a:pPr defTabSz="896386">
              <a:lnSpc>
                <a:spcPct val="90000"/>
              </a:lnSpc>
              <a:spcAft>
                <a:spcPts val="588"/>
              </a:spcAft>
            </a:pPr>
            <a:r>
              <a:rPr lang="en-US" sz="2000" kern="0" dirty="0">
                <a:solidFill>
                  <a:sysClr val="windowText" lastClr="000000"/>
                </a:solidFill>
              </a:rPr>
              <a:t>Azure</a:t>
            </a:r>
            <a:br>
              <a:rPr lang="en-US" sz="2000" kern="0" dirty="0">
                <a:solidFill>
                  <a:sysClr val="windowText" lastClr="000000"/>
                </a:solidFill>
              </a:rPr>
            </a:br>
            <a:r>
              <a:rPr lang="en-US" sz="2000" kern="0" dirty="0">
                <a:solidFill>
                  <a:sysClr val="windowText" lastClr="000000"/>
                </a:solidFill>
              </a:rPr>
              <a:t>Container(s)</a:t>
            </a:r>
          </a:p>
          <a:p>
            <a:pPr defTabSz="896386">
              <a:lnSpc>
                <a:spcPct val="90000"/>
              </a:lnSpc>
              <a:spcAft>
                <a:spcPts val="588"/>
              </a:spcAft>
            </a:pPr>
            <a:r>
              <a:rPr lang="en-US" sz="2000" kern="0" dirty="0">
                <a:solidFill>
                  <a:sysClr val="windowText" lastClr="000000"/>
                </a:solidFill>
              </a:rPr>
              <a:t>ACS … Containers As A Service</a:t>
            </a:r>
          </a:p>
          <a:p>
            <a:pPr defTabSz="896386">
              <a:lnSpc>
                <a:spcPct val="90000"/>
              </a:lnSpc>
              <a:spcAft>
                <a:spcPts val="588"/>
              </a:spcAft>
            </a:pPr>
            <a:r>
              <a:rPr lang="en-US" sz="1200" b="1" kern="0" dirty="0">
                <a:solidFill>
                  <a:sysClr val="windowText" lastClr="000000"/>
                </a:solidFill>
              </a:rPr>
              <a:t>Docker Compatible</a:t>
            </a:r>
          </a:p>
        </p:txBody>
      </p:sp>
      <p:sp>
        <p:nvSpPr>
          <p:cNvPr id="42" name="Right Arrow 72"/>
          <p:cNvSpPr/>
          <p:nvPr/>
        </p:nvSpPr>
        <p:spPr bwMode="auto">
          <a:xfrm rot="5400000">
            <a:off x="3922460" y="1835235"/>
            <a:ext cx="440156" cy="747021"/>
          </a:xfrm>
          <a:prstGeom prst="rightArrow">
            <a:avLst/>
          </a:prstGeom>
          <a:solidFill>
            <a:srgbClr val="FFC000"/>
          </a:solidFill>
          <a:ln w="28575">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3282204" y="3107992"/>
            <a:ext cx="1720671" cy="294386"/>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30" fontAlgn="base">
              <a:spcBef>
                <a:spcPct val="0"/>
              </a:spcBef>
              <a:spcAft>
                <a:spcPct val="0"/>
              </a:spcAft>
            </a:pPr>
            <a:r>
              <a:rPr lang="en-US" sz="1372" kern="0" dirty="0">
                <a:gradFill>
                  <a:gsLst>
                    <a:gs pos="16814">
                      <a:srgbClr val="FFFFFF"/>
                    </a:gs>
                    <a:gs pos="46000">
                      <a:srgbClr val="FFFFFF"/>
                    </a:gs>
                  </a:gsLst>
                  <a:lin ang="5400000" scaled="0"/>
                </a:gradFill>
              </a:rPr>
              <a:t>Docker Engine</a:t>
            </a:r>
          </a:p>
        </p:txBody>
      </p:sp>
      <p:sp>
        <p:nvSpPr>
          <p:cNvPr id="4" name="Rectangle 3"/>
          <p:cNvSpPr/>
          <p:nvPr/>
        </p:nvSpPr>
        <p:spPr>
          <a:xfrm>
            <a:off x="3347715" y="3736213"/>
            <a:ext cx="678391" cy="369332"/>
          </a:xfrm>
          <a:prstGeom prst="rect">
            <a:avLst/>
          </a:prstGeom>
        </p:spPr>
        <p:txBody>
          <a:bodyPr wrap="none">
            <a:spAutoFit/>
          </a:bodyPr>
          <a:lstStyle/>
          <a:p>
            <a:r>
              <a:rPr lang="en-US" kern="0" dirty="0">
                <a:solidFill>
                  <a:sysClr val="windowText" lastClr="000000"/>
                </a:solidFill>
              </a:rPr>
              <a:t>Linux</a:t>
            </a:r>
            <a:endParaRPr lang="en-US" dirty="0"/>
          </a:p>
        </p:txBody>
      </p:sp>
      <p:sp>
        <p:nvSpPr>
          <p:cNvPr id="45" name="Rectangle 44"/>
          <p:cNvSpPr/>
          <p:nvPr/>
        </p:nvSpPr>
        <p:spPr>
          <a:xfrm>
            <a:off x="5953748" y="3807750"/>
            <a:ext cx="718466" cy="261610"/>
          </a:xfrm>
          <a:prstGeom prst="rect">
            <a:avLst/>
          </a:prstGeom>
        </p:spPr>
        <p:txBody>
          <a:bodyPr wrap="none">
            <a:spAutoFit/>
          </a:bodyPr>
          <a:lstStyle/>
          <a:p>
            <a:r>
              <a:rPr lang="en-US" sz="1100" kern="0" dirty="0">
                <a:solidFill>
                  <a:sysClr val="windowText" lastClr="000000"/>
                </a:solidFill>
              </a:rPr>
              <a:t>Windows</a:t>
            </a:r>
            <a:endParaRPr lang="en-US" sz="1100" dirty="0"/>
          </a:p>
        </p:txBody>
      </p:sp>
      <p:sp>
        <p:nvSpPr>
          <p:cNvPr id="46" name="Rectangle 45"/>
          <p:cNvSpPr/>
          <p:nvPr/>
        </p:nvSpPr>
        <p:spPr>
          <a:xfrm>
            <a:off x="8390487" y="3799876"/>
            <a:ext cx="718466" cy="261610"/>
          </a:xfrm>
          <a:prstGeom prst="rect">
            <a:avLst/>
          </a:prstGeom>
        </p:spPr>
        <p:txBody>
          <a:bodyPr wrap="none">
            <a:spAutoFit/>
          </a:bodyPr>
          <a:lstStyle/>
          <a:p>
            <a:r>
              <a:rPr lang="en-US" sz="1100" kern="0" dirty="0">
                <a:solidFill>
                  <a:sysClr val="windowText" lastClr="000000"/>
                </a:solidFill>
              </a:rPr>
              <a:t>Windows</a:t>
            </a:r>
            <a:endParaRPr lang="en-US" sz="1100" dirty="0"/>
          </a:p>
        </p:txBody>
      </p:sp>
      <p:sp>
        <p:nvSpPr>
          <p:cNvPr id="5" name="Speech Bubble: Oval 4"/>
          <p:cNvSpPr/>
          <p:nvPr/>
        </p:nvSpPr>
        <p:spPr>
          <a:xfrm>
            <a:off x="4433608" y="805547"/>
            <a:ext cx="2136119" cy="604123"/>
          </a:xfrm>
          <a:prstGeom prst="wedgeEllipseCallout">
            <a:avLst>
              <a:gd name="adj1" fmla="val -35438"/>
              <a:gd name="adj2" fmla="val 804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Windows Coming</a:t>
            </a:r>
          </a:p>
        </p:txBody>
      </p:sp>
    </p:spTree>
    <p:extLst>
      <p:ext uri="{BB962C8B-B14F-4D97-AF65-F5344CB8AC3E}">
        <p14:creationId xmlns:p14="http://schemas.microsoft.com/office/powerpoint/2010/main" val="2107589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1" name="Group 30"/>
          <p:cNvGrpSpPr/>
          <p:nvPr/>
        </p:nvGrpSpPr>
        <p:grpSpPr>
          <a:xfrm>
            <a:off x="979485" y="2282872"/>
            <a:ext cx="10090448" cy="3387058"/>
            <a:chOff x="622459" y="2171556"/>
            <a:chExt cx="11081400" cy="3457352"/>
          </a:xfrm>
        </p:grpSpPr>
        <p:cxnSp>
          <p:nvCxnSpPr>
            <p:cNvPr id="123" name="Straight Connector 122"/>
            <p:cNvCxnSpPr/>
            <p:nvPr/>
          </p:nvCxnSpPr>
          <p:spPr>
            <a:xfrm>
              <a:off x="622459" y="2171556"/>
              <a:ext cx="1108140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22459" y="3010094"/>
              <a:ext cx="1108140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22459" y="3772402"/>
              <a:ext cx="1108140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22459" y="5628908"/>
              <a:ext cx="1108140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22459" y="4740510"/>
              <a:ext cx="1108140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pic>
        <p:nvPicPr>
          <p:cNvPr id="103" name="Picture 10" descr="https://encrypted-tbn3.gstatic.com/images?q=tbn:ANd9GcQgAB8I4GUYPGAuHqEufTpFML_JWZior9mwUJP3P5Tro4I_bcL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283" y="3285998"/>
            <a:ext cx="534540" cy="513925"/>
          </a:xfrm>
          <a:prstGeom prst="rect">
            <a:avLst/>
          </a:prstGeom>
          <a:extLst>
            <a:ext uri="{909E8E84-426E-40DD-AFC4-6F175D3DCCD1}">
              <a14:hiddenFill xmlns:a14="http://schemas.microsoft.com/office/drawing/2010/main">
                <a:solidFill>
                  <a:srgbClr val="FFFFFF"/>
                </a:solidFill>
              </a14:hiddenFill>
            </a:ext>
          </a:extLst>
        </p:spPr>
      </p:pic>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9319" y="3275981"/>
            <a:ext cx="733389" cy="523015"/>
          </a:xfrm>
          <a:prstGeom prst="rect">
            <a:avLst/>
          </a:prstGeom>
        </p:spPr>
      </p:pic>
      <p:grpSp>
        <p:nvGrpSpPr>
          <p:cNvPr id="105" name="Group 104"/>
          <p:cNvGrpSpPr/>
          <p:nvPr/>
        </p:nvGrpSpPr>
        <p:grpSpPr>
          <a:xfrm>
            <a:off x="3103208" y="3242299"/>
            <a:ext cx="487127" cy="557646"/>
            <a:chOff x="11227523" y="2315027"/>
            <a:chExt cx="565700" cy="647594"/>
          </a:xfrm>
        </p:grpSpPr>
        <p:pic>
          <p:nvPicPr>
            <p:cNvPr id="106" name="Picture 10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27523" y="2315027"/>
              <a:ext cx="563134" cy="485323"/>
            </a:xfrm>
            <a:prstGeom prst="rect">
              <a:avLst/>
            </a:prstGeom>
          </p:spPr>
        </p:pic>
        <p:pic>
          <p:nvPicPr>
            <p:cNvPr id="107" name="Picture 10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230089" y="2784475"/>
              <a:ext cx="563134" cy="178146"/>
            </a:xfrm>
            <a:prstGeom prst="rect">
              <a:avLst/>
            </a:prstGeom>
          </p:spPr>
        </p:pic>
      </p:grpSp>
      <p:sp>
        <p:nvSpPr>
          <p:cNvPr id="129" name="TextBox 128"/>
          <p:cNvSpPr txBox="1"/>
          <p:nvPr/>
        </p:nvSpPr>
        <p:spPr>
          <a:xfrm>
            <a:off x="318653" y="3314589"/>
            <a:ext cx="1813156" cy="343443"/>
          </a:xfrm>
          <a:prstGeom prst="rect">
            <a:avLst/>
          </a:prstGeom>
          <a:noFill/>
        </p:spPr>
        <p:txBody>
          <a:bodyPr wrap="square" rtlCol="0">
            <a:spAutoFit/>
          </a:bodyPr>
          <a:lstStyle/>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Light"/>
                <a:ea typeface="+mn-ea"/>
                <a:cs typeface="+mn-cs"/>
              </a:rPr>
              <a:t>Applications</a:t>
            </a: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4254" y="1618620"/>
            <a:ext cx="1589797" cy="473153"/>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7984" y="1657023"/>
            <a:ext cx="1438273" cy="389156"/>
          </a:xfrm>
          <a:prstGeom prst="rect">
            <a:avLst/>
          </a:prstGeom>
        </p:spPr>
      </p:pic>
      <p:pic>
        <p:nvPicPr>
          <p:cNvPr id="100"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6652" y="1534432"/>
            <a:ext cx="325013" cy="5303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09648" y="1546535"/>
            <a:ext cx="438555" cy="5130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TextBox 129"/>
          <p:cNvSpPr txBox="1"/>
          <p:nvPr/>
        </p:nvSpPr>
        <p:spPr>
          <a:xfrm>
            <a:off x="6980617" y="1669860"/>
            <a:ext cx="1567236" cy="331899"/>
          </a:xfrm>
          <a:prstGeom prst="rect">
            <a:avLst/>
          </a:prstGeom>
          <a:noFill/>
        </p:spPr>
        <p:txBody>
          <a:bodyPr wrap="square" rtlCol="0">
            <a:spAutoFit/>
          </a:bodyPr>
          <a:lstStyle/>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568" b="1" i="0" u="none" strike="noStrike" kern="1200" cap="none" spc="0" normalizeH="0" baseline="0" noProof="0" dirty="0">
                <a:ln>
                  <a:noFill/>
                </a:ln>
                <a:solidFill>
                  <a:srgbClr val="000000"/>
                </a:solidFill>
                <a:effectLst/>
                <a:uLnTx/>
                <a:uFillTx/>
                <a:latin typeface="Segoe UI Light"/>
                <a:ea typeface="+mn-ea"/>
                <a:cs typeface="+mn-cs"/>
              </a:rPr>
              <a:t>Clients </a:t>
            </a:r>
          </a:p>
        </p:txBody>
      </p:sp>
      <p:sp>
        <p:nvSpPr>
          <p:cNvPr id="70" name="TextBox 69"/>
          <p:cNvSpPr txBox="1"/>
          <p:nvPr/>
        </p:nvSpPr>
        <p:spPr>
          <a:xfrm>
            <a:off x="318653" y="5967620"/>
            <a:ext cx="1454533" cy="343443"/>
          </a:xfrm>
          <a:prstGeom prst="rect">
            <a:avLst/>
          </a:prstGeom>
          <a:noFill/>
        </p:spPr>
        <p:txBody>
          <a:bodyPr wrap="square" rtlCol="0">
            <a:spAutoFit/>
          </a:bodyPr>
          <a:lstStyle/>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Light"/>
                <a:ea typeface="+mn-ea"/>
                <a:cs typeface="+mn-cs"/>
              </a:rPr>
              <a:t>Infrastructure</a:t>
            </a:r>
          </a:p>
        </p:txBody>
      </p:sp>
      <p:sp>
        <p:nvSpPr>
          <p:cNvPr id="132" name="TextBox 131"/>
          <p:cNvSpPr txBox="1"/>
          <p:nvPr/>
        </p:nvSpPr>
        <p:spPr>
          <a:xfrm>
            <a:off x="318653" y="2569536"/>
            <a:ext cx="1508667" cy="343443"/>
          </a:xfrm>
          <a:prstGeom prst="rect">
            <a:avLst/>
          </a:prstGeom>
          <a:noFill/>
        </p:spPr>
        <p:txBody>
          <a:bodyPr wrap="square" rtlCol="0">
            <a:spAutoFit/>
          </a:bodyPr>
          <a:lstStyle/>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Light"/>
                <a:ea typeface="+mn-ea"/>
                <a:cs typeface="+mn-cs"/>
              </a:rPr>
              <a:t>Management</a:t>
            </a:r>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14059" y="2230101"/>
            <a:ext cx="1673855" cy="781624"/>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82487" y="2402543"/>
            <a:ext cx="778972" cy="615870"/>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24374" y="2414056"/>
            <a:ext cx="992773" cy="621476"/>
          </a:xfrm>
          <a:prstGeom prst="rect">
            <a:avLst/>
          </a:prstGeom>
        </p:spPr>
      </p:pic>
      <p:pic>
        <p:nvPicPr>
          <p:cNvPr id="20" name="Picture 19"/>
          <p:cNvPicPr>
            <a:picLocks noChangeAspect="1"/>
          </p:cNvPicPr>
          <p:nvPr/>
        </p:nvPicPr>
        <p:blipFill>
          <a:blip r:embed="rId14"/>
          <a:stretch>
            <a:fillRect/>
          </a:stretch>
        </p:blipFill>
        <p:spPr>
          <a:xfrm>
            <a:off x="7646959" y="4957488"/>
            <a:ext cx="1044962" cy="510606"/>
          </a:xfrm>
          <a:prstGeom prst="rect">
            <a:avLst/>
          </a:prstGeom>
        </p:spPr>
      </p:pic>
      <p:pic>
        <p:nvPicPr>
          <p:cNvPr id="21" name="Picture 20"/>
          <p:cNvPicPr>
            <a:picLocks noChangeAspect="1"/>
          </p:cNvPicPr>
          <p:nvPr/>
        </p:nvPicPr>
        <p:blipFill>
          <a:blip r:embed="rId15"/>
          <a:stretch>
            <a:fillRect/>
          </a:stretch>
        </p:blipFill>
        <p:spPr>
          <a:xfrm>
            <a:off x="8855430" y="5098102"/>
            <a:ext cx="985050" cy="302576"/>
          </a:xfrm>
          <a:prstGeom prst="rect">
            <a:avLst/>
          </a:prstGeom>
        </p:spPr>
      </p:pic>
      <p:pic>
        <p:nvPicPr>
          <p:cNvPr id="19" name="Picture 18"/>
          <p:cNvPicPr>
            <a:picLocks noChangeAspect="1"/>
          </p:cNvPicPr>
          <p:nvPr/>
        </p:nvPicPr>
        <p:blipFill>
          <a:blip r:embed="rId16"/>
          <a:stretch>
            <a:fillRect/>
          </a:stretch>
        </p:blipFill>
        <p:spPr>
          <a:xfrm>
            <a:off x="5215314" y="5039037"/>
            <a:ext cx="1329583" cy="347505"/>
          </a:xfrm>
          <a:prstGeom prst="rect">
            <a:avLst/>
          </a:prstGeom>
        </p:spPr>
      </p:pic>
      <p:sp>
        <p:nvSpPr>
          <p:cNvPr id="131" name="TextBox 130"/>
          <p:cNvSpPr txBox="1"/>
          <p:nvPr/>
        </p:nvSpPr>
        <p:spPr>
          <a:xfrm>
            <a:off x="318653" y="4974446"/>
            <a:ext cx="1813156" cy="594566"/>
          </a:xfrm>
          <a:prstGeom prst="rect">
            <a:avLst/>
          </a:prstGeom>
          <a:noFill/>
        </p:spPr>
        <p:txBody>
          <a:bodyPr wrap="square" rtlCol="0">
            <a:spAutoFit/>
          </a:bodyPr>
          <a:lstStyle/>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Light"/>
                <a:ea typeface="+mn-ea"/>
                <a:cs typeface="+mn-cs"/>
              </a:rPr>
              <a:t>Databases &amp;</a:t>
            </a:r>
          </a:p>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Light"/>
                <a:ea typeface="+mn-ea"/>
                <a:cs typeface="+mn-cs"/>
              </a:rPr>
              <a:t>Middleware</a:t>
            </a:r>
          </a:p>
        </p:txBody>
      </p:sp>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84478" y="5044874"/>
            <a:ext cx="1071646" cy="357416"/>
          </a:xfrm>
          <a:prstGeom prst="rect">
            <a:avLst/>
          </a:prstGeom>
        </p:spPr>
      </p:pic>
      <p:pic>
        <p:nvPicPr>
          <p:cNvPr id="119" name="Picture 1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50095" y="4295215"/>
            <a:ext cx="769495" cy="214750"/>
          </a:xfrm>
          <a:prstGeom prst="rect">
            <a:avLst/>
          </a:prstGeom>
        </p:spPr>
      </p:pic>
      <p:sp>
        <p:nvSpPr>
          <p:cNvPr id="128" name="TextBox 127"/>
          <p:cNvSpPr txBox="1"/>
          <p:nvPr/>
        </p:nvSpPr>
        <p:spPr>
          <a:xfrm>
            <a:off x="318653" y="4044310"/>
            <a:ext cx="1813156" cy="594566"/>
          </a:xfrm>
          <a:prstGeom prst="rect">
            <a:avLst/>
          </a:prstGeom>
          <a:noFill/>
        </p:spPr>
        <p:txBody>
          <a:bodyPr wrap="square" rtlCol="0">
            <a:spAutoFit/>
          </a:bodyPr>
          <a:lstStyle/>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Light"/>
                <a:ea typeface="+mn-ea"/>
                <a:cs typeface="+mn-cs"/>
              </a:rPr>
              <a:t>App Frameworks</a:t>
            </a:r>
          </a:p>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Light"/>
                <a:ea typeface="+mn-ea"/>
                <a:cs typeface="+mn-cs"/>
              </a:rPr>
              <a:t>&amp; Tools</a:t>
            </a: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93552" y="4137399"/>
            <a:ext cx="399456" cy="458530"/>
          </a:xfrm>
          <a:prstGeom prst="rect">
            <a:avLst/>
          </a:prstGeom>
        </p:spPr>
      </p:pic>
      <p:pic>
        <p:nvPicPr>
          <p:cNvPr id="84" name="Picture 8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61738" y="4204471"/>
            <a:ext cx="1335385" cy="312537"/>
          </a:xfrm>
          <a:prstGeom prst="rect">
            <a:avLst/>
          </a:prstGeom>
        </p:spPr>
      </p:pic>
      <p:pic>
        <p:nvPicPr>
          <p:cNvPr id="81" name="Picture 80"/>
          <p:cNvPicPr>
            <a:picLocks noChangeAspect="1"/>
          </p:cNvPicPr>
          <p:nvPr/>
        </p:nvPicPr>
        <p:blipFill>
          <a:blip r:embed="rId21"/>
          <a:stretch>
            <a:fillRect/>
          </a:stretch>
        </p:blipFill>
        <p:spPr>
          <a:xfrm>
            <a:off x="7219109" y="4264191"/>
            <a:ext cx="1019241" cy="205055"/>
          </a:xfrm>
          <a:prstGeom prst="rect">
            <a:avLst/>
          </a:prstGeom>
        </p:spPr>
      </p:pic>
      <p:pic>
        <p:nvPicPr>
          <p:cNvPr id="88" name="Picture 87"/>
          <p:cNvPicPr>
            <a:picLocks noChangeAspect="1"/>
          </p:cNvPicPr>
          <p:nvPr/>
        </p:nvPicPr>
        <p:blipFill>
          <a:blip r:embed="rId22"/>
          <a:stretch>
            <a:fillRect/>
          </a:stretch>
        </p:blipFill>
        <p:spPr>
          <a:xfrm>
            <a:off x="10126137" y="5059683"/>
            <a:ext cx="444989" cy="454591"/>
          </a:xfrm>
          <a:prstGeom prst="rect">
            <a:avLst/>
          </a:prstGeom>
        </p:spPr>
      </p:pic>
      <p:pic>
        <p:nvPicPr>
          <p:cNvPr id="90" name="Picture 89"/>
          <p:cNvPicPr>
            <a:picLocks noChangeAspect="1"/>
          </p:cNvPicPr>
          <p:nvPr/>
        </p:nvPicPr>
        <p:blipFill>
          <a:blip r:embed="rId23"/>
          <a:stretch>
            <a:fillRect/>
          </a:stretch>
        </p:blipFill>
        <p:spPr>
          <a:xfrm>
            <a:off x="6835605" y="5096693"/>
            <a:ext cx="613115" cy="280416"/>
          </a:xfrm>
          <a:prstGeom prst="rect">
            <a:avLst/>
          </a:prstGeom>
        </p:spPr>
      </p:pic>
      <p:pic>
        <p:nvPicPr>
          <p:cNvPr id="93" name="Picture 92"/>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a:off x="10752176" y="5075555"/>
            <a:ext cx="957869" cy="392594"/>
          </a:xfrm>
          <a:prstGeom prst="rect">
            <a:avLst/>
          </a:prstGeom>
        </p:spPr>
      </p:pic>
      <p:pic>
        <p:nvPicPr>
          <p:cNvPr id="74" name="Picture 4" descr="https://tool.microsoftsca.com/Content/assets/clients/928527.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642062" y="3252518"/>
            <a:ext cx="949421" cy="474711"/>
          </a:xfrm>
          <a:prstGeom prst="rect">
            <a:avLst/>
          </a:prstGeom>
          <a:extLst>
            <a:ext uri="{909E8E84-426E-40DD-AFC4-6F175D3DCCD1}">
              <a14:hiddenFill xmlns:a14="http://schemas.microsoft.com/office/drawing/2010/main">
                <a:solidFill>
                  <a:srgbClr val="FFFFFF"/>
                </a:solidFill>
              </a14:hiddenFill>
            </a:ext>
          </a:extLst>
        </p:spPr>
      </p:pic>
      <p:pic>
        <p:nvPicPr>
          <p:cNvPr id="75" name="Picture 2" descr="http://blog.cloudfoundry.com/wp-content/static/cfcom/assets/images/logocf300square.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72289" y="3233367"/>
            <a:ext cx="597585" cy="597585"/>
          </a:xfrm>
          <a:prstGeom prst="rect">
            <a:avLst/>
          </a:prstGeom>
          <a:extLst>
            <a:ext uri="{909E8E84-426E-40DD-AFC4-6F175D3DCCD1}">
              <a14:hiddenFill xmlns:a14="http://schemas.microsoft.com/office/drawing/2010/main">
                <a:solidFill>
                  <a:srgbClr val="FFFFFF"/>
                </a:solidFill>
              </a14:hiddenFill>
            </a:ext>
          </a:extLst>
        </p:spPr>
      </p:pic>
      <p:pic>
        <p:nvPicPr>
          <p:cNvPr id="77" name="Picture 2" descr="http://plugins.netbeans.org/data/images/1418381717_Jekastic_logo.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609017" y="3229771"/>
            <a:ext cx="1061089" cy="530543"/>
          </a:xfrm>
          <a:prstGeom prst="rect">
            <a:avLst/>
          </a:prstGeom>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8"/>
          <a:stretch>
            <a:fillRect/>
          </a:stretch>
        </p:blipFill>
        <p:spPr>
          <a:xfrm>
            <a:off x="6868458" y="2412131"/>
            <a:ext cx="569442" cy="606782"/>
          </a:xfrm>
          <a:prstGeom prst="rect">
            <a:avLst/>
          </a:prstGeom>
        </p:spPr>
      </p:pic>
      <p:pic>
        <p:nvPicPr>
          <p:cNvPr id="17" name="Picture 16"/>
          <p:cNvPicPr>
            <a:picLocks noChangeAspect="1"/>
          </p:cNvPicPr>
          <p:nvPr/>
        </p:nvPicPr>
        <p:blipFill>
          <a:blip r:embed="rId29"/>
          <a:stretch>
            <a:fillRect/>
          </a:stretch>
        </p:blipFill>
        <p:spPr>
          <a:xfrm>
            <a:off x="7578684" y="2442420"/>
            <a:ext cx="559963" cy="585130"/>
          </a:xfrm>
          <a:prstGeom prst="rect">
            <a:avLst/>
          </a:prstGeom>
        </p:spPr>
      </p:pic>
      <p:pic>
        <p:nvPicPr>
          <p:cNvPr id="83" name="Picture 82"/>
          <p:cNvPicPr>
            <a:picLocks noChangeAspect="1"/>
          </p:cNvPicPr>
          <p:nvPr/>
        </p:nvPicPr>
        <p:blipFill>
          <a:blip r:embed="rId30"/>
          <a:stretch>
            <a:fillRect/>
          </a:stretch>
        </p:blipFill>
        <p:spPr>
          <a:xfrm>
            <a:off x="8164442" y="5835501"/>
            <a:ext cx="1220406" cy="449109"/>
          </a:xfrm>
          <a:prstGeom prst="rect">
            <a:avLst/>
          </a:prstGeom>
        </p:spPr>
      </p:pic>
      <p:pic>
        <p:nvPicPr>
          <p:cNvPr id="111" name="Picture 11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663071" y="5805179"/>
            <a:ext cx="1278581" cy="434265"/>
          </a:xfrm>
          <a:prstGeom prst="rect">
            <a:avLst/>
          </a:prstGeom>
        </p:spPr>
      </p:pic>
      <p:pic>
        <p:nvPicPr>
          <p:cNvPr id="9" name="Picture 8"/>
          <p:cNvPicPr>
            <a:picLocks noChangeAspect="1"/>
          </p:cNvPicPr>
          <p:nvPr/>
        </p:nvPicPr>
        <p:blipFill rotWithShape="1">
          <a:blip r:embed="rId32"/>
          <a:srcRect r="23769"/>
          <a:stretch/>
        </p:blipFill>
        <p:spPr>
          <a:xfrm>
            <a:off x="1584820" y="1553337"/>
            <a:ext cx="5330985" cy="678141"/>
          </a:xfrm>
          <a:prstGeom prst="rect">
            <a:avLst/>
          </a:prstGeom>
        </p:spPr>
      </p:pic>
      <p:sp>
        <p:nvSpPr>
          <p:cNvPr id="99" name="TextBox 98"/>
          <p:cNvSpPr txBox="1"/>
          <p:nvPr/>
        </p:nvSpPr>
        <p:spPr>
          <a:xfrm>
            <a:off x="318653" y="1741521"/>
            <a:ext cx="1813156" cy="343443"/>
          </a:xfrm>
          <a:prstGeom prst="rect">
            <a:avLst/>
          </a:prstGeom>
          <a:noFill/>
        </p:spPr>
        <p:txBody>
          <a:bodyPr wrap="square" rtlCol="0">
            <a:spAutoFit/>
          </a:bodyPr>
          <a:lstStyle/>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Light"/>
                <a:ea typeface="+mn-ea"/>
                <a:cs typeface="+mn-cs"/>
              </a:rPr>
              <a:t>DevOps</a:t>
            </a:r>
          </a:p>
        </p:txBody>
      </p:sp>
      <p:sp>
        <p:nvSpPr>
          <p:cNvPr id="110" name="TextBox 109"/>
          <p:cNvSpPr txBox="1"/>
          <p:nvPr/>
        </p:nvSpPr>
        <p:spPr>
          <a:xfrm>
            <a:off x="3740695" y="3351308"/>
            <a:ext cx="1567236" cy="333617"/>
          </a:xfrm>
          <a:prstGeom prst="rect">
            <a:avLst/>
          </a:prstGeom>
          <a:noFill/>
        </p:spPr>
        <p:txBody>
          <a:bodyPr wrap="square" rtlCol="0">
            <a:spAutoFit/>
          </a:bodyPr>
          <a:lstStyle/>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568" b="1" i="0" u="none" strike="noStrike" kern="1200" cap="none" spc="0" normalizeH="0" baseline="0" noProof="0" dirty="0">
                <a:ln>
                  <a:noFill/>
                </a:ln>
                <a:solidFill>
                  <a:schemeClr val="bg1"/>
                </a:solidFill>
                <a:effectLst/>
                <a:uLnTx/>
                <a:uFillTx/>
                <a:latin typeface="Segoe UI Light"/>
                <a:ea typeface="+mn-ea"/>
                <a:cs typeface="+mn-cs"/>
              </a:rPr>
              <a:t>PaaS </a:t>
            </a:r>
          </a:p>
        </p:txBody>
      </p:sp>
      <p:pic>
        <p:nvPicPr>
          <p:cNvPr id="113" name="Picture 112"/>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539199" y="5849749"/>
            <a:ext cx="1289448" cy="497994"/>
          </a:xfrm>
          <a:prstGeom prst="rect">
            <a:avLst/>
          </a:prstGeom>
        </p:spPr>
      </p:pic>
      <p:pic>
        <p:nvPicPr>
          <p:cNvPr id="114" name="Picture 11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560944" y="5831683"/>
            <a:ext cx="837274" cy="509509"/>
          </a:xfrm>
          <a:prstGeom prst="rect">
            <a:avLst/>
          </a:prstGeom>
        </p:spPr>
      </p:pic>
      <p:pic>
        <p:nvPicPr>
          <p:cNvPr id="121" name="Picture 120"/>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525768" y="5873350"/>
            <a:ext cx="948948" cy="326132"/>
          </a:xfrm>
          <a:prstGeom prst="rect">
            <a:avLst/>
          </a:prstGeom>
        </p:spPr>
      </p:pic>
      <p:pic>
        <p:nvPicPr>
          <p:cNvPr id="122" name="Picture 4" descr="http://rottmann.net/wp-content/uploads/2013/02/Scalr_Logo.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763646" y="2663401"/>
            <a:ext cx="908360" cy="24153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6" descr="https://evbdn.eventbrite.com/s3-s3/eventlogos/9947961/mistlogo.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273136" y="2560973"/>
            <a:ext cx="946553" cy="45234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8" descr="https://hashicorp.com/images/blog/terraform/small-a17be924.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086257" y="2548372"/>
            <a:ext cx="432211" cy="43221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2" descr="https://libcloud.apache.org/images/media/libcloud-logo-with-text-medium.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9306765" y="2475058"/>
            <a:ext cx="576120" cy="5761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File:Python-logo-notext.svg"/>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667317" y="4050597"/>
            <a:ext cx="588929" cy="588929"/>
          </a:xfrm>
          <a:prstGeom prst="rect">
            <a:avLst/>
          </a:prstGeom>
        </p:spPr>
      </p:pic>
      <p:sp>
        <p:nvSpPr>
          <p:cNvPr id="67" name="Title 2"/>
          <p:cNvSpPr txBox="1">
            <a:spLocks/>
          </p:cNvSpPr>
          <p:nvPr/>
        </p:nvSpPr>
        <p:spPr>
          <a:xfrm>
            <a:off x="269241" y="289958"/>
            <a:ext cx="11655840" cy="899537"/>
          </a:xfrm>
          <a:prstGeom prst="rect">
            <a:avLst/>
          </a:prstGeom>
        </p:spPr>
        <p:txBody>
          <a:bodyPr vert="horz" wrap="square" lIns="143428" tIns="89642" rIns="143428" bIns="89642"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bg2"/>
                    </a:gs>
                    <a:gs pos="100000">
                      <a:schemeClr val="bg2"/>
                    </a:gs>
                  </a:gsLst>
                  <a:lin ang="5400000" scaled="0"/>
                </a:gradFill>
                <a:effectLst/>
                <a:latin typeface="+mj-lt"/>
                <a:ea typeface="+mn-ea"/>
                <a:cs typeface="Segoe UI" pitchFamily="34" charset="0"/>
              </a:defRPr>
            </a:lvl1pPr>
          </a:lstStyle>
          <a:p>
            <a:pPr marL="0" marR="0" lvl="0" indent="0" algn="l" defTabSz="932667" rtl="0" eaLnBrk="1" fontAlgn="auto" latinLnBrk="0" hangingPunct="1">
              <a:lnSpc>
                <a:spcPct val="90000"/>
              </a:lnSpc>
              <a:spcBef>
                <a:spcPct val="0"/>
              </a:spcBef>
              <a:spcAft>
                <a:spcPts val="0"/>
              </a:spcAft>
              <a:buClrTx/>
              <a:buSzTx/>
              <a:buFontTx/>
              <a:buNone/>
              <a:tabLst/>
              <a:defRPr/>
            </a:pPr>
            <a:r>
              <a:rPr kumimoji="0" lang="en-US" sz="4705" b="0" i="0" u="none" strike="noStrike" kern="1200" cap="none" spc="-102" normalizeH="0" baseline="0" noProof="0" dirty="0">
                <a:ln w="3175">
                  <a:noFill/>
                </a:ln>
                <a:solidFill>
                  <a:schemeClr val="bg1"/>
                </a:solidFill>
                <a:effectLst/>
                <a:uLnTx/>
                <a:uFillTx/>
                <a:latin typeface="Segoe UI Light"/>
                <a:ea typeface="+mn-ea"/>
                <a:cs typeface="Segoe UI" pitchFamily="34" charset="0"/>
              </a:rPr>
              <a:t>Azure is an open cloud</a:t>
            </a:r>
          </a:p>
        </p:txBody>
      </p:sp>
      <p:pic>
        <p:nvPicPr>
          <p:cNvPr id="3" name="Picture 2"/>
          <p:cNvPicPr>
            <a:picLocks noChangeAspect="1"/>
          </p:cNvPicPr>
          <p:nvPr/>
        </p:nvPicPr>
        <p:blipFill>
          <a:blip r:embed="rId41"/>
          <a:stretch>
            <a:fillRect/>
          </a:stretch>
        </p:blipFill>
        <p:spPr>
          <a:xfrm>
            <a:off x="2443008" y="5835501"/>
            <a:ext cx="490088" cy="484112"/>
          </a:xfrm>
          <a:prstGeom prst="rect">
            <a:avLst/>
          </a:prstGeom>
        </p:spPr>
      </p:pic>
      <p:pic>
        <p:nvPicPr>
          <p:cNvPr id="72" name="Picture 71"/>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051471" y="5033701"/>
            <a:ext cx="1473296" cy="348680"/>
          </a:xfrm>
          <a:prstGeom prst="rect">
            <a:avLst/>
          </a:prstGeom>
        </p:spPr>
      </p:pic>
      <p:pic>
        <p:nvPicPr>
          <p:cNvPr id="73" name="Picture 72"/>
          <p:cNvPicPr>
            <a:picLocks noChangeAspect="1"/>
          </p:cNvPicPr>
          <p:nvPr/>
        </p:nvPicPr>
        <p:blipFill>
          <a:blip r:embed="rId43"/>
          <a:stretch>
            <a:fillRect/>
          </a:stretch>
        </p:blipFill>
        <p:spPr>
          <a:xfrm>
            <a:off x="1733545" y="5825587"/>
            <a:ext cx="505774" cy="596814"/>
          </a:xfrm>
          <a:prstGeom prst="rect">
            <a:avLst/>
          </a:prstGeom>
        </p:spPr>
      </p:pic>
      <p:pic>
        <p:nvPicPr>
          <p:cNvPr id="76" name="Picture 75"/>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2639839" y="4264191"/>
            <a:ext cx="553523" cy="297154"/>
          </a:xfrm>
          <a:prstGeom prst="rect">
            <a:avLst/>
          </a:prstGeom>
        </p:spPr>
      </p:pic>
      <p:pic>
        <p:nvPicPr>
          <p:cNvPr id="78" name="Picture 77"/>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5556321" y="3925040"/>
            <a:ext cx="474448" cy="720797"/>
          </a:xfrm>
          <a:prstGeom prst="rect">
            <a:avLst/>
          </a:prstGeom>
        </p:spPr>
      </p:pic>
      <p:sp>
        <p:nvSpPr>
          <p:cNvPr id="5" name="AutoShape 2" descr="Gradle"/>
          <p:cNvSpPr>
            <a:spLocks noChangeAspect="1" noChangeArrowheads="1"/>
          </p:cNvSpPr>
          <p:nvPr/>
        </p:nvSpPr>
        <p:spPr bwMode="auto">
          <a:xfrm>
            <a:off x="152517" y="-447726"/>
            <a:ext cx="2801328" cy="933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pic>
        <p:nvPicPr>
          <p:cNvPr id="7" name="Picture 6"/>
          <p:cNvPicPr>
            <a:picLocks noChangeAspect="1"/>
          </p:cNvPicPr>
          <p:nvPr/>
        </p:nvPicPr>
        <p:blipFill>
          <a:blip r:embed="rId46"/>
          <a:stretch>
            <a:fillRect/>
          </a:stretch>
        </p:blipFill>
        <p:spPr>
          <a:xfrm>
            <a:off x="5537596" y="1669678"/>
            <a:ext cx="1404361" cy="400125"/>
          </a:xfrm>
          <a:prstGeom prst="rect">
            <a:avLst/>
          </a:prstGeom>
        </p:spPr>
      </p:pic>
      <p:pic>
        <p:nvPicPr>
          <p:cNvPr id="1028" name="Picture 4" descr="http://people.redhat.com/jamisonm/Red_Hat_cmyk_logo.jp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180155" y="5908337"/>
            <a:ext cx="1187732" cy="38081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https://www.packet.net/media/images/m7S2-kubernetes.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8634136" y="3141047"/>
            <a:ext cx="825987" cy="70798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ttps://upload.wikimedia.org/wikipedia/en/thumb/3/3a/OpenShift-LogoType.svg/1024px-OpenShift-LogoType.svg.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947430" y="3178460"/>
            <a:ext cx="688709" cy="6887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9480399" y="3228140"/>
            <a:ext cx="915454" cy="389555"/>
          </a:xfrm>
          <a:prstGeom prst="rect">
            <a:avLst/>
          </a:prstGeom>
        </p:spPr>
      </p:pic>
      <p:pic>
        <p:nvPicPr>
          <p:cNvPr id="16" name="Picture 15"/>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10480606" y="3133943"/>
            <a:ext cx="755500" cy="665053"/>
          </a:xfrm>
          <a:prstGeom prst="rect">
            <a:avLst/>
          </a:prstGeom>
        </p:spPr>
      </p:pic>
      <p:sp>
        <p:nvSpPr>
          <p:cNvPr id="71" name="TextBox 70"/>
          <p:cNvSpPr txBox="1"/>
          <p:nvPr/>
        </p:nvSpPr>
        <p:spPr>
          <a:xfrm>
            <a:off x="6563025" y="3201117"/>
            <a:ext cx="775772" cy="574901"/>
          </a:xfrm>
          <a:prstGeom prst="rect">
            <a:avLst/>
          </a:prstGeom>
          <a:noFill/>
        </p:spPr>
        <p:txBody>
          <a:bodyPr wrap="square" rtlCol="0">
            <a:spAutoFit/>
          </a:bodyPr>
          <a:lstStyle/>
          <a:p>
            <a:pPr marL="0" marR="0" lvl="0" indent="0" algn="l" defTabSz="913250" rtl="0" eaLnBrk="1" fontAlgn="auto" latinLnBrk="0" hangingPunct="1">
              <a:lnSpc>
                <a:spcPct val="100000"/>
              </a:lnSpc>
              <a:spcBef>
                <a:spcPts val="0"/>
              </a:spcBef>
              <a:spcAft>
                <a:spcPts val="0"/>
              </a:spcAft>
              <a:buClrTx/>
              <a:buSzTx/>
              <a:buFontTx/>
              <a:buNone/>
              <a:tabLst/>
              <a:defRPr/>
            </a:pPr>
            <a:r>
              <a:rPr kumimoji="0" lang="en-US" sz="1568" b="1" i="0" u="none" strike="noStrike" kern="1200" cap="none" spc="0" normalizeH="0" baseline="0" noProof="0" dirty="0">
                <a:ln>
                  <a:noFill/>
                </a:ln>
                <a:solidFill>
                  <a:schemeClr val="bg1"/>
                </a:solidFill>
                <a:effectLst/>
                <a:uLnTx/>
                <a:uFillTx/>
                <a:latin typeface="Segoe UI Light"/>
                <a:ea typeface="+mn-ea"/>
                <a:cs typeface="+mn-cs"/>
              </a:rPr>
              <a:t>Orchestration</a:t>
            </a:r>
          </a:p>
        </p:txBody>
      </p:sp>
      <p:sp>
        <p:nvSpPr>
          <p:cNvPr id="6" name="Rectangle 5"/>
          <p:cNvSpPr/>
          <p:nvPr/>
        </p:nvSpPr>
        <p:spPr>
          <a:xfrm>
            <a:off x="1623716" y="2336623"/>
            <a:ext cx="1140238" cy="722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2"/>
              </a:solidFill>
            </a:endParaRPr>
          </a:p>
        </p:txBody>
      </p:sp>
      <p:pic>
        <p:nvPicPr>
          <p:cNvPr id="12" name="Picture 11"/>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1836526" y="2351736"/>
            <a:ext cx="714618" cy="702229"/>
          </a:xfrm>
          <a:prstGeom prst="rect">
            <a:avLst/>
          </a:prstGeom>
        </p:spPr>
      </p:pic>
    </p:spTree>
    <p:extLst>
      <p:ext uri="{BB962C8B-B14F-4D97-AF65-F5344CB8AC3E}">
        <p14:creationId xmlns:p14="http://schemas.microsoft.com/office/powerpoint/2010/main" val="359853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16"/>
                                        </p:tgtEl>
                                      </p:cBhvr>
                                    </p:animEffect>
                                    <p:animScale>
                                      <p:cBhvr>
                                        <p:cTn id="7" dur="500" autoRev="1" fill="hold"/>
                                        <p:tgtEl>
                                          <p:spTgt spid="16"/>
                                        </p:tgtEl>
                                      </p:cBhvr>
                                      <p:by x="105000" y="105000"/>
                                    </p:animScale>
                                  </p:childTnLst>
                                </p:cTn>
                              </p:par>
                              <p:par>
                                <p:cTn id="8" presetID="26" presetClass="emph" presetSubtype="0" repeatCount="indefinite" fill="hold" nodeType="withEffect">
                                  <p:stCondLst>
                                    <p:cond delay="0"/>
                                  </p:stCondLst>
                                  <p:childTnLst>
                                    <p:animEffect transition="out" filter="fade">
                                      <p:cBhvr>
                                        <p:cTn id="9" dur="1000" tmFilter="0, 0; .2, .5; .8, .5; 1, 0"/>
                                        <p:tgtEl>
                                          <p:spTgt spid="111"/>
                                        </p:tgtEl>
                                      </p:cBhvr>
                                    </p:animEffect>
                                    <p:animScale>
                                      <p:cBhvr>
                                        <p:cTn id="10" dur="500" autoRev="1" fill="hold"/>
                                        <p:tgtEl>
                                          <p:spTgt spid="1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751364" y="487"/>
            <a:ext cx="7440637" cy="6857027"/>
          </a:xfrm>
          <a:prstGeom prst="rect">
            <a:avLst/>
          </a:prstGeom>
          <a:solidFill>
            <a:schemeClr val="accent4">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r" defTabSz="914030" fontAlgn="base">
              <a:spcBef>
                <a:spcPct val="0"/>
              </a:spcBef>
              <a:spcAft>
                <a:spcPct val="0"/>
              </a:spcAft>
            </a:pPr>
            <a:endParaRPr lang="en-US" sz="1961" dirty="0">
              <a:gradFill>
                <a:gsLst>
                  <a:gs pos="16814">
                    <a:srgbClr val="FFFFFF"/>
                  </a:gs>
                  <a:gs pos="46000">
                    <a:srgbClr val="FFFFFF"/>
                  </a:gs>
                </a:gsLst>
                <a:lin ang="5400000" scaled="0"/>
              </a:gradFill>
            </a:endParaRPr>
          </a:p>
        </p:txBody>
      </p:sp>
      <p:sp>
        <p:nvSpPr>
          <p:cNvPr id="17" name="Title 16"/>
          <p:cNvSpPr>
            <a:spLocks noGrp="1"/>
          </p:cNvSpPr>
          <p:nvPr>
            <p:ph type="title"/>
          </p:nvPr>
        </p:nvSpPr>
        <p:spPr>
          <a:xfrm>
            <a:off x="269241" y="289958"/>
            <a:ext cx="4556824" cy="899537"/>
          </a:xfrm>
        </p:spPr>
        <p:txBody>
          <a:bodyPr/>
          <a:lstStyle/>
          <a:p>
            <a:r>
              <a:rPr lang="en-US" dirty="0"/>
              <a:t>Free Resources for DevOps Practices</a:t>
            </a:r>
            <a:endParaRPr lang="en-US" dirty="0">
              <a:gradFill>
                <a:gsLst>
                  <a:gs pos="20354">
                    <a:schemeClr val="tx1"/>
                  </a:gs>
                  <a:gs pos="40000">
                    <a:schemeClr val="tx1"/>
                  </a:gs>
                </a:gsLst>
                <a:lin ang="5400000" scaled="0"/>
              </a:gradFill>
            </a:endParaRPr>
          </a:p>
        </p:txBody>
      </p:sp>
      <p:sp>
        <p:nvSpPr>
          <p:cNvPr id="6" name="Text Placeholder 5"/>
          <p:cNvSpPr>
            <a:spLocks noGrp="1"/>
          </p:cNvSpPr>
          <p:nvPr>
            <p:ph type="body" sz="quarter" idx="10"/>
          </p:nvPr>
        </p:nvSpPr>
        <p:spPr>
          <a:xfrm>
            <a:off x="5149240" y="772147"/>
            <a:ext cx="6499080" cy="1381907"/>
          </a:xfrm>
        </p:spPr>
        <p:txBody>
          <a:bodyPr/>
          <a:lstStyle/>
          <a:p>
            <a:r>
              <a:rPr lang="en-US" sz="3137" dirty="0">
                <a:gradFill>
                  <a:gsLst>
                    <a:gs pos="20354">
                      <a:schemeClr val="tx1"/>
                    </a:gs>
                    <a:gs pos="40000">
                      <a:schemeClr val="tx1"/>
                    </a:gs>
                  </a:gsLst>
                  <a:lin ang="5400000" scaled="0"/>
                </a:gradFill>
              </a:rPr>
              <a:t>Optimize your </a:t>
            </a:r>
            <a:br>
              <a:rPr lang="en-US" sz="3137" dirty="0">
                <a:gradFill>
                  <a:gsLst>
                    <a:gs pos="20354">
                      <a:schemeClr val="tx1"/>
                    </a:gs>
                    <a:gs pos="40000">
                      <a:schemeClr val="tx1"/>
                    </a:gs>
                  </a:gsLst>
                  <a:lin ang="5400000" scaled="0"/>
                </a:gradFill>
              </a:rPr>
            </a:br>
            <a:r>
              <a:rPr lang="en-US" sz="3137" dirty="0">
                <a:gradFill>
                  <a:gsLst>
                    <a:gs pos="20354">
                      <a:schemeClr val="tx1"/>
                    </a:gs>
                    <a:gs pos="40000">
                      <a:schemeClr val="tx1"/>
                    </a:gs>
                  </a:gsLst>
                  <a:lin ang="5400000" scaled="0"/>
                </a:gradFill>
              </a:rPr>
              <a:t>DevOps practices &amp; tools:  </a:t>
            </a:r>
          </a:p>
          <a:p>
            <a:pPr lvl="1"/>
            <a:r>
              <a:rPr lang="en-US" dirty="0"/>
              <a:t>Get started on your DevOps journey:  </a:t>
            </a:r>
            <a:r>
              <a:rPr lang="en-US" dirty="0">
                <a:hlinkClick r:id="rId3"/>
              </a:rPr>
              <a:t>aka.ms/</a:t>
            </a:r>
            <a:r>
              <a:rPr lang="en-US" dirty="0" err="1">
                <a:hlinkClick r:id="rId3"/>
              </a:rPr>
              <a:t>devops</a:t>
            </a:r>
            <a:endParaRPr lang="en-US" dirty="0"/>
          </a:p>
        </p:txBody>
      </p:sp>
      <p:sp>
        <p:nvSpPr>
          <p:cNvPr id="4" name="Text Placeholder 5"/>
          <p:cNvSpPr txBox="1">
            <a:spLocks/>
          </p:cNvSpPr>
          <p:nvPr/>
        </p:nvSpPr>
        <p:spPr>
          <a:xfrm>
            <a:off x="269241" y="2875607"/>
            <a:ext cx="4330400" cy="1484494"/>
          </a:xfrm>
          <a:prstGeom prst="rect">
            <a:avLst/>
          </a:prstGeom>
        </p:spPr>
        <p:txBody>
          <a:bodyPr vert="horz" wrap="square" lIns="143428" tIns="89642" rIns="143428" bIns="89642"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137" dirty="0">
                <a:gradFill>
                  <a:gsLst>
                    <a:gs pos="20354">
                      <a:srgbClr val="0078D7">
                        <a:lumMod val="20000"/>
                        <a:lumOff val="80000"/>
                      </a:srgbClr>
                    </a:gs>
                    <a:gs pos="40000">
                      <a:srgbClr val="0078D7">
                        <a:lumMod val="20000"/>
                        <a:lumOff val="80000"/>
                      </a:srgbClr>
                    </a:gs>
                  </a:gsLst>
                </a:gradFill>
              </a:rPr>
              <a:t>Accelerate your application </a:t>
            </a:r>
            <a:br>
              <a:rPr lang="en-US" sz="3137" dirty="0">
                <a:gradFill>
                  <a:gsLst>
                    <a:gs pos="20354">
                      <a:srgbClr val="0078D7">
                        <a:lumMod val="20000"/>
                        <a:lumOff val="80000"/>
                      </a:srgbClr>
                    </a:gs>
                    <a:gs pos="40000">
                      <a:srgbClr val="0078D7">
                        <a:lumMod val="20000"/>
                        <a:lumOff val="80000"/>
                      </a:srgbClr>
                    </a:gs>
                  </a:gsLst>
                </a:gradFill>
              </a:rPr>
            </a:br>
            <a:r>
              <a:rPr lang="en-US" sz="3137" dirty="0">
                <a:gradFill>
                  <a:gsLst>
                    <a:gs pos="20354">
                      <a:srgbClr val="0078D7">
                        <a:lumMod val="20000"/>
                        <a:lumOff val="80000"/>
                      </a:srgbClr>
                    </a:gs>
                    <a:gs pos="40000">
                      <a:srgbClr val="0078D7">
                        <a:lumMod val="20000"/>
                        <a:lumOff val="80000"/>
                      </a:srgbClr>
                    </a:gs>
                  </a:gsLst>
                </a:gradFill>
              </a:rPr>
              <a:t>delivery lifecycle</a:t>
            </a:r>
          </a:p>
        </p:txBody>
      </p:sp>
      <p:sp>
        <p:nvSpPr>
          <p:cNvPr id="5" name="Text Placeholder 5"/>
          <p:cNvSpPr txBox="1">
            <a:spLocks/>
          </p:cNvSpPr>
          <p:nvPr/>
        </p:nvSpPr>
        <p:spPr>
          <a:xfrm>
            <a:off x="5149241" y="2289615"/>
            <a:ext cx="6648484" cy="1653461"/>
          </a:xfrm>
          <a:prstGeom prst="rect">
            <a:avLst/>
          </a:prstGeom>
        </p:spPr>
        <p:txBody>
          <a:bodyPr vert="horz" wrap="square" lIns="143428" tIns="89642" rIns="143428" bIns="89642"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137" dirty="0">
                <a:gradFill>
                  <a:gsLst>
                    <a:gs pos="20354">
                      <a:srgbClr val="FFFFFF"/>
                    </a:gs>
                    <a:gs pos="40000">
                      <a:srgbClr val="FFFFFF"/>
                    </a:gs>
                  </a:gsLst>
                  <a:lin ang="5400000" scaled="0"/>
                </a:gradFill>
              </a:rPr>
              <a:t>Download the Forrester Infrastructure-as-Code whitepaper: </a:t>
            </a:r>
          </a:p>
          <a:p>
            <a:pPr lvl="1">
              <a:buClr>
                <a:srgbClr val="FFFFFF"/>
              </a:buClr>
            </a:pPr>
            <a:r>
              <a:rPr lang="en-US" sz="1961" dirty="0">
                <a:gradFill>
                  <a:gsLst>
                    <a:gs pos="1250">
                      <a:srgbClr val="FFFFFF"/>
                    </a:gs>
                    <a:gs pos="100000">
                      <a:srgbClr val="FFFFFF"/>
                    </a:gs>
                  </a:gsLst>
                  <a:lin ang="5400000" scaled="0"/>
                </a:gradFill>
              </a:rPr>
              <a:t>Complexity kills.  Automate with Infra as code: </a:t>
            </a:r>
            <a:r>
              <a:rPr lang="en-US" sz="1961" dirty="0">
                <a:gradFill>
                  <a:gsLst>
                    <a:gs pos="1250">
                      <a:srgbClr val="FFFFFF"/>
                    </a:gs>
                    <a:gs pos="100000">
                      <a:srgbClr val="FFFFFF"/>
                    </a:gs>
                  </a:gsLst>
                  <a:lin ang="5400000" scaled="0"/>
                </a:gradFill>
                <a:hlinkClick r:id="rId4"/>
              </a:rPr>
              <a:t>aka.ms/</a:t>
            </a:r>
            <a:r>
              <a:rPr lang="en-US" sz="1961" dirty="0" err="1">
                <a:gradFill>
                  <a:gsLst>
                    <a:gs pos="1250">
                      <a:srgbClr val="FFFFFF"/>
                    </a:gs>
                    <a:gs pos="100000">
                      <a:srgbClr val="FFFFFF"/>
                    </a:gs>
                  </a:gsLst>
                  <a:lin ang="5400000" scaled="0"/>
                </a:gradFill>
                <a:hlinkClick r:id="rId4"/>
              </a:rPr>
              <a:t>iac_tlp</a:t>
            </a:r>
            <a:endParaRPr lang="en-US" sz="1961" dirty="0">
              <a:gradFill>
                <a:gsLst>
                  <a:gs pos="1250">
                    <a:srgbClr val="FFFFFF"/>
                  </a:gs>
                  <a:gs pos="100000">
                    <a:srgbClr val="FFFFFF"/>
                  </a:gs>
                </a:gsLst>
                <a:lin ang="5400000" scaled="0"/>
              </a:gradFill>
            </a:endParaRPr>
          </a:p>
        </p:txBody>
      </p:sp>
      <p:sp>
        <p:nvSpPr>
          <p:cNvPr id="8" name="Text Placeholder 5"/>
          <p:cNvSpPr txBox="1">
            <a:spLocks/>
          </p:cNvSpPr>
          <p:nvPr/>
        </p:nvSpPr>
        <p:spPr>
          <a:xfrm>
            <a:off x="5149240" y="4078638"/>
            <a:ext cx="6320107" cy="1218974"/>
          </a:xfrm>
          <a:prstGeom prst="rect">
            <a:avLst/>
          </a:prstGeom>
        </p:spPr>
        <p:txBody>
          <a:bodyPr vert="horz" wrap="square" lIns="143428" tIns="89642" rIns="143428" bIns="89642"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137" dirty="0">
                <a:gradFill>
                  <a:gsLst>
                    <a:gs pos="20354">
                      <a:srgbClr val="FFFFFF"/>
                    </a:gs>
                    <a:gs pos="40000">
                      <a:srgbClr val="FFFFFF"/>
                    </a:gs>
                  </a:gsLst>
                  <a:lin ang="5400000" scaled="0"/>
                </a:gradFill>
              </a:rPr>
              <a:t>Technical resources for Practitioners: </a:t>
            </a:r>
          </a:p>
          <a:p>
            <a:pPr lvl="1">
              <a:buClr>
                <a:srgbClr val="FFFFFF"/>
              </a:buClr>
            </a:pPr>
            <a:r>
              <a:rPr lang="en-US" sz="1961" dirty="0">
                <a:gradFill>
                  <a:gsLst>
                    <a:gs pos="1250">
                      <a:srgbClr val="FFFFFF"/>
                    </a:gs>
                    <a:gs pos="100000">
                      <a:srgbClr val="FFFFFF"/>
                    </a:gs>
                  </a:gsLst>
                  <a:lin ang="5400000" scaled="0"/>
                </a:gradFill>
              </a:rPr>
              <a:t>Get access to free online training, </a:t>
            </a:r>
            <a:r>
              <a:rPr lang="en-US" sz="1961" dirty="0" err="1">
                <a:gradFill>
                  <a:gsLst>
                    <a:gs pos="1250">
                      <a:srgbClr val="FFFFFF"/>
                    </a:gs>
                    <a:gs pos="100000">
                      <a:srgbClr val="FFFFFF"/>
                    </a:gs>
                  </a:gsLst>
                  <a:lin ang="5400000" scaled="0"/>
                </a:gradFill>
              </a:rPr>
              <a:t>evals</a:t>
            </a:r>
            <a:r>
              <a:rPr lang="en-US" sz="1961" dirty="0">
                <a:gradFill>
                  <a:gsLst>
                    <a:gs pos="1250">
                      <a:srgbClr val="FFFFFF"/>
                    </a:gs>
                    <a:gs pos="100000">
                      <a:srgbClr val="FFFFFF"/>
                    </a:gs>
                  </a:gsLst>
                  <a:lin ang="5400000" scaled="0"/>
                </a:gradFill>
              </a:rPr>
              <a:t> and HOLs: </a:t>
            </a:r>
            <a:r>
              <a:rPr lang="en-US" sz="1961" dirty="0">
                <a:gradFill>
                  <a:gsLst>
                    <a:gs pos="1250">
                      <a:srgbClr val="FFFFFF"/>
                    </a:gs>
                    <a:gs pos="100000">
                      <a:srgbClr val="FFFFFF"/>
                    </a:gs>
                  </a:gsLst>
                  <a:lin ang="5400000" scaled="0"/>
                </a:gradFill>
                <a:hlinkClick r:id="rId5"/>
              </a:rPr>
              <a:t>aka.ms/</a:t>
            </a:r>
            <a:r>
              <a:rPr lang="en-US" sz="1961" dirty="0" err="1">
                <a:gradFill>
                  <a:gsLst>
                    <a:gs pos="1250">
                      <a:srgbClr val="FFFFFF"/>
                    </a:gs>
                    <a:gs pos="100000">
                      <a:srgbClr val="FFFFFF"/>
                    </a:gs>
                  </a:gsLst>
                  <a:lin ang="5400000" scaled="0"/>
                </a:gradFill>
                <a:hlinkClick r:id="rId5"/>
              </a:rPr>
              <a:t>devopsmva</a:t>
            </a:r>
            <a:endParaRPr lang="en-US" sz="1961" dirty="0">
              <a:gradFill>
                <a:gsLst>
                  <a:gs pos="1250">
                    <a:srgbClr val="FFFFFF"/>
                  </a:gs>
                  <a:gs pos="100000">
                    <a:srgbClr val="FFFFFF"/>
                  </a:gs>
                </a:gsLst>
                <a:lin ang="5400000" scaled="0"/>
              </a:gradFill>
            </a:endParaRPr>
          </a:p>
        </p:txBody>
      </p:sp>
      <p:sp>
        <p:nvSpPr>
          <p:cNvPr id="9" name="Text Placeholder 5"/>
          <p:cNvSpPr txBox="1">
            <a:spLocks/>
          </p:cNvSpPr>
          <p:nvPr/>
        </p:nvSpPr>
        <p:spPr>
          <a:xfrm>
            <a:off x="5149240" y="5433172"/>
            <a:ext cx="6320107" cy="947420"/>
          </a:xfrm>
          <a:prstGeom prst="rect">
            <a:avLst/>
          </a:prstGeom>
        </p:spPr>
        <p:txBody>
          <a:bodyPr vert="horz" wrap="square" lIns="143428" tIns="89642" rIns="143428" bIns="89642"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137" dirty="0">
                <a:gradFill>
                  <a:gsLst>
                    <a:gs pos="20354">
                      <a:srgbClr val="FFFFFF"/>
                    </a:gs>
                    <a:gs pos="40000">
                      <a:srgbClr val="FFFFFF"/>
                    </a:gs>
                  </a:gsLst>
                  <a:lin ang="5400000" scaled="0"/>
                </a:gradFill>
              </a:rPr>
              <a:t>Join the Community conversations: </a:t>
            </a:r>
          </a:p>
          <a:p>
            <a:pPr lvl="1">
              <a:buClr>
                <a:srgbClr val="FFFFFF"/>
              </a:buClr>
            </a:pPr>
            <a:r>
              <a:rPr lang="en-US" sz="1961" dirty="0">
                <a:gradFill>
                  <a:gsLst>
                    <a:gs pos="1250">
                      <a:srgbClr val="FFFFFF"/>
                    </a:gs>
                    <a:gs pos="100000">
                      <a:srgbClr val="FFFFFF"/>
                    </a:gs>
                  </a:gsLst>
                  <a:lin ang="5400000" scaled="0"/>
                </a:gradFill>
              </a:rPr>
              <a:t>Use </a:t>
            </a:r>
            <a:r>
              <a:rPr lang="en-US" sz="1961" dirty="0">
                <a:gradFill>
                  <a:gsLst>
                    <a:gs pos="1250">
                      <a:srgbClr val="FFFFFF"/>
                    </a:gs>
                    <a:gs pos="100000">
                      <a:srgbClr val="FFFFFF"/>
                    </a:gs>
                  </a:gsLst>
                  <a:lin ang="5400000" scaled="0"/>
                </a:gradFill>
                <a:hlinkClick r:id="rId6"/>
              </a:rPr>
              <a:t>#</a:t>
            </a:r>
            <a:r>
              <a:rPr lang="en-US" sz="1961" dirty="0" err="1">
                <a:gradFill>
                  <a:gsLst>
                    <a:gs pos="1250">
                      <a:srgbClr val="FFFFFF"/>
                    </a:gs>
                    <a:gs pos="100000">
                      <a:srgbClr val="FFFFFF"/>
                    </a:gs>
                  </a:gsLst>
                  <a:lin ang="5400000" scaled="0"/>
                </a:gradFill>
                <a:hlinkClick r:id="rId6"/>
              </a:rPr>
              <a:t>TalkDevOps</a:t>
            </a:r>
            <a:r>
              <a:rPr lang="en-US" sz="1961" dirty="0">
                <a:gradFill>
                  <a:gsLst>
                    <a:gs pos="1250">
                      <a:srgbClr val="FFFFFF"/>
                    </a:gs>
                    <a:gs pos="100000">
                      <a:srgbClr val="FFFFFF"/>
                    </a:gs>
                  </a:gsLst>
                  <a:lin ang="5400000" scaled="0"/>
                </a:gradFill>
                <a:hlinkClick r:id="rId6"/>
              </a:rPr>
              <a:t> </a:t>
            </a:r>
            <a:r>
              <a:rPr lang="en-US" sz="1961" dirty="0">
                <a:gradFill>
                  <a:gsLst>
                    <a:gs pos="1250">
                      <a:srgbClr val="FFFFFF"/>
                    </a:gs>
                    <a:gs pos="100000">
                      <a:srgbClr val="FFFFFF"/>
                    </a:gs>
                  </a:gsLst>
                  <a:lin ang="5400000" scaled="0"/>
                </a:gradFill>
              </a:rPr>
              <a:t>on Twitter</a:t>
            </a:r>
          </a:p>
        </p:txBody>
      </p:sp>
    </p:spTree>
    <p:extLst>
      <p:ext uri="{BB962C8B-B14F-4D97-AF65-F5344CB8AC3E}">
        <p14:creationId xmlns:p14="http://schemas.microsoft.com/office/powerpoint/2010/main" val="13487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D8FF"/>
                </a:solidFill>
                <a:latin typeface="Segoe UI Light" panose="020B0502040204020203" pitchFamily="34" charset="0"/>
                <a:cs typeface="Segoe UI Light" panose="020B0502040204020203" pitchFamily="34" charset="0"/>
              </a:rPr>
              <a:t>Why DSC VS GP? (Better than GP)</a:t>
            </a:r>
            <a:endParaRPr lang="en-US"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4294967295"/>
          </p:nvPr>
        </p:nvSpPr>
        <p:spPr>
          <a:xfrm>
            <a:off x="269240" y="1498862"/>
            <a:ext cx="11655078" cy="4678101"/>
          </a:xfrm>
          <a:prstGeom prst="rect">
            <a:avLst/>
          </a:prstGeom>
        </p:spPr>
        <p:txBody>
          <a:bodyPr>
            <a:noAutofit/>
          </a:bodyPr>
          <a:lstStyle/>
          <a:p>
            <a:pPr>
              <a:lnSpc>
                <a:spcPct val="120000"/>
              </a:lnSpc>
            </a:pPr>
            <a:r>
              <a:rPr lang="en-US" sz="3600" dirty="0">
                <a:latin typeface="Segoe UI Light" panose="020B0502040204020203" pitchFamily="34" charset="0"/>
              </a:rPr>
              <a:t>Declaring a </a:t>
            </a:r>
            <a:r>
              <a:rPr lang="en-US" sz="3200" dirty="0">
                <a:latin typeface="Segoe UI Light" panose="020B0502040204020203" pitchFamily="34" charset="0"/>
              </a:rPr>
              <a:t>DSC</a:t>
            </a:r>
            <a:r>
              <a:rPr lang="en-US" sz="3600" dirty="0">
                <a:latin typeface="Segoe UI Light" panose="020B0502040204020203" pitchFamily="34" charset="0"/>
              </a:rPr>
              <a:t> configuration is PowerShell based to help admins define configuration in the way they want.</a:t>
            </a:r>
          </a:p>
          <a:p>
            <a:pPr marL="685800" lvl="2">
              <a:lnSpc>
                <a:spcPct val="120000"/>
              </a:lnSpc>
              <a:spcBef>
                <a:spcPts val="1000"/>
              </a:spcBef>
            </a:pPr>
            <a:r>
              <a:rPr lang="en-US" sz="2400" dirty="0">
                <a:latin typeface="Segoe UI Light" panose="020B0502040204020203" pitchFamily="34" charset="0"/>
              </a:rPr>
              <a:t>Reusability of Configuration Data </a:t>
            </a:r>
          </a:p>
          <a:p>
            <a:pPr>
              <a:lnSpc>
                <a:spcPct val="120000"/>
              </a:lnSpc>
            </a:pPr>
            <a:r>
              <a:rPr lang="en-US" sz="3600" dirty="0">
                <a:latin typeface="Segoe UI Light" panose="020B0502040204020203" pitchFamily="34" charset="0"/>
              </a:rPr>
              <a:t>Can be used anywhere - </a:t>
            </a:r>
            <a:r>
              <a:rPr lang="en-US" sz="3600" dirty="0" err="1">
                <a:latin typeface="Segoe UI Light" panose="020B0502040204020203" pitchFamily="34" charset="0"/>
              </a:rPr>
              <a:t>on-premise</a:t>
            </a:r>
            <a:r>
              <a:rPr lang="en-US" sz="3600" dirty="0">
                <a:latin typeface="Segoe UI Light" panose="020B0502040204020203" pitchFamily="34" charset="0"/>
              </a:rPr>
              <a:t>, in a public or in a private Cloud environment. </a:t>
            </a:r>
          </a:p>
          <a:p>
            <a:pPr>
              <a:lnSpc>
                <a:spcPct val="120000"/>
              </a:lnSpc>
            </a:pPr>
            <a:r>
              <a:rPr lang="en-US" sz="3600" dirty="0">
                <a:latin typeface="Segoe UI Light" panose="020B0502040204020203" pitchFamily="34" charset="0"/>
              </a:rPr>
              <a:t>Detects and fixes Configuration Drifts</a:t>
            </a:r>
          </a:p>
          <a:p>
            <a:pPr>
              <a:lnSpc>
                <a:spcPct val="120000"/>
              </a:lnSpc>
            </a:pPr>
            <a:r>
              <a:rPr lang="en-US" sz="3600" dirty="0">
                <a:latin typeface="Segoe UI Light" panose="020B0502040204020203" pitchFamily="34" charset="0"/>
              </a:rPr>
              <a:t>Support for integration with other tools</a:t>
            </a:r>
          </a:p>
        </p:txBody>
      </p:sp>
    </p:spTree>
    <p:extLst>
      <p:ext uri="{BB962C8B-B14F-4D97-AF65-F5344CB8AC3E}">
        <p14:creationId xmlns:p14="http://schemas.microsoft.com/office/powerpoint/2010/main" val="3267558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Text Placeholder 2"/>
          <p:cNvSpPr>
            <a:spLocks noGrp="1"/>
          </p:cNvSpPr>
          <p:nvPr>
            <p:ph type="body" sz="quarter" idx="10"/>
          </p:nvPr>
        </p:nvSpPr>
        <p:spPr>
          <a:xfrm>
            <a:off x="269240" y="1189177"/>
            <a:ext cx="11291390" cy="2886111"/>
          </a:xfrm>
        </p:spPr>
        <p:txBody>
          <a:bodyPr/>
          <a:lstStyle/>
          <a:p>
            <a:pPr marL="571500" indent="-571500">
              <a:buFont typeface="Arial" panose="020B0604020202020204" pitchFamily="34" charset="0"/>
              <a:buChar char="•"/>
            </a:pPr>
            <a:r>
              <a:rPr lang="en-US" dirty="0">
                <a:latin typeface="Segoe UI Light" panose="020B0502040204020203" pitchFamily="34" charset="0"/>
              </a:rPr>
              <a:t>Group Policy vs DSC</a:t>
            </a:r>
            <a:br>
              <a:rPr lang="en-US" dirty="0">
                <a:latin typeface="Segoe UI Light" panose="020B0502040204020203" pitchFamily="34" charset="0"/>
              </a:rPr>
            </a:br>
            <a:r>
              <a:rPr lang="en-US" sz="2000" dirty="0">
                <a:latin typeface="Segoe UI Light" panose="020B0502040204020203" pitchFamily="34" charset="0"/>
                <a:hlinkClick r:id="rId2"/>
              </a:rPr>
              <a:t>http://sdmsoftware.com/group-policy-blog/group-policy/group-policy-vs-desired-state-configuration-vs/</a:t>
            </a:r>
            <a:endParaRPr lang="en-US" sz="2000" dirty="0">
              <a:latin typeface="Segoe UI Light" panose="020B0502040204020203" pitchFamily="34" charset="0"/>
            </a:endParaRPr>
          </a:p>
          <a:p>
            <a:pPr marL="571500" indent="-571500">
              <a:buFont typeface="Arial" panose="020B0604020202020204" pitchFamily="34" charset="0"/>
              <a:buChar char="•"/>
            </a:pPr>
            <a:r>
              <a:rPr lang="en-US" dirty="0"/>
              <a:t>DSC Blog</a:t>
            </a:r>
            <a:br>
              <a:rPr lang="en-US" dirty="0"/>
            </a:br>
            <a:r>
              <a:rPr lang="en-US" sz="2000" u="sng" dirty="0">
                <a:hlinkClick r:id="rId3"/>
              </a:rPr>
              <a:t>http://blogs.msdn.com/b/powershell/archive/tags/desired+state+configuration/</a:t>
            </a:r>
            <a:endParaRPr lang="en-US" sz="2000" dirty="0">
              <a:latin typeface="Segoe UI Light" panose="020B0502040204020203" pitchFamily="34" charset="0"/>
            </a:endParaRPr>
          </a:p>
          <a:p>
            <a:endParaRPr lang="en-US" dirty="0"/>
          </a:p>
        </p:txBody>
      </p:sp>
    </p:spTree>
    <p:extLst>
      <p:ext uri="{BB962C8B-B14F-4D97-AF65-F5344CB8AC3E}">
        <p14:creationId xmlns:p14="http://schemas.microsoft.com/office/powerpoint/2010/main" val="1327170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39" y="1189495"/>
            <a:ext cx="11653523" cy="4450770"/>
          </a:xfrm>
        </p:spPr>
        <p:txBody>
          <a:bodyPr/>
          <a:lstStyle/>
          <a:p>
            <a:r>
              <a:rPr lang="en-US" sz="3529" dirty="0"/>
              <a:t>Preview of Windows Server Containers </a:t>
            </a:r>
          </a:p>
          <a:p>
            <a:r>
              <a:rPr lang="en-US" sz="3529" dirty="0"/>
              <a:t>Preview of Hyper-V Containers</a:t>
            </a:r>
          </a:p>
          <a:p>
            <a:pPr marL="0" indent="0">
              <a:buNone/>
            </a:pPr>
            <a:endParaRPr lang="en-US" dirty="0"/>
          </a:p>
          <a:p>
            <a:r>
              <a:rPr lang="en-US" dirty="0"/>
              <a:t>How can you stay up to date?</a:t>
            </a:r>
          </a:p>
          <a:p>
            <a:pPr lvl="1"/>
            <a:r>
              <a:rPr lang="en-US" dirty="0"/>
              <a:t>Follow me on Twitter @ITProGuru</a:t>
            </a:r>
          </a:p>
          <a:p>
            <a:pPr lvl="1"/>
            <a:r>
              <a:rPr lang="en-US" dirty="0"/>
              <a:t>Follow my Blog </a:t>
            </a:r>
            <a:r>
              <a:rPr lang="en-US" dirty="0">
                <a:hlinkClick r:id="rId3"/>
              </a:rPr>
              <a:t>http://ITProGuru.com</a:t>
            </a:r>
            <a:r>
              <a:rPr lang="en-US" dirty="0"/>
              <a:t> </a:t>
            </a:r>
          </a:p>
          <a:p>
            <a:pPr lvl="1"/>
            <a:r>
              <a:rPr lang="en-US" dirty="0"/>
              <a:t>Windows Container’s site </a:t>
            </a:r>
            <a:r>
              <a:rPr lang="en-US" dirty="0">
                <a:hlinkClick r:id="rId4"/>
              </a:rPr>
              <a:t>https://msdn.microsoft.com/virtualization/windowscontainers</a:t>
            </a:r>
            <a:endParaRPr lang="en-US" dirty="0"/>
          </a:p>
          <a:p>
            <a:pPr marL="560196" lvl="2" indent="0">
              <a:buNone/>
            </a:pPr>
            <a:r>
              <a:rPr lang="en-US" dirty="0">
                <a:hlinkClick r:id="rId5"/>
              </a:rPr>
              <a:t>http://aka.ms/windowscontainers</a:t>
            </a:r>
            <a:endParaRPr lang="en-US" dirty="0"/>
          </a:p>
        </p:txBody>
      </p:sp>
      <p:sp>
        <p:nvSpPr>
          <p:cNvPr id="3" name="Title 2"/>
          <p:cNvSpPr>
            <a:spLocks noGrp="1"/>
          </p:cNvSpPr>
          <p:nvPr>
            <p:ph type="title"/>
          </p:nvPr>
        </p:nvSpPr>
        <p:spPr/>
        <p:txBody>
          <a:bodyPr/>
          <a:lstStyle/>
          <a:p>
            <a:r>
              <a:rPr lang="en-US" dirty="0"/>
              <a:t>What’s Next?</a:t>
            </a:r>
          </a:p>
        </p:txBody>
      </p:sp>
    </p:spTree>
    <p:extLst>
      <p:ext uri="{BB962C8B-B14F-4D97-AF65-F5344CB8AC3E}">
        <p14:creationId xmlns:p14="http://schemas.microsoft.com/office/powerpoint/2010/main" val="18740211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8477" y="1189177"/>
            <a:ext cx="11653523" cy="5779916"/>
          </a:xfrm>
        </p:spPr>
        <p:txBody>
          <a:bodyPr/>
          <a:lstStyle/>
          <a:p>
            <a:r>
              <a:rPr lang="en-US" dirty="0">
                <a:hlinkClick r:id="rId2"/>
              </a:rPr>
              <a:t>https://azure.microsoft.com/downloads/</a:t>
            </a:r>
            <a:endParaRPr lang="en-US" dirty="0"/>
          </a:p>
          <a:p>
            <a:endParaRPr lang="en-US" dirty="0"/>
          </a:p>
          <a:p>
            <a:endParaRPr lang="en-US" dirty="0"/>
          </a:p>
          <a:p>
            <a:endParaRPr lang="en-US" dirty="0"/>
          </a:p>
          <a:p>
            <a:endParaRPr lang="en-US" dirty="0"/>
          </a:p>
          <a:p>
            <a:endParaRPr lang="en-US" dirty="0"/>
          </a:p>
          <a:p>
            <a:endParaRPr lang="en-US" dirty="0"/>
          </a:p>
          <a:p>
            <a:r>
              <a:rPr lang="en-US" dirty="0"/>
              <a:t>Windows Install (under PowerShell)</a:t>
            </a:r>
            <a:endParaRPr lang="en-US" sz="2000" dirty="0"/>
          </a:p>
          <a:p>
            <a:r>
              <a:rPr lang="en-US" sz="2000" dirty="0"/>
              <a:t>CLI is there too if you want to play with it</a:t>
            </a:r>
          </a:p>
        </p:txBody>
      </p:sp>
      <p:sp>
        <p:nvSpPr>
          <p:cNvPr id="3" name="Title 2"/>
          <p:cNvSpPr>
            <a:spLocks noGrp="1"/>
          </p:cNvSpPr>
          <p:nvPr>
            <p:ph type="title"/>
          </p:nvPr>
        </p:nvSpPr>
        <p:spPr/>
        <p:txBody>
          <a:bodyPr/>
          <a:lstStyle/>
          <a:p>
            <a:r>
              <a:rPr lang="en-US" dirty="0"/>
              <a:t>PowerShell Command-Line Tool for Azure</a:t>
            </a:r>
          </a:p>
        </p:txBody>
      </p:sp>
      <p:pic>
        <p:nvPicPr>
          <p:cNvPr id="6" name="Picture 5"/>
          <p:cNvPicPr>
            <a:picLocks noChangeAspect="1"/>
          </p:cNvPicPr>
          <p:nvPr/>
        </p:nvPicPr>
        <p:blipFill>
          <a:blip r:embed="rId3"/>
          <a:stretch>
            <a:fillRect/>
          </a:stretch>
        </p:blipFill>
        <p:spPr>
          <a:xfrm>
            <a:off x="1542259" y="1963910"/>
            <a:ext cx="7485714" cy="3723809"/>
          </a:xfrm>
          <a:prstGeom prst="rect">
            <a:avLst/>
          </a:prstGeom>
        </p:spPr>
      </p:pic>
    </p:spTree>
    <p:extLst>
      <p:ext uri="{BB962C8B-B14F-4D97-AF65-F5344CB8AC3E}">
        <p14:creationId xmlns:p14="http://schemas.microsoft.com/office/powerpoint/2010/main" val="40627449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39" y="1189177"/>
            <a:ext cx="11653523" cy="2895793"/>
          </a:xfrm>
        </p:spPr>
        <p:txBody>
          <a:bodyPr/>
          <a:lstStyle/>
          <a:p>
            <a:r>
              <a:rPr lang="en-US" dirty="0"/>
              <a:t>Windows Management Framework 5.0 includes updates to </a:t>
            </a:r>
          </a:p>
          <a:p>
            <a:pPr lvl="1"/>
            <a:r>
              <a:rPr lang="en-US" sz="2400" dirty="0"/>
              <a:t>Windows PowerShell, </a:t>
            </a:r>
          </a:p>
          <a:p>
            <a:pPr lvl="1"/>
            <a:r>
              <a:rPr lang="en-US" sz="2400" dirty="0"/>
              <a:t>Windows PowerShell Desired State Configuration (DSC), </a:t>
            </a:r>
          </a:p>
          <a:p>
            <a:pPr lvl="1"/>
            <a:r>
              <a:rPr lang="en-US" sz="2400" dirty="0"/>
              <a:t>Windows Remote Management (</a:t>
            </a:r>
            <a:r>
              <a:rPr lang="en-US" sz="2400" dirty="0" err="1"/>
              <a:t>WinRM</a:t>
            </a:r>
            <a:r>
              <a:rPr lang="en-US" sz="2400" dirty="0"/>
              <a:t>), </a:t>
            </a:r>
          </a:p>
          <a:p>
            <a:pPr lvl="1"/>
            <a:r>
              <a:rPr lang="en-US" sz="2400" dirty="0"/>
              <a:t>Windows Management Instrumentation (WMI). </a:t>
            </a:r>
          </a:p>
        </p:txBody>
      </p:sp>
      <p:sp>
        <p:nvSpPr>
          <p:cNvPr id="3" name="Title 2"/>
          <p:cNvSpPr>
            <a:spLocks noGrp="1"/>
          </p:cNvSpPr>
          <p:nvPr>
            <p:ph type="title"/>
          </p:nvPr>
        </p:nvSpPr>
        <p:spPr/>
        <p:txBody>
          <a:bodyPr/>
          <a:lstStyle/>
          <a:p>
            <a:r>
              <a:rPr lang="en-US" b="1" dirty="0"/>
              <a:t>Windows Management Framework 5.0</a:t>
            </a:r>
            <a:endParaRPr lang="en-US" dirty="0"/>
          </a:p>
        </p:txBody>
      </p:sp>
      <p:sp>
        <p:nvSpPr>
          <p:cNvPr id="4" name="Rectangle 3"/>
          <p:cNvSpPr/>
          <p:nvPr/>
        </p:nvSpPr>
        <p:spPr>
          <a:xfrm>
            <a:off x="269239" y="6209279"/>
            <a:ext cx="11653523" cy="523220"/>
          </a:xfrm>
          <a:prstGeom prst="rect">
            <a:avLst/>
          </a:prstGeom>
        </p:spPr>
        <p:txBody>
          <a:bodyPr wrap="square">
            <a:spAutoFit/>
          </a:bodyPr>
          <a:lstStyle/>
          <a:p>
            <a:r>
              <a:rPr lang="en-US" sz="2800" b="1" dirty="0"/>
              <a:t>https://www.microsoft.com/en-us/download/details.aspx?id=50395</a:t>
            </a:r>
          </a:p>
        </p:txBody>
      </p:sp>
      <p:sp>
        <p:nvSpPr>
          <p:cNvPr id="5" name="Rectangle 4"/>
          <p:cNvSpPr/>
          <p:nvPr/>
        </p:nvSpPr>
        <p:spPr>
          <a:xfrm>
            <a:off x="267683" y="3916344"/>
            <a:ext cx="7308774" cy="2554545"/>
          </a:xfrm>
          <a:prstGeom prst="rect">
            <a:avLst/>
          </a:prstGeom>
        </p:spPr>
        <p:txBody>
          <a:bodyPr wrap="square">
            <a:spAutoFit/>
          </a:bodyPr>
          <a:lstStyle/>
          <a:p>
            <a:r>
              <a:rPr lang="en-US" sz="1600" b="1" dirty="0"/>
              <a:t>Updates…</a:t>
            </a:r>
          </a:p>
          <a:p>
            <a:pPr marL="285750" indent="-285750">
              <a:buFont typeface="Arial" panose="020B0604020202020204" pitchFamily="34" charset="0"/>
              <a:buChar char="•"/>
            </a:pPr>
            <a:r>
              <a:rPr lang="en-US" sz="1600" dirty="0"/>
              <a:t>Just Enough Administration (JEA)</a:t>
            </a:r>
          </a:p>
          <a:p>
            <a:pPr marL="285750" indent="-285750">
              <a:buFont typeface="Arial" panose="020B0604020202020204" pitchFamily="34" charset="0"/>
              <a:buChar char="•"/>
            </a:pPr>
            <a:r>
              <a:rPr lang="en-US" sz="1600" dirty="0"/>
              <a:t>Creating Custom Types using PowerShell Classes</a:t>
            </a:r>
          </a:p>
          <a:p>
            <a:pPr marL="285750" indent="-285750">
              <a:buFont typeface="Arial" panose="020B0604020202020204" pitchFamily="34" charset="0"/>
              <a:buChar char="•"/>
            </a:pPr>
            <a:r>
              <a:rPr lang="en-US" sz="1600" dirty="0"/>
              <a:t>Improvements in PowerShell Script Debugging</a:t>
            </a:r>
          </a:p>
          <a:p>
            <a:pPr marL="285750" indent="-285750">
              <a:buFont typeface="Arial" panose="020B0604020202020204" pitchFamily="34" charset="0"/>
              <a:buChar char="•"/>
            </a:pPr>
            <a:r>
              <a:rPr lang="en-US" sz="1600" dirty="0"/>
              <a:t>Improvements in Desired State Configuration (DSC)</a:t>
            </a:r>
          </a:p>
          <a:p>
            <a:pPr marL="285750" indent="-285750">
              <a:buFont typeface="Arial" panose="020B0604020202020204" pitchFamily="34" charset="0"/>
              <a:buChar char="•"/>
            </a:pPr>
            <a:r>
              <a:rPr lang="en-US" sz="1600" dirty="0"/>
              <a:t>Audit PowerShell Usage using Transcription and Logging</a:t>
            </a:r>
          </a:p>
          <a:p>
            <a:pPr marL="285750" indent="-285750">
              <a:buFont typeface="Arial" panose="020B0604020202020204" pitchFamily="34" charset="0"/>
              <a:buChar char="•"/>
            </a:pPr>
            <a:r>
              <a:rPr lang="en-US" sz="1600" dirty="0"/>
              <a:t>Software Discovery, Install and Inventory with </a:t>
            </a:r>
            <a:r>
              <a:rPr lang="en-US" sz="1600" dirty="0" err="1"/>
              <a:t>PackageManagement</a:t>
            </a:r>
            <a:endParaRPr lang="en-US" sz="1600" dirty="0"/>
          </a:p>
          <a:p>
            <a:pPr marL="285750" indent="-285750">
              <a:buFont typeface="Arial" panose="020B0604020202020204" pitchFamily="34" charset="0"/>
              <a:buChar char="•"/>
            </a:pPr>
            <a:r>
              <a:rPr lang="en-US" sz="1600" dirty="0"/>
              <a:t>PowerShell Module Discovery, Install and Inventory with </a:t>
            </a:r>
            <a:r>
              <a:rPr lang="en-US" sz="1600" dirty="0" err="1"/>
              <a:t>PowerShellGet</a:t>
            </a:r>
            <a:endParaRPr lang="en-US" sz="1600" dirty="0"/>
          </a:p>
          <a:p>
            <a:pPr marL="285750" indent="-285750">
              <a:buFont typeface="Arial" panose="020B0604020202020204" pitchFamily="34" charset="0"/>
              <a:buChar char="•"/>
            </a:pPr>
            <a:r>
              <a:rPr lang="en-US" sz="1600" dirty="0"/>
              <a:t>PowerShell Script Discovery, Install and Management with </a:t>
            </a:r>
            <a:r>
              <a:rPr lang="en-US" sz="1600" dirty="0" err="1"/>
              <a:t>PowerShellGet</a:t>
            </a:r>
            <a:endParaRPr lang="en-US" sz="1600" dirty="0"/>
          </a:p>
          <a:p>
            <a:endParaRPr lang="en-US" sz="1600" dirty="0"/>
          </a:p>
        </p:txBody>
      </p:sp>
      <p:sp>
        <p:nvSpPr>
          <p:cNvPr id="6" name="Rectangle 5"/>
          <p:cNvSpPr/>
          <p:nvPr/>
        </p:nvSpPr>
        <p:spPr>
          <a:xfrm>
            <a:off x="7318105" y="4239183"/>
            <a:ext cx="4604657" cy="1815882"/>
          </a:xfrm>
          <a:prstGeom prst="rect">
            <a:avLst/>
          </a:prstGeom>
        </p:spPr>
        <p:txBody>
          <a:bodyPr wrap="square">
            <a:spAutoFit/>
          </a:bodyPr>
          <a:lstStyle/>
          <a:p>
            <a:pPr marL="285750" indent="-285750">
              <a:buFont typeface="Arial" panose="020B0604020202020204" pitchFamily="34" charset="0"/>
              <a:buChar char="•"/>
            </a:pPr>
            <a:r>
              <a:rPr lang="en-US" sz="1600" dirty="0"/>
              <a:t>New and updated cmdlets based on community feedback</a:t>
            </a:r>
          </a:p>
          <a:p>
            <a:pPr marL="285750" indent="-285750">
              <a:buFont typeface="Arial" panose="020B0604020202020204" pitchFamily="34" charset="0"/>
              <a:buChar char="•"/>
            </a:pPr>
            <a:r>
              <a:rPr lang="en-US" sz="1600" dirty="0"/>
              <a:t>Information Stream</a:t>
            </a:r>
          </a:p>
          <a:p>
            <a:pPr marL="285750" indent="-285750">
              <a:buFont typeface="Arial" panose="020B0604020202020204" pitchFamily="34" charset="0"/>
              <a:buChar char="•"/>
            </a:pPr>
            <a:r>
              <a:rPr lang="en-US" sz="1600" dirty="0"/>
              <a:t>Generate PowerShell Cmdlets based on OData Endpoint</a:t>
            </a:r>
          </a:p>
          <a:p>
            <a:pPr marL="285750" indent="-285750">
              <a:buFont typeface="Arial" panose="020B0604020202020204" pitchFamily="34" charset="0"/>
              <a:buChar char="•"/>
            </a:pPr>
            <a:r>
              <a:rPr lang="en-US" sz="1600" dirty="0"/>
              <a:t>Network Switch Management with PowerShell</a:t>
            </a:r>
          </a:p>
          <a:p>
            <a:pPr marL="285750" indent="-285750">
              <a:buFont typeface="Arial" panose="020B0604020202020204" pitchFamily="34" charset="0"/>
              <a:buChar char="•"/>
            </a:pPr>
            <a:r>
              <a:rPr lang="en-US" sz="1600" dirty="0"/>
              <a:t>Software Inventory Logging (SIL)</a:t>
            </a:r>
          </a:p>
        </p:txBody>
      </p:sp>
    </p:spTree>
    <p:extLst>
      <p:ext uri="{BB962C8B-B14F-4D97-AF65-F5344CB8AC3E}">
        <p14:creationId xmlns:p14="http://schemas.microsoft.com/office/powerpoint/2010/main" val="28365027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619" y="1235352"/>
            <a:ext cx="4417061" cy="3847207"/>
          </a:xfrm>
        </p:spPr>
        <p:txBody>
          <a:bodyPr/>
          <a:lstStyle/>
          <a:p>
            <a:r>
              <a:rPr lang="en-US" sz="2000" dirty="0" err="1"/>
              <a:t>xActiveDirectory</a:t>
            </a:r>
            <a:endParaRPr lang="en-US" sz="2000" dirty="0"/>
          </a:p>
          <a:p>
            <a:r>
              <a:rPr lang="en-US" sz="2000" dirty="0" err="1"/>
              <a:t>xAdcsDeployment</a:t>
            </a:r>
            <a:endParaRPr lang="en-US" sz="2000" dirty="0"/>
          </a:p>
          <a:p>
            <a:r>
              <a:rPr lang="en-US" sz="2000" dirty="0" err="1"/>
              <a:t>xCertificate</a:t>
            </a:r>
            <a:endParaRPr lang="en-US" sz="2000" dirty="0"/>
          </a:p>
          <a:p>
            <a:r>
              <a:rPr lang="en-US" sz="2000" dirty="0" err="1"/>
              <a:t>xChrome</a:t>
            </a:r>
            <a:endParaRPr lang="en-US" sz="2000" dirty="0"/>
          </a:p>
          <a:p>
            <a:r>
              <a:rPr lang="en-US" sz="2000" dirty="0" err="1"/>
              <a:t>xComputerManagement</a:t>
            </a:r>
            <a:endParaRPr lang="en-US" sz="2000" dirty="0"/>
          </a:p>
          <a:p>
            <a:r>
              <a:rPr lang="en-US" sz="2000" dirty="0" err="1"/>
              <a:t>xDFS</a:t>
            </a:r>
            <a:endParaRPr lang="en-US" sz="2000" dirty="0"/>
          </a:p>
          <a:p>
            <a:r>
              <a:rPr lang="en-US" sz="2000" dirty="0" err="1"/>
              <a:t>xDhcpServer</a:t>
            </a:r>
            <a:endParaRPr lang="en-US" sz="2000" dirty="0"/>
          </a:p>
          <a:p>
            <a:r>
              <a:rPr lang="en-US" sz="2000" dirty="0" err="1"/>
              <a:t>xDnsServer</a:t>
            </a:r>
            <a:endParaRPr lang="en-US" sz="2000" dirty="0"/>
          </a:p>
          <a:p>
            <a:r>
              <a:rPr lang="en-US" sz="2000" dirty="0" err="1"/>
              <a:t>xDscDiagnostics</a:t>
            </a:r>
            <a:endParaRPr lang="en-US" sz="2000" dirty="0"/>
          </a:p>
          <a:p>
            <a:r>
              <a:rPr lang="en-US" sz="2000" dirty="0" err="1"/>
              <a:t>xDSCResourceDesigner</a:t>
            </a:r>
            <a:endParaRPr lang="en-US" sz="2000" dirty="0"/>
          </a:p>
          <a:p>
            <a:r>
              <a:rPr lang="en-US" sz="2000" dirty="0" err="1"/>
              <a:t>xExchange</a:t>
            </a:r>
            <a:endParaRPr lang="en-US" sz="2000" dirty="0"/>
          </a:p>
        </p:txBody>
      </p:sp>
      <p:sp>
        <p:nvSpPr>
          <p:cNvPr id="3" name="Title 2"/>
          <p:cNvSpPr>
            <a:spLocks noGrp="1"/>
          </p:cNvSpPr>
          <p:nvPr>
            <p:ph type="title"/>
          </p:nvPr>
        </p:nvSpPr>
        <p:spPr/>
        <p:txBody>
          <a:bodyPr/>
          <a:lstStyle/>
          <a:p>
            <a:r>
              <a:rPr lang="en-US" b="1" dirty="0"/>
              <a:t>DSC Resource Kit – Anniversary Release</a:t>
            </a:r>
            <a:endParaRPr lang="en-US" dirty="0"/>
          </a:p>
        </p:txBody>
      </p:sp>
      <p:sp>
        <p:nvSpPr>
          <p:cNvPr id="4" name="Rectangle 3"/>
          <p:cNvSpPr/>
          <p:nvPr/>
        </p:nvSpPr>
        <p:spPr>
          <a:xfrm>
            <a:off x="134619" y="6325969"/>
            <a:ext cx="11922761" cy="400110"/>
          </a:xfrm>
          <a:prstGeom prst="rect">
            <a:avLst/>
          </a:prstGeom>
        </p:spPr>
        <p:txBody>
          <a:bodyPr wrap="square">
            <a:spAutoFit/>
          </a:bodyPr>
          <a:lstStyle/>
          <a:p>
            <a:r>
              <a:rPr lang="en-US" sz="2000" b="1" dirty="0"/>
              <a:t>https://blogs.msdn.microsoft.com/powershell/2016/05/18/dsc-resource-kit-anniversary-release/</a:t>
            </a:r>
          </a:p>
        </p:txBody>
      </p:sp>
      <p:sp>
        <p:nvSpPr>
          <p:cNvPr id="5" name="Rectangle 4"/>
          <p:cNvSpPr/>
          <p:nvPr/>
        </p:nvSpPr>
        <p:spPr>
          <a:xfrm>
            <a:off x="3162300" y="1189176"/>
            <a:ext cx="4003510" cy="3785652"/>
          </a:xfrm>
          <a:prstGeom prst="rect">
            <a:avLst/>
          </a:prstGeom>
        </p:spPr>
        <p:txBody>
          <a:bodyPr wrap="square">
            <a:spAutoFit/>
          </a:bodyPr>
          <a:lstStyle/>
          <a:p>
            <a:pPr marL="285750" indent="-285750">
              <a:buFont typeface="Arial" panose="020B0604020202020204" pitchFamily="34" charset="0"/>
              <a:buChar char="•"/>
            </a:pPr>
            <a:r>
              <a:rPr lang="en-US" sz="2000" dirty="0" err="1"/>
              <a:t>xFailOverCluster</a:t>
            </a:r>
            <a:endParaRPr lang="en-US" sz="2000" dirty="0"/>
          </a:p>
          <a:p>
            <a:pPr marL="285750" indent="-285750">
              <a:buFont typeface="Arial" panose="020B0604020202020204" pitchFamily="34" charset="0"/>
              <a:buChar char="•"/>
            </a:pPr>
            <a:r>
              <a:rPr lang="en-US" sz="2000" dirty="0" err="1"/>
              <a:t>xFirefox</a:t>
            </a:r>
            <a:endParaRPr lang="en-US" sz="2000" dirty="0"/>
          </a:p>
          <a:p>
            <a:pPr marL="285750" indent="-285750">
              <a:buFont typeface="Arial" panose="020B0604020202020204" pitchFamily="34" charset="0"/>
              <a:buChar char="•"/>
            </a:pPr>
            <a:r>
              <a:rPr lang="en-US" sz="2000" dirty="0" err="1"/>
              <a:t>xNetworking</a:t>
            </a:r>
            <a:endParaRPr lang="en-US" sz="2000" dirty="0"/>
          </a:p>
          <a:p>
            <a:pPr marL="285750" indent="-285750">
              <a:buFont typeface="Arial" panose="020B0604020202020204" pitchFamily="34" charset="0"/>
              <a:buChar char="•"/>
            </a:pPr>
            <a:r>
              <a:rPr lang="en-US" sz="2000" dirty="0" err="1"/>
              <a:t>xPhp</a:t>
            </a:r>
            <a:endParaRPr lang="en-US" sz="2000" dirty="0"/>
          </a:p>
          <a:p>
            <a:pPr marL="285750" indent="-285750">
              <a:buFont typeface="Arial" panose="020B0604020202020204" pitchFamily="34" charset="0"/>
              <a:buChar char="•"/>
            </a:pPr>
            <a:r>
              <a:rPr lang="en-US" sz="2000" dirty="0" err="1"/>
              <a:t>xPSDesiredStateConfiguration</a:t>
            </a:r>
            <a:endParaRPr lang="en-US" sz="2000" dirty="0"/>
          </a:p>
          <a:p>
            <a:pPr marL="285750" indent="-285750">
              <a:buFont typeface="Arial" panose="020B0604020202020204" pitchFamily="34" charset="0"/>
              <a:buChar char="•"/>
            </a:pPr>
            <a:r>
              <a:rPr lang="en-US" sz="2000" dirty="0" err="1"/>
              <a:t>xRobocopy</a:t>
            </a:r>
            <a:endParaRPr lang="en-US" sz="2000" dirty="0"/>
          </a:p>
          <a:p>
            <a:pPr marL="285750" indent="-285750">
              <a:buFont typeface="Arial" panose="020B0604020202020204" pitchFamily="34" charset="0"/>
              <a:buChar char="•"/>
            </a:pPr>
            <a:r>
              <a:rPr lang="en-US" sz="2000" dirty="0" err="1"/>
              <a:t>xSqlPs</a:t>
            </a:r>
            <a:endParaRPr lang="en-US" sz="2000" dirty="0"/>
          </a:p>
          <a:p>
            <a:pPr marL="285750" indent="-285750">
              <a:buFont typeface="Arial" panose="020B0604020202020204" pitchFamily="34" charset="0"/>
              <a:buChar char="•"/>
            </a:pPr>
            <a:r>
              <a:rPr lang="en-US" sz="2000" dirty="0" err="1"/>
              <a:t>xSQLServer</a:t>
            </a:r>
            <a:endParaRPr lang="en-US" sz="2000" dirty="0"/>
          </a:p>
          <a:p>
            <a:pPr marL="285750" indent="-285750">
              <a:buFont typeface="Arial" panose="020B0604020202020204" pitchFamily="34" charset="0"/>
              <a:buChar char="•"/>
            </a:pPr>
            <a:r>
              <a:rPr lang="en-US" sz="2000" dirty="0" err="1"/>
              <a:t>xStorage</a:t>
            </a:r>
            <a:endParaRPr lang="en-US" sz="2000" dirty="0"/>
          </a:p>
          <a:p>
            <a:pPr marL="285750" indent="-285750">
              <a:buFont typeface="Arial" panose="020B0604020202020204" pitchFamily="34" charset="0"/>
              <a:buChar char="•"/>
            </a:pPr>
            <a:r>
              <a:rPr lang="en-US" sz="2000" dirty="0" err="1"/>
              <a:t>xTimeZone</a:t>
            </a:r>
            <a:endParaRPr lang="en-US" sz="2000" dirty="0"/>
          </a:p>
          <a:p>
            <a:pPr marL="285750" indent="-285750">
              <a:buFont typeface="Arial" panose="020B0604020202020204" pitchFamily="34" charset="0"/>
              <a:buChar char="•"/>
            </a:pPr>
            <a:r>
              <a:rPr lang="en-US" sz="2000" dirty="0" err="1"/>
              <a:t>xWebDeploy</a:t>
            </a:r>
            <a:endParaRPr lang="en-US" sz="2000" dirty="0"/>
          </a:p>
          <a:p>
            <a:pPr marL="285750" indent="-285750">
              <a:buFont typeface="Arial" panose="020B0604020202020204" pitchFamily="34" charset="0"/>
              <a:buChar char="•"/>
            </a:pPr>
            <a:r>
              <a:rPr lang="en-US" sz="2000" dirty="0" err="1"/>
              <a:t>xWindowsUpdate</a:t>
            </a:r>
            <a:endParaRPr lang="en-US" sz="2000" dirty="0"/>
          </a:p>
        </p:txBody>
      </p:sp>
      <p:sp>
        <p:nvSpPr>
          <p:cNvPr id="6" name="Rectangle 5"/>
          <p:cNvSpPr/>
          <p:nvPr/>
        </p:nvSpPr>
        <p:spPr>
          <a:xfrm>
            <a:off x="7298872" y="1189176"/>
            <a:ext cx="4758508" cy="3477875"/>
          </a:xfrm>
          <a:prstGeom prst="rect">
            <a:avLst/>
          </a:prstGeom>
        </p:spPr>
        <p:txBody>
          <a:bodyPr wrap="square">
            <a:spAutoFit/>
          </a:bodyPr>
          <a:lstStyle/>
          <a:p>
            <a:r>
              <a:rPr lang="en-US" sz="2000" dirty="0">
                <a:solidFill>
                  <a:srgbClr val="333333"/>
                </a:solidFill>
                <a:latin typeface="Helvetica Neue"/>
              </a:rPr>
              <a:t>To see a list of all released DSC Resource Kit modules, go to the </a:t>
            </a:r>
            <a:r>
              <a:rPr lang="en-US" sz="2000" dirty="0">
                <a:solidFill>
                  <a:srgbClr val="333333"/>
                </a:solidFill>
                <a:latin typeface="Helvetica Neue"/>
                <a:hlinkClick r:id="rId2"/>
              </a:rPr>
              <a:t>PowerShell Gallery</a:t>
            </a:r>
            <a:r>
              <a:rPr lang="en-US" sz="2000" dirty="0">
                <a:solidFill>
                  <a:srgbClr val="333333"/>
                </a:solidFill>
                <a:latin typeface="Helvetica Neue"/>
              </a:rPr>
              <a:t> </a:t>
            </a:r>
            <a:r>
              <a:rPr lang="en-US" sz="2000" dirty="0">
                <a:solidFill>
                  <a:srgbClr val="333333"/>
                </a:solidFill>
                <a:latin typeface="Helvetica Neue"/>
                <a:hlinkClick r:id="rId2"/>
              </a:rPr>
              <a:t>http://www.powershellgallery.com/</a:t>
            </a:r>
            <a:r>
              <a:rPr lang="en-US" sz="2000" dirty="0">
                <a:solidFill>
                  <a:srgbClr val="333333"/>
                </a:solidFill>
                <a:latin typeface="Helvetica Neue"/>
              </a:rPr>
              <a:t> </a:t>
            </a:r>
          </a:p>
          <a:p>
            <a:r>
              <a:rPr lang="en-US" sz="2000" dirty="0">
                <a:solidFill>
                  <a:srgbClr val="333333"/>
                </a:solidFill>
                <a:latin typeface="Helvetica Neue"/>
              </a:rPr>
              <a:t>…</a:t>
            </a:r>
          </a:p>
          <a:p>
            <a:r>
              <a:rPr lang="en-US" sz="2000" dirty="0">
                <a:solidFill>
                  <a:srgbClr val="333333"/>
                </a:solidFill>
                <a:latin typeface="Helvetica Neue"/>
              </a:rPr>
              <a:t>display </a:t>
            </a:r>
            <a:r>
              <a:rPr lang="en-US" sz="2000" dirty="0">
                <a:solidFill>
                  <a:srgbClr val="333333"/>
                </a:solidFill>
                <a:latin typeface="Helvetica Neue"/>
                <a:hlinkClick r:id="rId3"/>
              </a:rPr>
              <a:t>all modules tagged as </a:t>
            </a:r>
            <a:r>
              <a:rPr lang="en-US" sz="2000" dirty="0" err="1">
                <a:solidFill>
                  <a:srgbClr val="333333"/>
                </a:solidFill>
                <a:latin typeface="Helvetica Neue"/>
                <a:hlinkClick r:id="rId3"/>
              </a:rPr>
              <a:t>DSCResourceKit</a:t>
            </a:r>
            <a:r>
              <a:rPr lang="en-US" sz="2000" dirty="0">
                <a:solidFill>
                  <a:srgbClr val="333333"/>
                </a:solidFill>
                <a:latin typeface="Helvetica Neue"/>
              </a:rPr>
              <a:t>. </a:t>
            </a:r>
          </a:p>
          <a:p>
            <a:r>
              <a:rPr lang="en-US" sz="2000" dirty="0">
                <a:solidFill>
                  <a:srgbClr val="333333"/>
                </a:solidFill>
                <a:latin typeface="Helvetica Neue"/>
              </a:rPr>
              <a:t>You can also enter a module’s name in the search box in the upper right corner of the PowerShell Gallery to find a specific module.</a:t>
            </a:r>
            <a:endParaRPr lang="en-US" sz="2000" dirty="0"/>
          </a:p>
        </p:txBody>
      </p:sp>
      <p:sp>
        <p:nvSpPr>
          <p:cNvPr id="7" name="Rectangle 6"/>
          <p:cNvSpPr/>
          <p:nvPr/>
        </p:nvSpPr>
        <p:spPr>
          <a:xfrm>
            <a:off x="134619" y="5679638"/>
            <a:ext cx="10674895" cy="646331"/>
          </a:xfrm>
          <a:prstGeom prst="rect">
            <a:avLst/>
          </a:prstGeom>
        </p:spPr>
        <p:txBody>
          <a:bodyPr wrap="square">
            <a:spAutoFit/>
          </a:bodyPr>
          <a:lstStyle/>
          <a:p>
            <a:r>
              <a:rPr lang="en-US" dirty="0">
                <a:solidFill>
                  <a:srgbClr val="969896"/>
                </a:solidFill>
                <a:latin typeface="Helvetica Neue"/>
              </a:rPr>
              <a:t># To list all modules (</a:t>
            </a:r>
            <a:r>
              <a:rPr lang="en-US" dirty="0">
                <a:hlinkClick r:id="rId4"/>
              </a:rPr>
              <a:t>WMF 5.0</a:t>
            </a:r>
            <a:r>
              <a:rPr lang="en-US" dirty="0"/>
              <a:t>)</a:t>
            </a:r>
            <a:r>
              <a:rPr lang="en-US" dirty="0">
                <a:solidFill>
                  <a:srgbClr val="969896"/>
                </a:solidFill>
                <a:latin typeface="Helvetica Neue"/>
              </a:rPr>
              <a:t>of the DSC Resource Kit</a:t>
            </a:r>
            <a:r>
              <a:rPr lang="en-US" dirty="0">
                <a:solidFill>
                  <a:srgbClr val="333333"/>
                </a:solidFill>
                <a:latin typeface="Helvetica Neue"/>
              </a:rPr>
              <a:t> </a:t>
            </a:r>
            <a:r>
              <a:rPr lang="en-US" dirty="0">
                <a:solidFill>
                  <a:srgbClr val="0086B3"/>
                </a:solidFill>
                <a:latin typeface="Helvetica Neue"/>
              </a:rPr>
              <a:t>Find-Module</a:t>
            </a:r>
            <a:r>
              <a:rPr lang="en-US" dirty="0">
                <a:solidFill>
                  <a:srgbClr val="333333"/>
                </a:solidFill>
                <a:latin typeface="Helvetica Neue"/>
              </a:rPr>
              <a:t> </a:t>
            </a:r>
            <a:r>
              <a:rPr lang="en-US" dirty="0">
                <a:solidFill>
                  <a:srgbClr val="A71D5D"/>
                </a:solidFill>
                <a:latin typeface="Helvetica Neue"/>
              </a:rPr>
              <a:t>-</a:t>
            </a:r>
            <a:r>
              <a:rPr lang="en-US" dirty="0">
                <a:solidFill>
                  <a:srgbClr val="333333"/>
                </a:solidFill>
                <a:latin typeface="Helvetica Neue"/>
              </a:rPr>
              <a:t>Tag </a:t>
            </a:r>
            <a:r>
              <a:rPr lang="en-US" dirty="0" err="1">
                <a:solidFill>
                  <a:srgbClr val="333333"/>
                </a:solidFill>
                <a:latin typeface="Helvetica Neue"/>
              </a:rPr>
              <a:t>DSCResourceKit</a:t>
            </a:r>
            <a:r>
              <a:rPr lang="en-US" dirty="0">
                <a:solidFill>
                  <a:srgbClr val="333333"/>
                </a:solidFill>
                <a:latin typeface="Helvetica Neue"/>
              </a:rPr>
              <a:t> </a:t>
            </a:r>
          </a:p>
          <a:p>
            <a:r>
              <a:rPr lang="en-US" dirty="0">
                <a:solidFill>
                  <a:srgbClr val="969896"/>
                </a:solidFill>
                <a:latin typeface="Helvetica Neue"/>
              </a:rPr>
              <a:t># To list all DSC resources (</a:t>
            </a:r>
            <a:r>
              <a:rPr lang="en-US" dirty="0">
                <a:hlinkClick r:id="rId4"/>
              </a:rPr>
              <a:t>WMF 5.0</a:t>
            </a:r>
            <a:r>
              <a:rPr lang="en-US" dirty="0"/>
              <a:t>) </a:t>
            </a:r>
            <a:r>
              <a:rPr lang="en-US" dirty="0">
                <a:solidFill>
                  <a:srgbClr val="969896"/>
                </a:solidFill>
                <a:latin typeface="Helvetica Neue"/>
              </a:rPr>
              <a:t>from all sources </a:t>
            </a:r>
            <a:r>
              <a:rPr lang="en-US" dirty="0">
                <a:solidFill>
                  <a:srgbClr val="0086B3"/>
                </a:solidFill>
                <a:latin typeface="Helvetica Neue"/>
              </a:rPr>
              <a:t>Find-</a:t>
            </a:r>
            <a:r>
              <a:rPr lang="en-US" dirty="0" err="1">
                <a:solidFill>
                  <a:srgbClr val="0086B3"/>
                </a:solidFill>
                <a:latin typeface="Helvetica Neue"/>
              </a:rPr>
              <a:t>DscResource</a:t>
            </a:r>
            <a:endParaRPr lang="en-US" dirty="0"/>
          </a:p>
        </p:txBody>
      </p:sp>
    </p:spTree>
    <p:extLst>
      <p:ext uri="{BB962C8B-B14F-4D97-AF65-F5344CB8AC3E}">
        <p14:creationId xmlns:p14="http://schemas.microsoft.com/office/powerpoint/2010/main" val="37067707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23360" y="289512"/>
            <a:ext cx="7901720" cy="899665"/>
          </a:xfrm>
        </p:spPr>
        <p:txBody>
          <a:bodyPr/>
          <a:lstStyle/>
          <a:p>
            <a:r>
              <a:rPr lang="en-US" altLang="en-US" sz="4800" dirty="0">
                <a:ln>
                  <a:noFill/>
                </a:ln>
                <a:solidFill>
                  <a:schemeClr val="tx1"/>
                </a:solidFill>
                <a:latin typeface="Arial" panose="020B0604020202020204" pitchFamily="34" charset="0"/>
                <a:ea typeface="Calibri" panose="020F0502020204030204" pitchFamily="34" charset="0"/>
                <a:cs typeface="Times New Roman" panose="02020603050405020304" pitchFamily="18" charset="0"/>
              </a:rPr>
              <a:t>Tip: Must Read Book</a:t>
            </a:r>
            <a:br>
              <a:rPr lang="en-US" altLang="en-US" sz="3600" dirty="0">
                <a:ln>
                  <a:noFill/>
                </a:ln>
                <a:solidFill>
                  <a:schemeClr val="tx1"/>
                </a:solidFill>
                <a:latin typeface="Arial" panose="020B0604020202020204" pitchFamily="34" charset="0"/>
              </a:rPr>
            </a:br>
            <a:endParaRPr lang="en-US" dirty="0"/>
          </a:p>
        </p:txBody>
      </p:sp>
      <p:sp>
        <p:nvSpPr>
          <p:cNvPr id="4" name="Text Placeholder 3"/>
          <p:cNvSpPr>
            <a:spLocks noGrp="1"/>
          </p:cNvSpPr>
          <p:nvPr>
            <p:ph type="body" sz="quarter" idx="10"/>
          </p:nvPr>
        </p:nvSpPr>
        <p:spPr>
          <a:xfrm>
            <a:off x="4152452" y="977168"/>
            <a:ext cx="8017736" cy="2405338"/>
          </a:xfrm>
        </p:spPr>
        <p:txBody>
          <a:bodyPr/>
          <a:lstStyle/>
          <a:p>
            <a:pPr lvl="0" eaLnBrk="0" fontAlgn="base" hangingPunct="0">
              <a:spcBef>
                <a:spcPct val="0"/>
              </a:spcBef>
              <a:spcAft>
                <a:spcPct val="0"/>
              </a:spcAft>
            </a:pPr>
            <a:r>
              <a:rPr lang="en-US" altLang="en-US"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Amazon…</a:t>
            </a:r>
            <a:endParaRPr lang="en-US" altLang="en-US"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r>
              <a:rPr lang="en-US" altLang="en-US" dirty="0">
                <a:solidFill>
                  <a:srgbClr val="111111"/>
                </a:solidFill>
                <a:latin typeface="Arial" panose="020B0604020202020204" pitchFamily="34" charset="0"/>
                <a:ea typeface="Times New Roman" panose="02020603050405020304" pitchFamily="18" charset="0"/>
                <a:cs typeface="Arial" panose="020B0604020202020204" pitchFamily="34" charset="0"/>
                <a:hlinkClick r:id="rId2"/>
              </a:rPr>
              <a:t>The Phoenix Project: A Novel about IT, DevOps, and Helping Your Business Win Paperback</a:t>
            </a:r>
            <a:r>
              <a:rPr lang="en-US" altLang="en-US" dirty="0">
                <a:solidFill>
                  <a:srgbClr val="111111"/>
                </a:solidFill>
                <a:latin typeface="Arial" panose="020B0604020202020204" pitchFamily="34" charset="0"/>
                <a:ea typeface="Times New Roman" panose="02020603050405020304" pitchFamily="18" charset="0"/>
                <a:cs typeface="Arial" panose="020B0604020202020204" pitchFamily="34" charset="0"/>
              </a:rPr>
              <a:t> </a:t>
            </a:r>
          </a:p>
          <a:p>
            <a:pPr lvl="0" eaLnBrk="0" fontAlgn="base" hangingPunct="0">
              <a:spcBef>
                <a:spcPct val="0"/>
              </a:spcBef>
              <a:spcAft>
                <a:spcPct val="0"/>
              </a:spcAft>
            </a:pPr>
            <a:r>
              <a:rPr lang="en-US" altLang="en-US" sz="1600" dirty="0">
                <a:solidFill>
                  <a:srgbClr val="111111"/>
                </a:solidFill>
                <a:latin typeface="Arial" panose="020B0604020202020204" pitchFamily="34" charset="0"/>
                <a:ea typeface="Times New Roman" panose="02020603050405020304" pitchFamily="18" charset="0"/>
                <a:cs typeface="Arial" panose="020B0604020202020204" pitchFamily="34" charset="0"/>
              </a:rPr>
              <a:t>– October 16, 2014 </a:t>
            </a:r>
            <a:endParaRPr lang="en-US" altLang="en-US" sz="160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6" name="Rectangle 2"/>
          <p:cNvSpPr>
            <a:spLocks noChangeArrowheads="1"/>
          </p:cNvSpPr>
          <p:nvPr/>
        </p:nvSpPr>
        <p:spPr bwMode="auto">
          <a:xfrm>
            <a:off x="4152452" y="3098421"/>
            <a:ext cx="7627172"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book is available on Audio Book; you can likely get it for free - if it’s your first time accepting a book from a friend. </a:t>
            </a: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rPr>
              <a:t>http://a.co/fJXE92A</a:t>
            </a: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If you do not have an Audible Account, you get two free books when signing up for your free account.</a:t>
            </a:r>
            <a:b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Times New Roman" panose="02020603050405020304" pitchFamily="18" charset="0"/>
              </a:rPr>
              <a:t>This is the BEST IT Book I have ever read. </a:t>
            </a:r>
            <a:endParaRPr kumimoji="0" lang="en-US" altLang="en-US" sz="2800" b="0" i="0" u="none" strike="noStrike" cap="none" normalizeH="0" baseline="0" dirty="0">
              <a:ln>
                <a:noFill/>
              </a:ln>
              <a:solidFill>
                <a:srgbClr val="FFFF00"/>
              </a:solidFill>
              <a:effectLst/>
              <a:latin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50" y="177652"/>
            <a:ext cx="3841310" cy="6483381"/>
          </a:xfrm>
          <a:prstGeom prst="rect">
            <a:avLst/>
          </a:prstGeom>
        </p:spPr>
      </p:pic>
    </p:spTree>
    <p:extLst>
      <p:ext uri="{BB962C8B-B14F-4D97-AF65-F5344CB8AC3E}">
        <p14:creationId xmlns:p14="http://schemas.microsoft.com/office/powerpoint/2010/main" val="3591983239"/>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2126</TotalTime>
  <Words>3835</Words>
  <Application>Microsoft Office PowerPoint</Application>
  <PresentationFormat>Widescreen</PresentationFormat>
  <Paragraphs>799</Paragraphs>
  <Slides>51</Slides>
  <Notes>20</Notes>
  <HiddenSlides>7</HiddenSlides>
  <MMClips>0</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51</vt:i4>
      </vt:variant>
    </vt:vector>
  </HeadingPairs>
  <TitlesOfParts>
    <vt:vector size="78" baseType="lpstr">
      <vt:lpstr>MS PGothic</vt:lpstr>
      <vt:lpstr>SimSun</vt:lpstr>
      <vt:lpstr>Arial</vt:lpstr>
      <vt:lpstr>Arial Unicode MS</vt:lpstr>
      <vt:lpstr>Calibri</vt:lpstr>
      <vt:lpstr>Calibri Light</vt:lpstr>
      <vt:lpstr>Century Gothic</vt:lpstr>
      <vt:lpstr>Consolas</vt:lpstr>
      <vt:lpstr>Courier</vt:lpstr>
      <vt:lpstr>Courier New</vt:lpstr>
      <vt:lpstr>Helvetica Neue</vt:lpstr>
      <vt:lpstr>Meiryo</vt:lpstr>
      <vt:lpstr>新細明體</vt:lpstr>
      <vt:lpstr>Rockwell</vt:lpstr>
      <vt:lpstr>Segoe UI</vt:lpstr>
      <vt:lpstr>Segoe UI Black</vt:lpstr>
      <vt:lpstr>Segoe UI Light</vt:lpstr>
      <vt:lpstr>Segoe UI Semibold</vt:lpstr>
      <vt:lpstr>Segoe UI Semilight</vt:lpstr>
      <vt:lpstr>Tahoma</vt:lpstr>
      <vt:lpstr>Times New Roman</vt:lpstr>
      <vt:lpstr>Wingdings</vt:lpstr>
      <vt:lpstr>Office Theme</vt:lpstr>
      <vt:lpstr>1_5-30610_Microsoft_Ignite_Keynote_Template</vt:lpstr>
      <vt:lpstr>MSVID_White_16x9_2012-08-18</vt:lpstr>
      <vt:lpstr>1_Office Theme</vt:lpstr>
      <vt:lpstr>2_Office Theme</vt:lpstr>
      <vt:lpstr>PowerPoint Presentation</vt:lpstr>
      <vt:lpstr>DevOps Benefits </vt:lpstr>
      <vt:lpstr>The consequences of inefficiency</vt:lpstr>
      <vt:lpstr>List of DevOps Practices</vt:lpstr>
      <vt:lpstr>Why DSC VS GP? (Better than GP)</vt:lpstr>
      <vt:lpstr>PowerShell Command-Line Tool for Azure</vt:lpstr>
      <vt:lpstr>Windows Management Framework 5.0</vt:lpstr>
      <vt:lpstr>DSC Resource Kit – Anniversary Release</vt:lpstr>
      <vt:lpstr>Tip: Must Read Book </vt:lpstr>
      <vt:lpstr>What is DevOps…</vt:lpstr>
      <vt:lpstr>Traditional vs modern dev-ops</vt:lpstr>
      <vt:lpstr>DSC – Definition</vt:lpstr>
      <vt:lpstr>Why DSC?</vt:lpstr>
      <vt:lpstr>What is “Make it so”?</vt:lpstr>
      <vt:lpstr>How DSC help?</vt:lpstr>
      <vt:lpstr>How DSC help?</vt:lpstr>
      <vt:lpstr>How DSC help?</vt:lpstr>
      <vt:lpstr>Where DSC can be used?</vt:lpstr>
      <vt:lpstr>How DSC works?</vt:lpstr>
      <vt:lpstr>How DSC works?</vt:lpstr>
      <vt:lpstr>How DSC works?</vt:lpstr>
      <vt:lpstr>How DSC works?</vt:lpstr>
      <vt:lpstr>How DSC works?</vt:lpstr>
      <vt:lpstr>Power Shell Extension</vt:lpstr>
      <vt:lpstr>DSC Push Model</vt:lpstr>
      <vt:lpstr>DSC Pull Model</vt:lpstr>
      <vt:lpstr>When to use which model?</vt:lpstr>
      <vt:lpstr>PowerPoint Presentation</vt:lpstr>
      <vt:lpstr>Author a DSC script </vt:lpstr>
      <vt:lpstr>… reusing DSC resource/s - I</vt:lpstr>
      <vt:lpstr>Rich set of DSC resources replacing RM actions</vt:lpstr>
      <vt:lpstr>Existing PS Modules/DSC resources ported to gallery</vt:lpstr>
      <vt:lpstr>reusing DSC resource/s - II</vt:lpstr>
      <vt:lpstr>PowerShell Gallery</vt:lpstr>
      <vt:lpstr>PowerPoint Presentation</vt:lpstr>
      <vt:lpstr>PowerPoint Presentation</vt:lpstr>
      <vt:lpstr>PowerPoint Presentation</vt:lpstr>
      <vt:lpstr>PowerPoint Presentation</vt:lpstr>
      <vt:lpstr>Deep dive into Script Authoring phase</vt:lpstr>
      <vt:lpstr>Deep dive into Script Authoring phase</vt:lpstr>
      <vt:lpstr>What does a Script look like?</vt:lpstr>
      <vt:lpstr>DSC configuration  Step-by-Step</vt:lpstr>
      <vt:lpstr>Azure Automation DSC LifeCycle</vt:lpstr>
      <vt:lpstr>Session VS VM (or VDI)</vt:lpstr>
      <vt:lpstr>Containers</vt:lpstr>
      <vt:lpstr>Container Run-time On-Premises</vt:lpstr>
      <vt:lpstr>Container Run-time Cloud</vt:lpstr>
      <vt:lpstr>PowerPoint Presentation</vt:lpstr>
      <vt:lpstr>Free Resources for DevOps Practices</vt:lpstr>
      <vt:lpstr>Resources</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Stolts</dc:creator>
  <cp:lastModifiedBy>Dan Stolts</cp:lastModifiedBy>
  <cp:revision>68</cp:revision>
  <dcterms:created xsi:type="dcterms:W3CDTF">2016-07-18T18:09:56Z</dcterms:created>
  <dcterms:modified xsi:type="dcterms:W3CDTF">2016-10-14T17:54:08Z</dcterms:modified>
</cp:coreProperties>
</file>